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A98"/>
    <a:srgbClr val="EA65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2"/>
    <p:restoredTop sz="94689"/>
  </p:normalViewPr>
  <p:slideViewPr>
    <p:cSldViewPr snapToGrid="0" snapToObjects="1">
      <p:cViewPr varScale="1">
        <p:scale>
          <a:sx n="83" d="100"/>
          <a:sy n="83" d="100"/>
        </p:scale>
        <p:origin x="84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1526F-1DAE-4E43-B4A8-13E0726CA45B}" type="datetimeFigureOut">
              <a:rPr lang="it-IT" smtClean="0"/>
              <a:pPr/>
              <a:t>19/03/2021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27CC0-F7BB-9C48-AF99-31E6829F779A}" type="slidenum">
              <a:rPr lang="it-IT" smtClean="0"/>
              <a:pPr/>
              <a:t>‹N›</a:t>
            </a:fld>
            <a:endParaRPr lang="it-IT"/>
          </a:p>
        </p:txBody>
      </p:sp>
    </p:spTree>
    <p:extLst>
      <p:ext uri="{BB962C8B-B14F-4D97-AF65-F5344CB8AC3E}">
        <p14:creationId xmlns:p14="http://schemas.microsoft.com/office/powerpoint/2010/main" val="3790413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14" name="Immagine 13">
            <a:extLst>
              <a:ext uri="{FF2B5EF4-FFF2-40B4-BE49-F238E27FC236}">
                <a16:creationId xmlns:a16="http://schemas.microsoft.com/office/drawing/2014/main" id="{3485F401-2AF4-5449-BCCA-479ACE8D9D23}"/>
              </a:ext>
            </a:extLst>
          </p:cNvPr>
          <p:cNvPicPr>
            <a:picLocks noChangeAspect="1"/>
          </p:cNvPicPr>
          <p:nvPr userDrawn="1"/>
        </p:nvPicPr>
        <p:blipFill>
          <a:blip r:embed="rId2"/>
          <a:stretch>
            <a:fillRect/>
          </a:stretch>
        </p:blipFill>
        <p:spPr>
          <a:xfrm>
            <a:off x="-9940" y="3247402"/>
            <a:ext cx="12192000" cy="3641078"/>
          </a:xfrm>
          <a:prstGeom prst="rect">
            <a:avLst/>
          </a:prstGeom>
        </p:spPr>
      </p:pic>
      <p:sp>
        <p:nvSpPr>
          <p:cNvPr id="2" name="Titolo 1">
            <a:extLst>
              <a:ext uri="{FF2B5EF4-FFF2-40B4-BE49-F238E27FC236}">
                <a16:creationId xmlns:a16="http://schemas.microsoft.com/office/drawing/2014/main" id="{D6825521-22A2-2F47-8221-AA241D8E8F6E}"/>
              </a:ext>
            </a:extLst>
          </p:cNvPr>
          <p:cNvSpPr>
            <a:spLocks noGrp="1"/>
          </p:cNvSpPr>
          <p:nvPr>
            <p:ph type="ctrTitle"/>
          </p:nvPr>
        </p:nvSpPr>
        <p:spPr>
          <a:xfrm>
            <a:off x="1543878" y="1480930"/>
            <a:ext cx="9144000" cy="1009678"/>
          </a:xfrm>
        </p:spPr>
        <p:txBody>
          <a:bodyPr anchor="b">
            <a:normAutofit/>
          </a:bodyPr>
          <a:lstStyle>
            <a:lvl1pPr algn="ctr">
              <a:defRPr sz="3000" b="1">
                <a:solidFill>
                  <a:srgbClr val="364A98"/>
                </a:solidFill>
                <a:latin typeface="Montserrat" pitchFamily="2" charset="77"/>
                <a:cs typeface="Arial" panose="020B0604020202020204" pitchFamily="34"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79ED0FBF-6FC9-4049-9A08-937D65230453}"/>
              </a:ext>
            </a:extLst>
          </p:cNvPr>
          <p:cNvSpPr>
            <a:spLocks noGrp="1"/>
          </p:cNvSpPr>
          <p:nvPr>
            <p:ph type="subTitle" idx="1"/>
          </p:nvPr>
        </p:nvSpPr>
        <p:spPr>
          <a:xfrm>
            <a:off x="-1" y="2556507"/>
            <a:ext cx="12192001" cy="498584"/>
          </a:xfrm>
        </p:spPr>
        <p:txBody>
          <a:bodyPr>
            <a:normAutofit/>
          </a:bodyPr>
          <a:lstStyle>
            <a:lvl1pPr marL="0" indent="0" algn="ctr">
              <a:buNone/>
              <a:defRPr sz="2400" b="0">
                <a:solidFill>
                  <a:srgbClr val="EA6547"/>
                </a:solidFill>
                <a:latin typeface="Montserrat" pitchFamily="2" charset="77"/>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762DE6DF-DBE3-E34E-BEE7-76F2872B30C2}"/>
              </a:ext>
            </a:extLst>
          </p:cNvPr>
          <p:cNvSpPr>
            <a:spLocks noGrp="1"/>
          </p:cNvSpPr>
          <p:nvPr>
            <p:ph type="dt" sz="half" idx="10"/>
          </p:nvPr>
        </p:nvSpPr>
        <p:spPr>
          <a:xfrm>
            <a:off x="838200" y="6561204"/>
            <a:ext cx="2743200" cy="331932"/>
          </a:xfrm>
        </p:spPr>
        <p:txBody>
          <a:bodyPr/>
          <a:lstStyle/>
          <a:p>
            <a:fld id="{2EFB2421-371F-9B4F-AB98-A530685F7BFD}" type="datetime1">
              <a:rPr lang="it-IT" smtClean="0"/>
              <a:pPr/>
              <a:t>19/03/2021</a:t>
            </a:fld>
            <a:endParaRPr lang="it-IT"/>
          </a:p>
        </p:txBody>
      </p:sp>
      <p:sp>
        <p:nvSpPr>
          <p:cNvPr id="5" name="Segnaposto piè di pagina 4">
            <a:extLst>
              <a:ext uri="{FF2B5EF4-FFF2-40B4-BE49-F238E27FC236}">
                <a16:creationId xmlns:a16="http://schemas.microsoft.com/office/drawing/2014/main" id="{4C2DB0E4-17F7-6C4B-8887-1D8BCFFCCBBC}"/>
              </a:ext>
            </a:extLst>
          </p:cNvPr>
          <p:cNvSpPr>
            <a:spLocks noGrp="1"/>
          </p:cNvSpPr>
          <p:nvPr>
            <p:ph type="ftr" sz="quarter" idx="11"/>
          </p:nvPr>
        </p:nvSpPr>
        <p:spPr>
          <a:xfrm>
            <a:off x="4038600" y="6561204"/>
            <a:ext cx="4114800" cy="331932"/>
          </a:xfrm>
        </p:spPr>
        <p:txBody>
          <a:bodyPr/>
          <a:lstStyle/>
          <a:p>
            <a:endParaRPr lang="it-IT"/>
          </a:p>
        </p:txBody>
      </p:sp>
      <p:sp>
        <p:nvSpPr>
          <p:cNvPr id="13" name="CasellaDiTesto 12">
            <a:extLst>
              <a:ext uri="{FF2B5EF4-FFF2-40B4-BE49-F238E27FC236}">
                <a16:creationId xmlns:a16="http://schemas.microsoft.com/office/drawing/2014/main" id="{A1C82FF6-4CDA-2648-BBF7-C907F09D2F8F}"/>
              </a:ext>
            </a:extLst>
          </p:cNvPr>
          <p:cNvSpPr txBox="1"/>
          <p:nvPr userDrawn="1"/>
        </p:nvSpPr>
        <p:spPr>
          <a:xfrm>
            <a:off x="6920946" y="364246"/>
            <a:ext cx="5165036" cy="553998"/>
          </a:xfrm>
          <a:prstGeom prst="rect">
            <a:avLst/>
          </a:prstGeom>
          <a:noFill/>
          <a:ln>
            <a:noFill/>
          </a:ln>
        </p:spPr>
        <p:txBody>
          <a:bodyPr wrap="square" rtlCol="0">
            <a:spAutoFit/>
          </a:bodyPr>
          <a:lstStyle/>
          <a:p>
            <a:r>
              <a:rPr lang="it-IT" sz="1000" dirty="0">
                <a:solidFill>
                  <a:srgbClr val="364A98"/>
                </a:solidFill>
                <a:latin typeface="Montserrat" pitchFamily="2" charset="77"/>
              </a:rPr>
              <a:t>Rete transfrontaliera del mercato del lavoro e dei servizi per l'occupazione</a:t>
            </a:r>
          </a:p>
          <a:p>
            <a:endParaRPr lang="it-IT" sz="1000" dirty="0">
              <a:solidFill>
                <a:srgbClr val="364A98"/>
              </a:solidFill>
              <a:latin typeface="Montserrat" pitchFamily="2" charset="77"/>
            </a:endParaRPr>
          </a:p>
          <a:p>
            <a:r>
              <a:rPr lang="it-IT" sz="1000" dirty="0" err="1">
                <a:solidFill>
                  <a:srgbClr val="364A98"/>
                </a:solidFill>
                <a:latin typeface="Montserrat" pitchFamily="2" charset="77"/>
              </a:rPr>
              <a:t>Marché</a:t>
            </a:r>
            <a:r>
              <a:rPr lang="it-IT" sz="1000" dirty="0">
                <a:solidFill>
                  <a:srgbClr val="364A98"/>
                </a:solidFill>
                <a:latin typeface="Montserrat" pitchFamily="2" charset="77"/>
              </a:rPr>
              <a:t> </a:t>
            </a:r>
            <a:r>
              <a:rPr lang="it-IT" sz="1000" dirty="0" err="1">
                <a:solidFill>
                  <a:srgbClr val="364A98"/>
                </a:solidFill>
                <a:latin typeface="Montserrat" pitchFamily="2" charset="77"/>
              </a:rPr>
              <a:t>transfrontalier</a:t>
            </a:r>
            <a:r>
              <a:rPr lang="it-IT" sz="1000" dirty="0">
                <a:solidFill>
                  <a:srgbClr val="364A98"/>
                </a:solidFill>
                <a:latin typeface="Montserrat" pitchFamily="2" charset="77"/>
              </a:rPr>
              <a:t> </a:t>
            </a:r>
            <a:r>
              <a:rPr lang="it-IT" sz="1000" dirty="0" err="1">
                <a:solidFill>
                  <a:srgbClr val="364A98"/>
                </a:solidFill>
                <a:latin typeface="Montserrat" pitchFamily="2" charset="77"/>
              </a:rPr>
              <a:t>du</a:t>
            </a:r>
            <a:r>
              <a:rPr lang="it-IT" sz="1000" dirty="0">
                <a:solidFill>
                  <a:srgbClr val="364A98"/>
                </a:solidFill>
                <a:latin typeface="Montserrat" pitchFamily="2" charset="77"/>
              </a:rPr>
              <a:t> </a:t>
            </a:r>
            <a:r>
              <a:rPr lang="it-IT" sz="1000" dirty="0" err="1">
                <a:solidFill>
                  <a:srgbClr val="364A98"/>
                </a:solidFill>
                <a:latin typeface="Montserrat" pitchFamily="2" charset="77"/>
              </a:rPr>
              <a:t>travail</a:t>
            </a:r>
            <a:r>
              <a:rPr lang="it-IT" sz="1000" dirty="0">
                <a:solidFill>
                  <a:srgbClr val="364A98"/>
                </a:solidFill>
                <a:latin typeface="Montserrat" pitchFamily="2" charset="77"/>
              </a:rPr>
              <a:t> et </a:t>
            </a:r>
            <a:r>
              <a:rPr lang="it-IT" sz="1000" dirty="0" err="1">
                <a:solidFill>
                  <a:srgbClr val="364A98"/>
                </a:solidFill>
                <a:latin typeface="Montserrat" pitchFamily="2" charset="77"/>
              </a:rPr>
              <a:t>réseau</a:t>
            </a:r>
            <a:r>
              <a:rPr lang="it-IT" sz="1000" dirty="0">
                <a:solidFill>
                  <a:srgbClr val="364A98"/>
                </a:solidFill>
                <a:latin typeface="Montserrat" pitchFamily="2" charset="77"/>
              </a:rPr>
              <a:t> </a:t>
            </a:r>
            <a:r>
              <a:rPr lang="it-IT" sz="1000" dirty="0" err="1">
                <a:solidFill>
                  <a:srgbClr val="364A98"/>
                </a:solidFill>
                <a:latin typeface="Montserrat" pitchFamily="2" charset="77"/>
              </a:rPr>
              <a:t>des</a:t>
            </a:r>
            <a:r>
              <a:rPr lang="it-IT" sz="1000" dirty="0">
                <a:solidFill>
                  <a:srgbClr val="364A98"/>
                </a:solidFill>
                <a:latin typeface="Montserrat" pitchFamily="2" charset="77"/>
              </a:rPr>
              <a:t> </a:t>
            </a:r>
            <a:r>
              <a:rPr lang="it-IT" sz="1000" dirty="0" err="1">
                <a:solidFill>
                  <a:srgbClr val="364A98"/>
                </a:solidFill>
                <a:latin typeface="Montserrat" pitchFamily="2" charset="77"/>
              </a:rPr>
              <a:t>services</a:t>
            </a:r>
            <a:r>
              <a:rPr lang="it-IT" sz="1000" dirty="0">
                <a:solidFill>
                  <a:srgbClr val="364A98"/>
                </a:solidFill>
                <a:latin typeface="Montserrat" pitchFamily="2" charset="77"/>
              </a:rPr>
              <a:t> pour l'</a:t>
            </a:r>
            <a:r>
              <a:rPr lang="it-IT" sz="1000" dirty="0" err="1">
                <a:solidFill>
                  <a:srgbClr val="364A98"/>
                </a:solidFill>
                <a:latin typeface="Montserrat" pitchFamily="2" charset="77"/>
              </a:rPr>
              <a:t>emploi</a:t>
            </a:r>
            <a:endParaRPr lang="it-IT" sz="1000" dirty="0">
              <a:solidFill>
                <a:srgbClr val="364A98"/>
              </a:solidFill>
              <a:latin typeface="Montserrat" pitchFamily="2" charset="77"/>
            </a:endParaRPr>
          </a:p>
        </p:txBody>
      </p:sp>
      <p:pic>
        <p:nvPicPr>
          <p:cNvPr id="10" name="Immagin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9167" y="313259"/>
            <a:ext cx="4885944" cy="975360"/>
          </a:xfrm>
          <a:prstGeom prst="rect">
            <a:avLst/>
          </a:prstGeom>
        </p:spPr>
      </p:pic>
    </p:spTree>
    <p:extLst>
      <p:ext uri="{BB962C8B-B14F-4D97-AF65-F5344CB8AC3E}">
        <p14:creationId xmlns:p14="http://schemas.microsoft.com/office/powerpoint/2010/main" val="171022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959683-FE9B-204C-8A55-8120AFDCED5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320F5A0-53B9-6B4D-AAA8-AD0E2A35090F}"/>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A3EAB5E-4957-024A-A5E6-2989E7021E84}"/>
              </a:ext>
            </a:extLst>
          </p:cNvPr>
          <p:cNvSpPr>
            <a:spLocks noGrp="1"/>
          </p:cNvSpPr>
          <p:nvPr>
            <p:ph type="dt" sz="half" idx="10"/>
          </p:nvPr>
        </p:nvSpPr>
        <p:spPr/>
        <p:txBody>
          <a:bodyPr/>
          <a:lstStyle/>
          <a:p>
            <a:fld id="{1CE689E1-3076-C94A-9423-74789ACE6774}" type="datetime1">
              <a:rPr lang="it-IT" smtClean="0"/>
              <a:pPr/>
              <a:t>19/03/2021</a:t>
            </a:fld>
            <a:endParaRPr lang="it-IT"/>
          </a:p>
        </p:txBody>
      </p:sp>
      <p:sp>
        <p:nvSpPr>
          <p:cNvPr id="5" name="Segnaposto piè di pagina 4">
            <a:extLst>
              <a:ext uri="{FF2B5EF4-FFF2-40B4-BE49-F238E27FC236}">
                <a16:creationId xmlns:a16="http://schemas.microsoft.com/office/drawing/2014/main" id="{06F32C8D-445A-4943-BD88-F09EBE3F157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EF81D4D-340E-E443-A309-EB9DCD987436}"/>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298168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B50DC64-811C-E246-A855-37D19AB384B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DC2FAF7-F860-CC40-85B8-E551333F8EAC}"/>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D26F937D-7E7D-404E-8925-FA258555C2E6}"/>
              </a:ext>
            </a:extLst>
          </p:cNvPr>
          <p:cNvSpPr>
            <a:spLocks noGrp="1"/>
          </p:cNvSpPr>
          <p:nvPr>
            <p:ph type="dt" sz="half" idx="10"/>
          </p:nvPr>
        </p:nvSpPr>
        <p:spPr/>
        <p:txBody>
          <a:bodyPr/>
          <a:lstStyle/>
          <a:p>
            <a:fld id="{663E6065-6AC8-144D-A128-20CFB07A68EA}" type="datetime1">
              <a:rPr lang="it-IT" smtClean="0"/>
              <a:pPr/>
              <a:t>19/03/2021</a:t>
            </a:fld>
            <a:endParaRPr lang="it-IT"/>
          </a:p>
        </p:txBody>
      </p:sp>
      <p:sp>
        <p:nvSpPr>
          <p:cNvPr id="5" name="Segnaposto piè di pagina 4">
            <a:extLst>
              <a:ext uri="{FF2B5EF4-FFF2-40B4-BE49-F238E27FC236}">
                <a16:creationId xmlns:a16="http://schemas.microsoft.com/office/drawing/2014/main" id="{04252E8F-EF0B-5545-937F-3C2241887E8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E8D7D0F-27D1-C947-AD25-2877315F520D}"/>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3188175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91A6984-BD86-F74B-B581-E9863953789B}"/>
              </a:ext>
            </a:extLst>
          </p:cNvPr>
          <p:cNvSpPr>
            <a:spLocks noGrp="1"/>
          </p:cNvSpPr>
          <p:nvPr>
            <p:ph idx="1"/>
          </p:nvPr>
        </p:nvSpPr>
        <p:spPr>
          <a:xfrm>
            <a:off x="838200" y="1883486"/>
            <a:ext cx="10515600" cy="4351338"/>
          </a:xfrm>
        </p:spPr>
        <p:txBody>
          <a:bodyPr>
            <a:normAutofit/>
          </a:bodyPr>
          <a:lstStyle>
            <a:lvl1pPr marL="228600" indent="-228600">
              <a:buClr>
                <a:srgbClr val="EA6547"/>
              </a:buClr>
              <a:buFont typeface="Wingdings" pitchFamily="2" charset="2"/>
              <a:buChar char="§"/>
              <a:defRPr sz="2100">
                <a:solidFill>
                  <a:srgbClr val="364A98"/>
                </a:solidFill>
                <a:latin typeface="Montserrat" pitchFamily="2" charset="77"/>
              </a:defRPr>
            </a:lvl1pPr>
          </a:lstStyle>
          <a:p>
            <a:r>
              <a:rPr lang="it-IT" dirty="0"/>
              <a:t>Modifica gli stili del testo dello schema
Secondo livello
Terzo livello
Quarto livello
Quinto livello</a:t>
            </a:r>
          </a:p>
        </p:txBody>
      </p:sp>
      <p:sp>
        <p:nvSpPr>
          <p:cNvPr id="6" name="Segnaposto numero diapositiva 5">
            <a:extLst>
              <a:ext uri="{FF2B5EF4-FFF2-40B4-BE49-F238E27FC236}">
                <a16:creationId xmlns:a16="http://schemas.microsoft.com/office/drawing/2014/main" id="{96BF9AFD-0FEB-BE4A-A0EF-799DA1D1F557}"/>
              </a:ext>
            </a:extLst>
          </p:cNvPr>
          <p:cNvSpPr>
            <a:spLocks noGrp="1"/>
          </p:cNvSpPr>
          <p:nvPr>
            <p:ph type="sldNum" sz="quarter" idx="12"/>
          </p:nvPr>
        </p:nvSpPr>
        <p:spPr>
          <a:xfrm>
            <a:off x="11261912" y="6338420"/>
            <a:ext cx="710453" cy="365125"/>
          </a:xfrm>
        </p:spPr>
        <p:txBody>
          <a:bodyPr/>
          <a:lstStyle>
            <a:lvl1pPr>
              <a:defRPr>
                <a:solidFill>
                  <a:srgbClr val="364A98"/>
                </a:solidFill>
              </a:defRPr>
            </a:lvl1pPr>
          </a:lstStyle>
          <a:p>
            <a:fld id="{60ADD68F-2F45-894C-9105-6BC6153436B7}" type="slidenum">
              <a:rPr lang="it-IT" smtClean="0"/>
              <a:pPr/>
              <a:t>‹N›</a:t>
            </a:fld>
            <a:endParaRPr lang="it-IT"/>
          </a:p>
        </p:txBody>
      </p:sp>
      <p:sp>
        <p:nvSpPr>
          <p:cNvPr id="8" name="Rettangolo 7">
            <a:extLst>
              <a:ext uri="{FF2B5EF4-FFF2-40B4-BE49-F238E27FC236}">
                <a16:creationId xmlns:a16="http://schemas.microsoft.com/office/drawing/2014/main" id="{A11A8DA1-B129-3449-8E74-118DEFA83148}"/>
              </a:ext>
            </a:extLst>
          </p:cNvPr>
          <p:cNvSpPr/>
          <p:nvPr userDrawn="1"/>
        </p:nvSpPr>
        <p:spPr>
          <a:xfrm>
            <a:off x="5486400" y="197645"/>
            <a:ext cx="6705600" cy="510567"/>
          </a:xfrm>
          <a:prstGeom prst="rect">
            <a:avLst/>
          </a:prstGeom>
          <a:solidFill>
            <a:srgbClr val="364A9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2BCE262F-3DF9-AB4C-8657-208D10061778}"/>
              </a:ext>
            </a:extLst>
          </p:cNvPr>
          <p:cNvSpPr/>
          <p:nvPr userDrawn="1"/>
        </p:nvSpPr>
        <p:spPr>
          <a:xfrm>
            <a:off x="-1" y="6475132"/>
            <a:ext cx="11421036" cy="95997"/>
          </a:xfrm>
          <a:prstGeom prst="rect">
            <a:avLst/>
          </a:prstGeom>
          <a:solidFill>
            <a:srgbClr val="364A9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D4F0857D-72F9-A849-B418-678C94DF0695}"/>
              </a:ext>
            </a:extLst>
          </p:cNvPr>
          <p:cNvSpPr>
            <a:spLocks noGrp="1"/>
          </p:cNvSpPr>
          <p:nvPr>
            <p:ph type="title"/>
          </p:nvPr>
        </p:nvSpPr>
        <p:spPr>
          <a:xfrm>
            <a:off x="6096000" y="514069"/>
            <a:ext cx="5939118" cy="1325563"/>
          </a:xfrm>
        </p:spPr>
        <p:txBody>
          <a:bodyPr>
            <a:noAutofit/>
          </a:bodyPr>
          <a:lstStyle>
            <a:lvl1pPr algn="r">
              <a:defRPr sz="2800" b="1">
                <a:solidFill>
                  <a:srgbClr val="364A98"/>
                </a:solidFill>
                <a:latin typeface="Montserrat" pitchFamily="2" charset="77"/>
              </a:defRPr>
            </a:lvl1pPr>
          </a:lstStyle>
          <a:p>
            <a:r>
              <a:rPr lang="it-IT" dirty="0"/>
              <a:t>Fare clic per modificare lo stile del titolo dello schema</a:t>
            </a:r>
          </a:p>
        </p:txBody>
      </p:sp>
      <p:pic>
        <p:nvPicPr>
          <p:cNvPr id="11" name="Immagin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167" y="313259"/>
            <a:ext cx="4885944" cy="975360"/>
          </a:xfrm>
          <a:prstGeom prst="rect">
            <a:avLst/>
          </a:prstGeom>
        </p:spPr>
      </p:pic>
    </p:spTree>
    <p:extLst>
      <p:ext uri="{BB962C8B-B14F-4D97-AF65-F5344CB8AC3E}">
        <p14:creationId xmlns:p14="http://schemas.microsoft.com/office/powerpoint/2010/main" val="71053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01D3B2-BB2C-1944-9562-BBCE873FBF6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A4B65AC-3293-1544-A765-DD73BEB0CD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A12ED4F-0870-7746-9248-B48B0A1F0C72}"/>
              </a:ext>
            </a:extLst>
          </p:cNvPr>
          <p:cNvSpPr>
            <a:spLocks noGrp="1"/>
          </p:cNvSpPr>
          <p:nvPr>
            <p:ph type="dt" sz="half" idx="10"/>
          </p:nvPr>
        </p:nvSpPr>
        <p:spPr/>
        <p:txBody>
          <a:bodyPr/>
          <a:lstStyle/>
          <a:p>
            <a:fld id="{B47C9C17-4C01-E141-A51E-0A6DD80611D0}" type="datetime1">
              <a:rPr lang="it-IT" smtClean="0"/>
              <a:pPr/>
              <a:t>19/03/2021</a:t>
            </a:fld>
            <a:endParaRPr lang="it-IT"/>
          </a:p>
        </p:txBody>
      </p:sp>
      <p:sp>
        <p:nvSpPr>
          <p:cNvPr id="5" name="Segnaposto piè di pagina 4">
            <a:extLst>
              <a:ext uri="{FF2B5EF4-FFF2-40B4-BE49-F238E27FC236}">
                <a16:creationId xmlns:a16="http://schemas.microsoft.com/office/drawing/2014/main" id="{6D16BFC3-48E9-8744-85BD-6D1B200A651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649D22-BA5E-0348-9D4D-138EE8CBD567}"/>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393852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04D25D-CBFD-4545-AF54-A1FA37C34C4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27E265D-330A-7848-975B-30B218AA2578}"/>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B75678F1-F891-D644-8C89-718CA2517294}"/>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78FB4E80-A7C9-1843-82F0-8656FC150855}"/>
              </a:ext>
            </a:extLst>
          </p:cNvPr>
          <p:cNvSpPr>
            <a:spLocks noGrp="1"/>
          </p:cNvSpPr>
          <p:nvPr>
            <p:ph type="dt" sz="half" idx="10"/>
          </p:nvPr>
        </p:nvSpPr>
        <p:spPr/>
        <p:txBody>
          <a:bodyPr/>
          <a:lstStyle/>
          <a:p>
            <a:fld id="{F5C730A6-2AC8-104C-9F88-C7D55081438B}" type="datetime1">
              <a:rPr lang="it-IT" smtClean="0"/>
              <a:pPr/>
              <a:t>19/03/2021</a:t>
            </a:fld>
            <a:endParaRPr lang="it-IT"/>
          </a:p>
        </p:txBody>
      </p:sp>
      <p:sp>
        <p:nvSpPr>
          <p:cNvPr id="6" name="Segnaposto piè di pagina 5">
            <a:extLst>
              <a:ext uri="{FF2B5EF4-FFF2-40B4-BE49-F238E27FC236}">
                <a16:creationId xmlns:a16="http://schemas.microsoft.com/office/drawing/2014/main" id="{EE3E3731-FBED-4F4F-B380-7D065E8ED0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9930184-7E3F-7846-AF16-AB012B291DF3}"/>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121236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79549F-B65C-BE4C-90F5-148A50284CE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F450A5E-F53E-5744-91D9-AB004B422A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490EAFA7-2B5F-6845-A7AF-93D18B298911}"/>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F85EFE97-5DAB-B745-92F8-4F5CF6CC4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F6D581AC-16A0-2646-8BAA-DE7BF198C75D}"/>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4A3359B9-B7C6-5143-816D-9907774F1E6A}"/>
              </a:ext>
            </a:extLst>
          </p:cNvPr>
          <p:cNvSpPr>
            <a:spLocks noGrp="1"/>
          </p:cNvSpPr>
          <p:nvPr>
            <p:ph type="dt" sz="half" idx="10"/>
          </p:nvPr>
        </p:nvSpPr>
        <p:spPr/>
        <p:txBody>
          <a:bodyPr/>
          <a:lstStyle/>
          <a:p>
            <a:fld id="{98BFA59A-5A48-094F-A782-BDF21107CE04}" type="datetime1">
              <a:rPr lang="it-IT" smtClean="0"/>
              <a:pPr/>
              <a:t>19/03/2021</a:t>
            </a:fld>
            <a:endParaRPr lang="it-IT"/>
          </a:p>
        </p:txBody>
      </p:sp>
      <p:sp>
        <p:nvSpPr>
          <p:cNvPr id="8" name="Segnaposto piè di pagina 7">
            <a:extLst>
              <a:ext uri="{FF2B5EF4-FFF2-40B4-BE49-F238E27FC236}">
                <a16:creationId xmlns:a16="http://schemas.microsoft.com/office/drawing/2014/main" id="{6960F8A6-208F-6348-B6D9-284E8B84AA2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BD5EADF-81EB-5C42-8D25-B84515E3E71A}"/>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359893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F55D1E-6699-B94A-9578-1B65A0D32D6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51BE179-34FD-B74B-8031-C0C84C4C3801}"/>
              </a:ext>
            </a:extLst>
          </p:cNvPr>
          <p:cNvSpPr>
            <a:spLocks noGrp="1"/>
          </p:cNvSpPr>
          <p:nvPr>
            <p:ph type="dt" sz="half" idx="10"/>
          </p:nvPr>
        </p:nvSpPr>
        <p:spPr/>
        <p:txBody>
          <a:bodyPr/>
          <a:lstStyle/>
          <a:p>
            <a:fld id="{A77E7D7D-DDF0-9445-9D51-C815A164927D}" type="datetime1">
              <a:rPr lang="it-IT" smtClean="0"/>
              <a:pPr/>
              <a:t>19/03/2021</a:t>
            </a:fld>
            <a:endParaRPr lang="it-IT"/>
          </a:p>
        </p:txBody>
      </p:sp>
      <p:sp>
        <p:nvSpPr>
          <p:cNvPr id="4" name="Segnaposto piè di pagina 3">
            <a:extLst>
              <a:ext uri="{FF2B5EF4-FFF2-40B4-BE49-F238E27FC236}">
                <a16:creationId xmlns:a16="http://schemas.microsoft.com/office/drawing/2014/main" id="{CACD4A10-D511-274F-B2D3-D95E8037ADB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81D5D24-290F-6E43-8708-AEDA430397ED}"/>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373714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F96AA53-715C-6745-8DBB-BF3848E58494}"/>
              </a:ext>
            </a:extLst>
          </p:cNvPr>
          <p:cNvSpPr>
            <a:spLocks noGrp="1"/>
          </p:cNvSpPr>
          <p:nvPr>
            <p:ph type="dt" sz="half" idx="10"/>
          </p:nvPr>
        </p:nvSpPr>
        <p:spPr/>
        <p:txBody>
          <a:bodyPr/>
          <a:lstStyle/>
          <a:p>
            <a:fld id="{4E091EEA-381E-894D-9C0A-071F4B6B074D}" type="datetime1">
              <a:rPr lang="it-IT" smtClean="0"/>
              <a:pPr/>
              <a:t>19/03/2021</a:t>
            </a:fld>
            <a:endParaRPr lang="it-IT"/>
          </a:p>
        </p:txBody>
      </p:sp>
      <p:sp>
        <p:nvSpPr>
          <p:cNvPr id="3" name="Segnaposto piè di pagina 2">
            <a:extLst>
              <a:ext uri="{FF2B5EF4-FFF2-40B4-BE49-F238E27FC236}">
                <a16:creationId xmlns:a16="http://schemas.microsoft.com/office/drawing/2014/main" id="{7BA63E64-D471-4643-B535-E60332104A2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E7E4D83-E360-184D-9AE1-35B649F4DE82}"/>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11222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1F05F9-5CFF-2D4E-A6DB-94E8236CFD8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81FA047-9F24-CD46-9F39-81E19A8D73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DF4FC0B8-26CC-D945-9895-CD8905B43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71C38B9A-F9F2-CD4A-8991-D13F90E8AE13}"/>
              </a:ext>
            </a:extLst>
          </p:cNvPr>
          <p:cNvSpPr>
            <a:spLocks noGrp="1"/>
          </p:cNvSpPr>
          <p:nvPr>
            <p:ph type="dt" sz="half" idx="10"/>
          </p:nvPr>
        </p:nvSpPr>
        <p:spPr/>
        <p:txBody>
          <a:bodyPr/>
          <a:lstStyle/>
          <a:p>
            <a:fld id="{3BC1E67A-74F4-8249-91E9-4A69E64117FE}" type="datetime1">
              <a:rPr lang="it-IT" smtClean="0"/>
              <a:pPr/>
              <a:t>19/03/2021</a:t>
            </a:fld>
            <a:endParaRPr lang="it-IT"/>
          </a:p>
        </p:txBody>
      </p:sp>
      <p:sp>
        <p:nvSpPr>
          <p:cNvPr id="6" name="Segnaposto piè di pagina 5">
            <a:extLst>
              <a:ext uri="{FF2B5EF4-FFF2-40B4-BE49-F238E27FC236}">
                <a16:creationId xmlns:a16="http://schemas.microsoft.com/office/drawing/2014/main" id="{24B0EC7E-D7D0-3546-856E-C1AD66F0FB7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839C3CB-1CCA-5B4E-BFF6-CCBE2C0CA70D}"/>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225010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AAD279-2049-1D42-A501-746AFDE8217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4D031BC-6BAE-DD4C-8725-0DFD73A6FA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C8E3551-A32F-E746-9C96-4A9DA95A3A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2497FAF6-A925-5A44-B49D-68AE5211E483}"/>
              </a:ext>
            </a:extLst>
          </p:cNvPr>
          <p:cNvSpPr>
            <a:spLocks noGrp="1"/>
          </p:cNvSpPr>
          <p:nvPr>
            <p:ph type="dt" sz="half" idx="10"/>
          </p:nvPr>
        </p:nvSpPr>
        <p:spPr/>
        <p:txBody>
          <a:bodyPr/>
          <a:lstStyle/>
          <a:p>
            <a:fld id="{630906AF-3AC3-C645-A9EB-2C3797E675BA}" type="datetime1">
              <a:rPr lang="it-IT" smtClean="0"/>
              <a:pPr/>
              <a:t>19/03/2021</a:t>
            </a:fld>
            <a:endParaRPr lang="it-IT"/>
          </a:p>
        </p:txBody>
      </p:sp>
      <p:sp>
        <p:nvSpPr>
          <p:cNvPr id="6" name="Segnaposto piè di pagina 5">
            <a:extLst>
              <a:ext uri="{FF2B5EF4-FFF2-40B4-BE49-F238E27FC236}">
                <a16:creationId xmlns:a16="http://schemas.microsoft.com/office/drawing/2014/main" id="{279DC60D-E7B8-1243-B110-E8A2109A70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8491A2B-91F3-794F-8C6E-6E9D2FF6E398}"/>
              </a:ext>
            </a:extLst>
          </p:cNvPr>
          <p:cNvSpPr>
            <a:spLocks noGrp="1"/>
          </p:cNvSpPr>
          <p:nvPr>
            <p:ph type="sldNum" sz="quarter" idx="12"/>
          </p:nvPr>
        </p:nvSpPr>
        <p:spPr/>
        <p:txBody>
          <a:bodyPr/>
          <a:lstStyle/>
          <a:p>
            <a:fld id="{60ADD68F-2F45-894C-9105-6BC6153436B7}" type="slidenum">
              <a:rPr lang="it-IT" smtClean="0"/>
              <a:pPr/>
              <a:t>‹N›</a:t>
            </a:fld>
            <a:endParaRPr lang="it-IT"/>
          </a:p>
        </p:txBody>
      </p:sp>
    </p:spTree>
    <p:extLst>
      <p:ext uri="{BB962C8B-B14F-4D97-AF65-F5344CB8AC3E}">
        <p14:creationId xmlns:p14="http://schemas.microsoft.com/office/powerpoint/2010/main" val="11829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A41DB5F-34A2-6444-AA60-8EFE42A0A4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D3B2FE3-54B4-8F46-8E59-42FC775255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6A3622D-0B11-2248-9E33-A6BDA8F574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A47B7-D874-FD46-9EC9-FE1CD55F923D}" type="datetime1">
              <a:rPr lang="it-IT" smtClean="0"/>
              <a:pPr/>
              <a:t>19/03/2021</a:t>
            </a:fld>
            <a:endParaRPr lang="it-IT"/>
          </a:p>
        </p:txBody>
      </p:sp>
      <p:sp>
        <p:nvSpPr>
          <p:cNvPr id="5" name="Segnaposto piè di pagina 4">
            <a:extLst>
              <a:ext uri="{FF2B5EF4-FFF2-40B4-BE49-F238E27FC236}">
                <a16:creationId xmlns:a16="http://schemas.microsoft.com/office/drawing/2014/main" id="{3A780211-2559-6E47-A99E-371C5AA9A0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FB57112-6AB3-D740-9FF5-7AA3A9360F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DD68F-2F45-894C-9105-6BC6153436B7}" type="slidenum">
              <a:rPr lang="it-IT" smtClean="0"/>
              <a:pPr/>
              <a:t>‹N›</a:t>
            </a:fld>
            <a:endParaRPr lang="it-IT"/>
          </a:p>
        </p:txBody>
      </p:sp>
    </p:spTree>
    <p:extLst>
      <p:ext uri="{BB962C8B-B14F-4D97-AF65-F5344CB8AC3E}">
        <p14:creationId xmlns:p14="http://schemas.microsoft.com/office/powerpoint/2010/main" val="323479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286BA5-1935-6B42-A12B-94AC44B31AA6}"/>
              </a:ext>
            </a:extLst>
          </p:cNvPr>
          <p:cNvSpPr>
            <a:spLocks noGrp="1"/>
          </p:cNvSpPr>
          <p:nvPr>
            <p:ph type="ctrTitle"/>
          </p:nvPr>
        </p:nvSpPr>
        <p:spPr>
          <a:xfrm>
            <a:off x="1523999" y="1649896"/>
            <a:ext cx="9144000" cy="556592"/>
          </a:xfrm>
        </p:spPr>
        <p:txBody>
          <a:bodyPr>
            <a:noAutofit/>
          </a:bodyPr>
          <a:lstStyle/>
          <a:p>
            <a:r>
              <a:rPr lang="it-IT" sz="3400" dirty="0"/>
              <a:t>Il Mare da Ponente</a:t>
            </a:r>
          </a:p>
        </p:txBody>
      </p:sp>
      <p:sp>
        <p:nvSpPr>
          <p:cNvPr id="3" name="Sottotitolo 2">
            <a:extLst>
              <a:ext uri="{FF2B5EF4-FFF2-40B4-BE49-F238E27FC236}">
                <a16:creationId xmlns:a16="http://schemas.microsoft.com/office/drawing/2014/main" id="{75114B85-891B-AB40-AE2B-FEC2F0156331}"/>
              </a:ext>
            </a:extLst>
          </p:cNvPr>
          <p:cNvSpPr>
            <a:spLocks noGrp="1"/>
          </p:cNvSpPr>
          <p:nvPr>
            <p:ph type="subTitle" idx="1"/>
          </p:nvPr>
        </p:nvSpPr>
        <p:spPr>
          <a:xfrm>
            <a:off x="-1" y="2377602"/>
            <a:ext cx="12192001" cy="498584"/>
          </a:xfrm>
        </p:spPr>
        <p:txBody>
          <a:bodyPr>
            <a:normAutofit/>
          </a:bodyPr>
          <a:lstStyle/>
          <a:p>
            <a:r>
              <a:rPr lang="it-IT" sz="2600" b="1" dirty="0"/>
              <a:t>Azione Pilota Imperia</a:t>
            </a:r>
          </a:p>
        </p:txBody>
      </p:sp>
    </p:spTree>
    <p:extLst>
      <p:ext uri="{BB962C8B-B14F-4D97-AF65-F5344CB8AC3E}">
        <p14:creationId xmlns:p14="http://schemas.microsoft.com/office/powerpoint/2010/main" val="1730911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03FFF36-82B4-464A-9221-233EF23EC3A1}"/>
              </a:ext>
            </a:extLst>
          </p:cNvPr>
          <p:cNvSpPr>
            <a:spLocks noGrp="1"/>
          </p:cNvSpPr>
          <p:nvPr>
            <p:ph idx="1"/>
          </p:nvPr>
        </p:nvSpPr>
        <p:spPr>
          <a:xfrm>
            <a:off x="838200" y="1486968"/>
            <a:ext cx="10278438" cy="4747856"/>
          </a:xfrm>
        </p:spPr>
        <p:txBody>
          <a:bodyPr>
            <a:normAutofit/>
          </a:bodyPr>
          <a:lstStyle/>
          <a:p>
            <a:pPr marL="0" indent="0">
              <a:buNone/>
            </a:pPr>
            <a:endParaRPr lang="it-IT" dirty="0">
              <a:latin typeface="Cambria" panose="02040503050406030204" pitchFamily="18" charset="0"/>
              <a:cs typeface="Calibri" panose="020F0502020204030204" pitchFamily="34" charset="0"/>
            </a:endParaRPr>
          </a:p>
          <a:p>
            <a:r>
              <a:rPr lang="it-IT" sz="2400" b="1" dirty="0"/>
              <a:t>AMBITO D’INTERVENTO DELL’AZIONE PILOTA</a:t>
            </a:r>
          </a:p>
          <a:p>
            <a:pPr marL="0" indent="0">
              <a:buNone/>
            </a:pPr>
            <a:r>
              <a:rPr lang="it-IT" sz="2400" dirty="0"/>
              <a:t>servizi alle imprese</a:t>
            </a:r>
          </a:p>
          <a:p>
            <a:pPr marL="0" indent="0">
              <a:buNone/>
            </a:pPr>
            <a:r>
              <a:rPr lang="it-IT" sz="2400" dirty="0"/>
              <a:t>servizi di orientamento specifici per le professioni blu e verdi</a:t>
            </a:r>
          </a:p>
          <a:p>
            <a:pPr marL="0" indent="0">
              <a:buNone/>
            </a:pPr>
            <a:r>
              <a:rPr lang="it-IT" sz="2400" dirty="0"/>
              <a:t>servizi di sostegno all’incontro domanda e offerta di lavoro (</a:t>
            </a:r>
            <a:r>
              <a:rPr lang="it-IT" sz="2400" dirty="0" err="1"/>
              <a:t>matching</a:t>
            </a:r>
            <a:r>
              <a:rPr lang="it-IT" sz="2400" dirty="0"/>
              <a:t>)</a:t>
            </a:r>
          </a:p>
          <a:p>
            <a:pPr marL="0" indent="0">
              <a:buNone/>
            </a:pPr>
            <a:r>
              <a:rPr lang="it-IT" sz="2400" dirty="0"/>
              <a:t>servizi di Individuazione Validazione e Certificazione  (IVC) delle competenze</a:t>
            </a:r>
          </a:p>
          <a:p>
            <a:pPr marL="0" indent="0">
              <a:buNone/>
            </a:pPr>
            <a:endParaRPr lang="it-IT" sz="2400" dirty="0"/>
          </a:p>
          <a:p>
            <a:r>
              <a:rPr lang="it-IT" sz="2400" b="1" dirty="0">
                <a:latin typeface="Montserrat"/>
                <a:ea typeface="Arial Unicode MS"/>
                <a:cs typeface="Calibri" panose="020F0502020204030204" pitchFamily="34" charset="0"/>
              </a:rPr>
              <a:t>DECLINAZIONE TRANSFRONTALIERA</a:t>
            </a:r>
          </a:p>
          <a:p>
            <a:pPr marL="0" indent="0">
              <a:buNone/>
            </a:pPr>
            <a:r>
              <a:rPr lang="it-IT" sz="2400" dirty="0">
                <a:latin typeface="Montserrat"/>
                <a:ea typeface="Arial Unicode MS"/>
                <a:cs typeface="Calibri" panose="020F0502020204030204" pitchFamily="34" charset="0"/>
              </a:rPr>
              <a:t>L’azione “Il mare da Ponente” ha come ambito territoriale di riferimento la provincia di Imperia e la regione PACA.</a:t>
            </a:r>
          </a:p>
          <a:p>
            <a:pPr marL="0" indent="0">
              <a:buNone/>
            </a:pPr>
            <a:endParaRPr lang="it-IT" dirty="0">
              <a:latin typeface="Montserrat"/>
              <a:ea typeface="Arial Unicode MS"/>
              <a:cs typeface="Calibri" panose="020F0502020204030204" pitchFamily="34" charset="0"/>
            </a:endParaRPr>
          </a:p>
          <a:p>
            <a:endParaRPr lang="it-IT" dirty="0"/>
          </a:p>
        </p:txBody>
      </p:sp>
      <p:sp>
        <p:nvSpPr>
          <p:cNvPr id="4" name="Segnaposto numero diapositiva 3">
            <a:extLst>
              <a:ext uri="{FF2B5EF4-FFF2-40B4-BE49-F238E27FC236}">
                <a16:creationId xmlns:a16="http://schemas.microsoft.com/office/drawing/2014/main" id="{4CCB39D8-914C-FF41-B195-CB021FCA214B}"/>
              </a:ext>
            </a:extLst>
          </p:cNvPr>
          <p:cNvSpPr>
            <a:spLocks noGrp="1"/>
          </p:cNvSpPr>
          <p:nvPr>
            <p:ph type="sldNum" sz="quarter" idx="12"/>
          </p:nvPr>
        </p:nvSpPr>
        <p:spPr/>
        <p:txBody>
          <a:bodyPr/>
          <a:lstStyle/>
          <a:p>
            <a:fld id="{60ADD68F-2F45-894C-9105-6BC6153436B7}" type="slidenum">
              <a:rPr lang="it-IT" smtClean="0"/>
              <a:pPr/>
              <a:t>2</a:t>
            </a:fld>
            <a:endParaRPr lang="it-IT"/>
          </a:p>
        </p:txBody>
      </p:sp>
    </p:spTree>
    <p:extLst>
      <p:ext uri="{BB962C8B-B14F-4D97-AF65-F5344CB8AC3E}">
        <p14:creationId xmlns:p14="http://schemas.microsoft.com/office/powerpoint/2010/main" val="42621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ACB47BE9-F564-44CE-A808-BCA13895FAE7}"/>
              </a:ext>
            </a:extLst>
          </p:cNvPr>
          <p:cNvSpPr>
            <a:spLocks noGrp="1"/>
          </p:cNvSpPr>
          <p:nvPr>
            <p:ph idx="1"/>
          </p:nvPr>
        </p:nvSpPr>
        <p:spPr/>
        <p:txBody>
          <a:bodyPr/>
          <a:lstStyle/>
          <a:p>
            <a:r>
              <a:rPr lang="it-IT" sz="2300" b="1" dirty="0">
                <a:latin typeface="Montserrat"/>
                <a:ea typeface="Arial Unicode MS"/>
                <a:cs typeface="Calibri" panose="020F0502020204030204" pitchFamily="34" charset="0"/>
              </a:rPr>
              <a:t>OBIETTIVO GENERALE</a:t>
            </a:r>
          </a:p>
          <a:p>
            <a:pPr marL="0" indent="0">
              <a:buNone/>
            </a:pPr>
            <a:r>
              <a:rPr lang="it-IT" sz="2300" dirty="0">
                <a:latin typeface="Montserrat"/>
                <a:ea typeface="Arial Unicode MS"/>
                <a:cs typeface="Calibri" panose="020F0502020204030204" pitchFamily="34" charset="0"/>
              </a:rPr>
              <a:t>Implementare e supportare servizi per il lavoro, imprese, lavoratori prevalentemente nei settori della blue e green economy</a:t>
            </a:r>
          </a:p>
          <a:p>
            <a:pPr marL="0" indent="0">
              <a:buNone/>
            </a:pPr>
            <a:endParaRPr lang="it-IT" sz="2300" dirty="0">
              <a:latin typeface="Montserrat"/>
              <a:ea typeface="Arial Unicode MS"/>
              <a:cs typeface="Calibri" panose="020F0502020204030204" pitchFamily="34" charset="0"/>
            </a:endParaRPr>
          </a:p>
          <a:p>
            <a:r>
              <a:rPr lang="it-IT" sz="2300" b="1" dirty="0"/>
              <a:t>OBIETTIVI SPECIFICI</a:t>
            </a:r>
          </a:p>
          <a:p>
            <a:pPr marL="0" indent="0">
              <a:buNone/>
            </a:pPr>
            <a:r>
              <a:rPr lang="it-IT" sz="2300" dirty="0"/>
              <a:t>Predisposizione di un percorso e degli strumenti per accompagnare lavoratori e imprese nella ripartenza</a:t>
            </a:r>
          </a:p>
          <a:p>
            <a:pPr marL="0" indent="0">
              <a:buNone/>
            </a:pPr>
            <a:r>
              <a:rPr lang="it-IT" sz="2300" dirty="0"/>
              <a:t>Rafforzamento della collaborazione tra </a:t>
            </a:r>
            <a:r>
              <a:rPr lang="it-IT" sz="2300" dirty="0" err="1"/>
              <a:t>Pôle</a:t>
            </a:r>
            <a:r>
              <a:rPr lang="it-IT" sz="2300" dirty="0"/>
              <a:t> </a:t>
            </a:r>
            <a:r>
              <a:rPr lang="it-IT" sz="2300" dirty="0" err="1"/>
              <a:t>Emploi</a:t>
            </a:r>
            <a:r>
              <a:rPr lang="it-IT" sz="2300" dirty="0"/>
              <a:t> e CPI del territorio transfrontaliero</a:t>
            </a:r>
          </a:p>
          <a:p>
            <a:pPr marL="0" indent="0">
              <a:buNone/>
            </a:pPr>
            <a:r>
              <a:rPr lang="it-IT" sz="2300" dirty="0"/>
              <a:t>Formazione/informazione degli operatori delle politiche attive per il lavoro</a:t>
            </a:r>
          </a:p>
          <a:p>
            <a:pPr marL="0" indent="0">
              <a:buNone/>
            </a:pPr>
            <a:endParaRPr lang="it-IT" b="1" dirty="0"/>
          </a:p>
        </p:txBody>
      </p:sp>
      <p:sp>
        <p:nvSpPr>
          <p:cNvPr id="3" name="Segnaposto numero diapositiva 2">
            <a:extLst>
              <a:ext uri="{FF2B5EF4-FFF2-40B4-BE49-F238E27FC236}">
                <a16:creationId xmlns:a16="http://schemas.microsoft.com/office/drawing/2014/main" id="{3CE56355-5EDB-497A-A9B4-AD7CABC6A8CD}"/>
              </a:ext>
            </a:extLst>
          </p:cNvPr>
          <p:cNvSpPr>
            <a:spLocks noGrp="1"/>
          </p:cNvSpPr>
          <p:nvPr>
            <p:ph type="sldNum" sz="quarter" idx="12"/>
          </p:nvPr>
        </p:nvSpPr>
        <p:spPr/>
        <p:txBody>
          <a:bodyPr/>
          <a:lstStyle/>
          <a:p>
            <a:fld id="{60ADD68F-2F45-894C-9105-6BC6153436B7}" type="slidenum">
              <a:rPr lang="it-IT" smtClean="0"/>
              <a:pPr/>
              <a:t>3</a:t>
            </a:fld>
            <a:endParaRPr lang="it-IT"/>
          </a:p>
        </p:txBody>
      </p:sp>
      <p:sp>
        <p:nvSpPr>
          <p:cNvPr id="4" name="Titolo 3">
            <a:extLst>
              <a:ext uri="{FF2B5EF4-FFF2-40B4-BE49-F238E27FC236}">
                <a16:creationId xmlns:a16="http://schemas.microsoft.com/office/drawing/2014/main" id="{B88E5439-55CC-4B55-B61D-163897B9B712}"/>
              </a:ext>
            </a:extLst>
          </p:cNvPr>
          <p:cNvSpPr>
            <a:spLocks noGrp="1"/>
          </p:cNvSpPr>
          <p:nvPr>
            <p:ph type="title"/>
          </p:nvPr>
        </p:nvSpPr>
        <p:spPr>
          <a:xfrm>
            <a:off x="7462463" y="760649"/>
            <a:ext cx="3119919" cy="1019242"/>
          </a:xfrm>
        </p:spPr>
        <p:txBody>
          <a:bodyPr/>
          <a:lstStyle/>
          <a:p>
            <a:r>
              <a:rPr lang="it-IT" dirty="0"/>
              <a:t>Obiettivi </a:t>
            </a:r>
          </a:p>
        </p:txBody>
      </p:sp>
    </p:spTree>
    <p:extLst>
      <p:ext uri="{BB962C8B-B14F-4D97-AF65-F5344CB8AC3E}">
        <p14:creationId xmlns:p14="http://schemas.microsoft.com/office/powerpoint/2010/main" val="356792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6D63D2B6-D36E-4882-82BE-CAF46BAAD21E}"/>
              </a:ext>
            </a:extLst>
          </p:cNvPr>
          <p:cNvSpPr>
            <a:spLocks noGrp="1"/>
          </p:cNvSpPr>
          <p:nvPr>
            <p:ph idx="1"/>
          </p:nvPr>
        </p:nvSpPr>
        <p:spPr>
          <a:xfrm>
            <a:off x="838200" y="1674688"/>
            <a:ext cx="10658582" cy="4560136"/>
          </a:xfrm>
        </p:spPr>
        <p:txBody>
          <a:bodyPr>
            <a:normAutofit/>
          </a:bodyPr>
          <a:lstStyle/>
          <a:p>
            <a:r>
              <a:rPr lang="it-IT" sz="2300" dirty="0"/>
              <a:t>Definizione di un sistema di servizi alle imprese che permetta di ottimizzare tutte le </a:t>
            </a:r>
            <a:r>
              <a:rPr lang="it-IT" sz="2300" b="1" dirty="0"/>
              <a:t>opportunità </a:t>
            </a:r>
            <a:r>
              <a:rPr lang="it-IT" sz="2300" dirty="0"/>
              <a:t>attualmente disponibili a </a:t>
            </a:r>
            <a:r>
              <a:rPr lang="it-IT" sz="2300" b="1" dirty="0"/>
              <a:t>livello nazionale e regionale</a:t>
            </a:r>
            <a:r>
              <a:rPr lang="it-IT" sz="2300" dirty="0"/>
              <a:t>, nonché le opportunità presenti all’interno dei </a:t>
            </a:r>
            <a:r>
              <a:rPr lang="it-IT" sz="2300" b="1" dirty="0"/>
              <a:t>progetti transnazionali in partenza sul territorio</a:t>
            </a:r>
          </a:p>
          <a:p>
            <a:r>
              <a:rPr lang="it-IT" sz="2300" dirty="0" smtClean="0"/>
              <a:t>Lo </a:t>
            </a:r>
            <a:r>
              <a:rPr lang="it-IT" sz="2300" dirty="0"/>
              <a:t>sportello imprese sarà costituito da una </a:t>
            </a:r>
            <a:r>
              <a:rPr lang="it-IT" sz="2300" b="1" dirty="0"/>
              <a:t>rete di operatori delle istituzioni e associazioni del territorio </a:t>
            </a:r>
            <a:r>
              <a:rPr lang="it-IT" sz="2300" dirty="0"/>
              <a:t>che opereranno congiuntamente per offrire all’impresa un riferimento unico per tutte le operazioni che riguardano la ripartenza e il sostegno </a:t>
            </a:r>
          </a:p>
          <a:p>
            <a:r>
              <a:rPr lang="it-IT" sz="2300" dirty="0" smtClean="0"/>
              <a:t>L’azione </a:t>
            </a:r>
            <a:r>
              <a:rPr lang="it-IT" sz="2300" dirty="0"/>
              <a:t>avrà inizio attraverso l’adozione di un </a:t>
            </a:r>
            <a:r>
              <a:rPr lang="it-IT" sz="2300" b="1" dirty="0"/>
              <a:t>protocollo di intesa </a:t>
            </a:r>
            <a:r>
              <a:rPr lang="it-IT" sz="2300" dirty="0"/>
              <a:t>tra le associazioni e le istituzioni che lo sottoscriveranno (associazioni di categoria, enti datoriali, centri per l’impiego, camere di commercio del territorio, agenzie per il lavoro, soggetti tecnici regionali)</a:t>
            </a:r>
          </a:p>
        </p:txBody>
      </p:sp>
      <p:sp>
        <p:nvSpPr>
          <p:cNvPr id="3" name="Segnaposto numero diapositiva 2">
            <a:extLst>
              <a:ext uri="{FF2B5EF4-FFF2-40B4-BE49-F238E27FC236}">
                <a16:creationId xmlns:a16="http://schemas.microsoft.com/office/drawing/2014/main" id="{132BF4E1-66BD-49A5-8EC6-73053198A3BF}"/>
              </a:ext>
            </a:extLst>
          </p:cNvPr>
          <p:cNvSpPr>
            <a:spLocks noGrp="1"/>
          </p:cNvSpPr>
          <p:nvPr>
            <p:ph type="sldNum" sz="quarter" idx="12"/>
          </p:nvPr>
        </p:nvSpPr>
        <p:spPr/>
        <p:txBody>
          <a:bodyPr/>
          <a:lstStyle/>
          <a:p>
            <a:fld id="{60ADD68F-2F45-894C-9105-6BC6153436B7}" type="slidenum">
              <a:rPr lang="it-IT" smtClean="0"/>
              <a:pPr/>
              <a:t>4</a:t>
            </a:fld>
            <a:endParaRPr lang="it-IT"/>
          </a:p>
        </p:txBody>
      </p:sp>
      <p:sp>
        <p:nvSpPr>
          <p:cNvPr id="4" name="Titolo 3">
            <a:extLst>
              <a:ext uri="{FF2B5EF4-FFF2-40B4-BE49-F238E27FC236}">
                <a16:creationId xmlns:a16="http://schemas.microsoft.com/office/drawing/2014/main" id="{09AD74BD-50CB-4C9E-8742-DC77DF10D586}"/>
              </a:ext>
            </a:extLst>
          </p:cNvPr>
          <p:cNvSpPr>
            <a:spLocks noGrp="1"/>
          </p:cNvSpPr>
          <p:nvPr>
            <p:ph type="title"/>
          </p:nvPr>
        </p:nvSpPr>
        <p:spPr>
          <a:xfrm>
            <a:off x="4883650" y="514069"/>
            <a:ext cx="5939118" cy="1325563"/>
          </a:xfrm>
        </p:spPr>
        <p:txBody>
          <a:bodyPr/>
          <a:lstStyle/>
          <a:p>
            <a:r>
              <a:rPr lang="it-IT" dirty="0"/>
              <a:t>Sportello imprese</a:t>
            </a:r>
          </a:p>
        </p:txBody>
      </p:sp>
    </p:spTree>
    <p:extLst>
      <p:ext uri="{BB962C8B-B14F-4D97-AF65-F5344CB8AC3E}">
        <p14:creationId xmlns:p14="http://schemas.microsoft.com/office/powerpoint/2010/main" val="327509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78FDD468-A072-458E-A2B7-614B54187ECF}"/>
              </a:ext>
            </a:extLst>
          </p:cNvPr>
          <p:cNvSpPr>
            <a:spLocks noGrp="1"/>
          </p:cNvSpPr>
          <p:nvPr>
            <p:ph idx="1"/>
          </p:nvPr>
        </p:nvSpPr>
        <p:spPr>
          <a:xfrm>
            <a:off x="838200" y="1898708"/>
            <a:ext cx="10515600" cy="4351338"/>
          </a:xfrm>
        </p:spPr>
        <p:txBody>
          <a:bodyPr>
            <a:normAutofit/>
          </a:bodyPr>
          <a:lstStyle/>
          <a:p>
            <a:r>
              <a:rPr lang="it-IT" sz="2300" dirty="0"/>
              <a:t>Recupero post-</a:t>
            </a:r>
            <a:r>
              <a:rPr lang="it-IT" sz="2300" dirty="0" err="1"/>
              <a:t>covid</a:t>
            </a:r>
            <a:r>
              <a:rPr lang="it-IT" sz="2300" dirty="0"/>
              <a:t> delle buone prassi di collaborazione tra CPI dell'area Imperiese e </a:t>
            </a:r>
            <a:r>
              <a:rPr lang="it-IT" sz="2300" dirty="0" err="1"/>
              <a:t>Pôle</a:t>
            </a:r>
            <a:r>
              <a:rPr lang="it-IT" sz="2300" dirty="0"/>
              <a:t> </a:t>
            </a:r>
            <a:r>
              <a:rPr lang="it-IT" sz="2300" dirty="0" err="1"/>
              <a:t>Emploi</a:t>
            </a:r>
            <a:r>
              <a:rPr lang="it-IT" sz="2300" dirty="0"/>
              <a:t> del territorio</a:t>
            </a:r>
          </a:p>
          <a:p>
            <a:endParaRPr lang="it-IT" sz="2300" dirty="0"/>
          </a:p>
          <a:p>
            <a:r>
              <a:rPr lang="it-IT" sz="2300" dirty="0"/>
              <a:t>È stata avviata una collaborazione con l'associazione FAI (Frontalieri Autonomi Intemeli) per la somministrazione di un questionario on line al fine di indagare le esigenze dei lavoratori frontalieri, cui seguirà un report finalizzato a promuovere servizi a loro rivolti sia da parte francese sia da parte italiana</a:t>
            </a:r>
          </a:p>
          <a:p>
            <a:pPr marL="0" indent="0">
              <a:buNone/>
            </a:pPr>
            <a:endParaRPr lang="it-IT" sz="2300" dirty="0"/>
          </a:p>
        </p:txBody>
      </p:sp>
      <p:sp>
        <p:nvSpPr>
          <p:cNvPr id="3" name="Segnaposto numero diapositiva 2">
            <a:extLst>
              <a:ext uri="{FF2B5EF4-FFF2-40B4-BE49-F238E27FC236}">
                <a16:creationId xmlns:a16="http://schemas.microsoft.com/office/drawing/2014/main" id="{DD99E194-291B-4D7B-AEDE-0C03B007DA9D}"/>
              </a:ext>
            </a:extLst>
          </p:cNvPr>
          <p:cNvSpPr>
            <a:spLocks noGrp="1"/>
          </p:cNvSpPr>
          <p:nvPr>
            <p:ph type="sldNum" sz="quarter" idx="12"/>
          </p:nvPr>
        </p:nvSpPr>
        <p:spPr/>
        <p:txBody>
          <a:bodyPr/>
          <a:lstStyle/>
          <a:p>
            <a:fld id="{60ADD68F-2F45-894C-9105-6BC6153436B7}" type="slidenum">
              <a:rPr lang="it-IT" smtClean="0"/>
              <a:pPr/>
              <a:t>5</a:t>
            </a:fld>
            <a:endParaRPr lang="it-IT"/>
          </a:p>
        </p:txBody>
      </p:sp>
      <p:sp>
        <p:nvSpPr>
          <p:cNvPr id="4" name="Titolo 3">
            <a:extLst>
              <a:ext uri="{FF2B5EF4-FFF2-40B4-BE49-F238E27FC236}">
                <a16:creationId xmlns:a16="http://schemas.microsoft.com/office/drawing/2014/main" id="{C4329BBB-EE9B-447E-907A-1A4E1CE19B32}"/>
              </a:ext>
            </a:extLst>
          </p:cNvPr>
          <p:cNvSpPr>
            <a:spLocks noGrp="1"/>
          </p:cNvSpPr>
          <p:nvPr>
            <p:ph type="title"/>
          </p:nvPr>
        </p:nvSpPr>
        <p:spPr/>
        <p:txBody>
          <a:bodyPr/>
          <a:lstStyle/>
          <a:p>
            <a:r>
              <a:rPr lang="it-IT" dirty="0"/>
              <a:t>Ambito transfrontaliero</a:t>
            </a:r>
          </a:p>
        </p:txBody>
      </p:sp>
    </p:spTree>
    <p:extLst>
      <p:ext uri="{BB962C8B-B14F-4D97-AF65-F5344CB8AC3E}">
        <p14:creationId xmlns:p14="http://schemas.microsoft.com/office/powerpoint/2010/main" val="145113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2B34ED49-7026-49A5-825A-FE10031CC8B6}"/>
              </a:ext>
            </a:extLst>
          </p:cNvPr>
          <p:cNvSpPr>
            <a:spLocks noGrp="1"/>
          </p:cNvSpPr>
          <p:nvPr>
            <p:ph idx="1"/>
          </p:nvPr>
        </p:nvSpPr>
        <p:spPr>
          <a:xfrm>
            <a:off x="838200" y="2291136"/>
            <a:ext cx="10515600" cy="3943687"/>
          </a:xfrm>
        </p:spPr>
        <p:txBody>
          <a:bodyPr/>
          <a:lstStyle/>
          <a:p>
            <a:r>
              <a:rPr lang="it-IT" sz="2300" dirty="0"/>
              <a:t>Formazione operatori delle politiche attive del lavoro, in particolare gli operatori dei CPI su tematiche IVC</a:t>
            </a:r>
          </a:p>
          <a:p>
            <a:pPr marL="0" indent="0">
              <a:buNone/>
            </a:pPr>
            <a:endParaRPr lang="it-IT" sz="2300" dirty="0"/>
          </a:p>
          <a:p>
            <a:r>
              <a:rPr lang="it-IT" sz="2300" dirty="0"/>
              <a:t>Collaborazione con i CPI dell’imperiese per l’organizzazione di un sistema di comunicazione e informazione per lavoratori, disoccupati e persone attualmente non occupate (CIG o stagionali che non possono riprendere il lavoro) sulle opportunità di acquisizione e certificazione delle competenze possedute</a:t>
            </a:r>
          </a:p>
          <a:p>
            <a:endParaRPr lang="it-IT" dirty="0"/>
          </a:p>
        </p:txBody>
      </p:sp>
      <p:sp>
        <p:nvSpPr>
          <p:cNvPr id="3" name="Segnaposto numero diapositiva 2">
            <a:extLst>
              <a:ext uri="{FF2B5EF4-FFF2-40B4-BE49-F238E27FC236}">
                <a16:creationId xmlns:a16="http://schemas.microsoft.com/office/drawing/2014/main" id="{CA7171C5-3262-4BFD-BCA8-FF7E0A076A23}"/>
              </a:ext>
            </a:extLst>
          </p:cNvPr>
          <p:cNvSpPr>
            <a:spLocks noGrp="1"/>
          </p:cNvSpPr>
          <p:nvPr>
            <p:ph type="sldNum" sz="quarter" idx="12"/>
          </p:nvPr>
        </p:nvSpPr>
        <p:spPr/>
        <p:txBody>
          <a:bodyPr/>
          <a:lstStyle/>
          <a:p>
            <a:fld id="{60ADD68F-2F45-894C-9105-6BC6153436B7}" type="slidenum">
              <a:rPr lang="it-IT" smtClean="0"/>
              <a:pPr/>
              <a:t>6</a:t>
            </a:fld>
            <a:endParaRPr lang="it-IT"/>
          </a:p>
        </p:txBody>
      </p:sp>
      <p:sp>
        <p:nvSpPr>
          <p:cNvPr id="4" name="Titolo 3">
            <a:extLst>
              <a:ext uri="{FF2B5EF4-FFF2-40B4-BE49-F238E27FC236}">
                <a16:creationId xmlns:a16="http://schemas.microsoft.com/office/drawing/2014/main" id="{D9CE4F1F-4AB5-4469-B450-0A3E30263EBE}"/>
              </a:ext>
            </a:extLst>
          </p:cNvPr>
          <p:cNvSpPr>
            <a:spLocks noGrp="1"/>
          </p:cNvSpPr>
          <p:nvPr>
            <p:ph type="title"/>
          </p:nvPr>
        </p:nvSpPr>
        <p:spPr>
          <a:xfrm>
            <a:off x="5239820" y="811725"/>
            <a:ext cx="6795298" cy="1325563"/>
          </a:xfrm>
        </p:spPr>
        <p:txBody>
          <a:bodyPr/>
          <a:lstStyle/>
          <a:p>
            <a:r>
              <a:rPr lang="it-IT" dirty="0"/>
              <a:t>Formazione su tematiche di Individuazione Validazione Certificazione (IVC) Competenze</a:t>
            </a:r>
          </a:p>
        </p:txBody>
      </p:sp>
    </p:spTree>
    <p:extLst>
      <p:ext uri="{BB962C8B-B14F-4D97-AF65-F5344CB8AC3E}">
        <p14:creationId xmlns:p14="http://schemas.microsoft.com/office/powerpoint/2010/main" val="309651949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392</Words>
  <Application>Microsoft Office PowerPoint</Application>
  <PresentationFormat>Widescreen</PresentationFormat>
  <Paragraphs>36</Paragraphs>
  <Slides>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6</vt:i4>
      </vt:variant>
    </vt:vector>
  </HeadingPairs>
  <TitlesOfParts>
    <vt:vector size="14" baseType="lpstr">
      <vt:lpstr>Arial</vt:lpstr>
      <vt:lpstr>Arial Unicode MS</vt:lpstr>
      <vt:lpstr>Calibri</vt:lpstr>
      <vt:lpstr>Calibri Light</vt:lpstr>
      <vt:lpstr>Cambria</vt:lpstr>
      <vt:lpstr>Montserrat</vt:lpstr>
      <vt:lpstr>Wingdings</vt:lpstr>
      <vt:lpstr>Tema di Office</vt:lpstr>
      <vt:lpstr>Il Mare da Ponente</vt:lpstr>
      <vt:lpstr>Presentazione standard di PowerPoint</vt:lpstr>
      <vt:lpstr>Obiettivi </vt:lpstr>
      <vt:lpstr>Sportello imprese</vt:lpstr>
      <vt:lpstr>Ambito transfrontaliero</vt:lpstr>
      <vt:lpstr>Formazione su tematiche di Individuazione Validazione Certificazione (IVC) Competenze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Admin</cp:lastModifiedBy>
  <cp:revision>50</cp:revision>
  <dcterms:created xsi:type="dcterms:W3CDTF">2020-02-27T15:37:41Z</dcterms:created>
  <dcterms:modified xsi:type="dcterms:W3CDTF">2021-03-19T07:28:20Z</dcterms:modified>
</cp:coreProperties>
</file>