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9" r:id="rId1"/>
    <p:sldMasterId id="2147483789" r:id="rId2"/>
  </p:sldMasterIdLst>
  <p:notesMasterIdLst>
    <p:notesMasterId r:id="rId11"/>
  </p:notesMasterIdLst>
  <p:handoutMasterIdLst>
    <p:handoutMasterId r:id="rId12"/>
  </p:handoutMasterIdLst>
  <p:sldIdLst>
    <p:sldId id="320" r:id="rId3"/>
    <p:sldId id="341" r:id="rId4"/>
    <p:sldId id="348" r:id="rId5"/>
    <p:sldId id="336" r:id="rId6"/>
    <p:sldId id="347" r:id="rId7"/>
    <p:sldId id="340" r:id="rId8"/>
    <p:sldId id="344" r:id="rId9"/>
    <p:sldId id="307" r:id="rId10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EC1"/>
    <a:srgbClr val="3166CF"/>
    <a:srgbClr val="3E6FD2"/>
    <a:srgbClr val="0F5494"/>
    <a:srgbClr val="CC6600"/>
    <a:srgbClr val="BDDEFF"/>
    <a:srgbClr val="99CCFF"/>
    <a:srgbClr val="808080"/>
    <a:srgbClr val="FFD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71" autoAdjust="0"/>
  </p:normalViewPr>
  <p:slideViewPr>
    <p:cSldViewPr>
      <p:cViewPr>
        <p:scale>
          <a:sx n="120" d="100"/>
          <a:sy n="120" d="100"/>
        </p:scale>
        <p:origin x="-72" y="2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8968BDF-3597-48D1-9152-9C0A99A1DB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74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C64C6030-2F9F-4A42-B16A-83CFFD33CF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36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67" indent="-2857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71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20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69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17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66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15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763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65773B1-2B52-4529-8AA3-AB3D0F19ED3C}" type="slidenum">
              <a:rPr lang="en-GB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867" indent="-28571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2871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020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169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317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8615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5763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73330CA-6852-4C34-A5F5-9AE0991D7421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4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867" indent="-28571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2871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020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169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317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8615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5763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73330CA-6852-4C34-A5F5-9AE0991D7421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5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867" indent="-28571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2871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020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169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317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8615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5763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73330CA-6852-4C34-A5F5-9AE0991D7421}" type="slidenum">
              <a:rPr lang="en-GB" altLang="en-US" sz="12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6</a:t>
            </a:fld>
            <a:endParaRPr lang="en-GB" altLang="en-US" sz="12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867" indent="-28571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2871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020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169" indent="-22857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317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466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8615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5763" indent="-22857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73330CA-6852-4C34-A5F5-9AE0991D7421}" type="slidenum">
              <a:rPr lang="en-GB" altLang="en-US" sz="1200" b="0">
                <a:solidFill>
                  <a:prstClr val="black"/>
                </a:solidFill>
                <a:latin typeface="Arial" pitchFamily="34" charset="0"/>
              </a:rPr>
              <a:pPr eaLnBrk="1" hangingPunct="1"/>
              <a:t>7</a:t>
            </a:fld>
            <a:endParaRPr lang="en-GB" altLang="en-US" sz="1200" b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n-US" dirty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67" indent="-2857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71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020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69" indent="-2285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317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66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615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763" indent="-2285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FD2C3D1-B173-462D-9D8A-97BCBECFC008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4572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548B10-9DC6-465D-831E-8241F823DE1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5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08823-52B5-4850-B91B-87C4582491F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EBE4C-4052-4DF5-B882-32B4B38AB56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7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9AC00A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C:\DOCUME~1\lenain\LOCALS~1\Temp\7zE90D.tmp\LOGO-CE for Word Mare Maritime Affairs EN Negativ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8" y="306388"/>
            <a:ext cx="162083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4157663" y="6381750"/>
            <a:ext cx="828675" cy="476250"/>
            <a:chOff x="4103898" y="6381750"/>
            <a:chExt cx="1044215" cy="476250"/>
          </a:xfrm>
        </p:grpSpPr>
        <p:pic>
          <p:nvPicPr>
            <p:cNvPr id="7" name="Picture 9" descr="C:\DOCUME~1\lenain\LOCALS~1\Temp\7zE90C.tmp\Footer Box Mare Maritime Affairs EN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6381750"/>
              <a:ext cx="792088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>
              <a:spLocks noChangeArrowheads="1"/>
            </p:cNvSpPr>
            <p:nvPr userDrawn="1"/>
          </p:nvSpPr>
          <p:spPr bwMode="auto">
            <a:xfrm>
              <a:off x="4103898" y="6381750"/>
              <a:ext cx="1044215" cy="476250"/>
            </a:xfrm>
            <a:prstGeom prst="rect">
              <a:avLst/>
            </a:prstGeom>
            <a:solidFill>
              <a:srgbClr val="9AC00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BE" sz="1800">
                <a:solidFill>
                  <a:srgbClr val="FFFFFF"/>
                </a:solidFill>
                <a:latin typeface="Verdana"/>
              </a:endParaRPr>
            </a:p>
          </p:txBody>
        </p:sp>
      </p:grpSp>
      <p:pic>
        <p:nvPicPr>
          <p:cNvPr id="9" name="Picture 11" descr="C:\DOCUME~1\lenain\LOCALS~1\Temp\7zE90C.tmp\Footer Box Mare Maritime Affairs 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381750"/>
            <a:ext cx="714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38447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9FBA"/>
              </a:buClr>
              <a:defRPr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4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5F9B-A04A-4AB1-B746-A2E5766465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~1\lenain\LOCALS~1\Temp\7zE12B1.tmp\LOGO-CE for Mare Maritime Affairs EN Landscape Positive.png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940425"/>
            <a:ext cx="2243137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75200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8000" y="1764000"/>
            <a:ext cx="8229600" cy="3969256"/>
          </a:xfrm>
        </p:spPr>
        <p:txBody>
          <a:bodyPr/>
          <a:lstStyle>
            <a:lvl1pPr marL="0" indent="-342900">
              <a:buClr>
                <a:srgbClr val="0F5494"/>
              </a:buClr>
              <a:buSzPct val="120000"/>
              <a:buFont typeface="Arial" pitchFamily="34" charset="0"/>
              <a:buChar char="•"/>
              <a:defRPr i="0"/>
            </a:lvl1pPr>
            <a:lvl2pPr>
              <a:buClr>
                <a:srgbClr val="009FBA"/>
              </a:buClr>
              <a:defRPr sz="1800" b="0"/>
            </a:lvl2pPr>
            <a:lvl3pPr>
              <a:buFontTx/>
              <a:buChar char="-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28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92825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92825"/>
            <a:ext cx="2133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933684A-2472-498F-9CC5-8A525F603F6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80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1677999-3EF9-4655-B615-F17221ACDE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1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5F9B-A04A-4AB1-B746-A2E5766465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3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DD26D5F9-2140-4D55-95F2-781FCC1CBA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331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812EBA-78C8-4ED6-90F5-5A8E883D14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7540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98AAF2-E6A8-4807-A876-43FCABD21DA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398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5F9B-A04A-4AB1-B746-A2E57664654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561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884FD3-65C5-4E7D-8B67-F0179B8B33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998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BF343F-0140-4ED9-8ED4-764097A733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415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BD2980-2DF0-4ABE-AC77-8C153B07E3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348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CD1E70-718C-4AC2-A04A-C1EF4AC69B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503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510C638-1FED-432E-8FD2-AC2A0EE136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34255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7A2F008-57C9-4C1B-A4B3-3D9D109974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557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4A21D5-F154-4DC8-92ED-3EF06A870A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9159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01A1006-BA29-4E61-A667-B0891ECD0B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853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A6311-12C8-433C-861F-C85AA3BD1B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6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DAFC-1386-4679-B3BC-6C392C4787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7E06-3B40-4AFC-8C9B-01E550EED5E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8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FD252-D40E-4667-9C6E-3622B86BAB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1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D77A-4CCE-4DBF-A9E2-9DC49DCD90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99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F8AB1-96B3-4BC3-BD9C-337CF483A6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81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6CF35-B6D2-41A3-96F3-15DD05E39D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6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Et dolor fragum</a:t>
            </a:r>
            <a:endParaRPr lang="en-GB" altLang="en-US"/>
          </a:p>
          <a:p>
            <a:pPr lvl="1"/>
            <a:r>
              <a:rPr lang="en-GB" altLang="en-US"/>
              <a:t>Et dolor fragum</a:t>
            </a:r>
          </a:p>
          <a:p>
            <a:pPr lvl="2"/>
            <a:r>
              <a:rPr lang="en-GB" altLang="en-US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1F91914-D515-4A36-B2DE-B333018663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6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4" r:id="rId12"/>
    <p:sldLayoutId id="2147483726" r:id="rId13"/>
    <p:sldLayoutId id="2147483814" r:id="rId14"/>
    <p:sldLayoutId id="2147483777" r:id="rId15"/>
    <p:sldLayoutId id="2147483675" r:id="rId16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/>
              <a:t>Second level</a:t>
            </a:r>
            <a:endParaRPr lang="en-GB" altLang="en-US"/>
          </a:p>
          <a:p>
            <a:pPr lvl="1"/>
            <a:r>
              <a:rPr lang="en-GB" altLang="en-US"/>
              <a:t>Third level</a:t>
            </a:r>
          </a:p>
          <a:p>
            <a:pPr lvl="2"/>
            <a:r>
              <a:rPr lang="en-GB" altLang="en-US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E278714-64F0-4A51-B3EF-29566DE164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20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76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5"/>
          <p:cNvSpPr>
            <a:spLocks noEditPoints="1"/>
          </p:cNvSpPr>
          <p:nvPr/>
        </p:nvSpPr>
        <p:spPr bwMode="gray">
          <a:xfrm>
            <a:off x="771525" y="-1920875"/>
            <a:ext cx="7597775" cy="10699750"/>
          </a:xfrm>
          <a:custGeom>
            <a:avLst/>
            <a:gdLst>
              <a:gd name="T0" fmla="*/ 0 w 4786"/>
              <a:gd name="T1" fmla="*/ 2147483647 h 6740"/>
              <a:gd name="T2" fmla="*/ 0 w 4786"/>
              <a:gd name="T3" fmla="*/ 2147483647 h 6740"/>
              <a:gd name="T4" fmla="*/ 2147483647 w 4786"/>
              <a:gd name="T5" fmla="*/ 0 h 6740"/>
              <a:gd name="T6" fmla="*/ 2147483647 w 4786"/>
              <a:gd name="T7" fmla="*/ 0 h 6740"/>
              <a:gd name="T8" fmla="*/ 0 60000 65536"/>
              <a:gd name="T9" fmla="*/ 0 60000 65536"/>
              <a:gd name="T10" fmla="*/ 0 60000 65536"/>
              <a:gd name="T11" fmla="*/ 0 60000 65536"/>
              <a:gd name="T12" fmla="*/ 0 w 4786"/>
              <a:gd name="T13" fmla="*/ 0 h 6740"/>
              <a:gd name="T14" fmla="*/ 4786 w 4786"/>
              <a:gd name="T15" fmla="*/ 6740 h 67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6" h="6740">
                <a:moveTo>
                  <a:pt x="0" y="6740"/>
                </a:moveTo>
                <a:lnTo>
                  <a:pt x="0" y="6740"/>
                </a:lnTo>
                <a:moveTo>
                  <a:pt x="4786" y="0"/>
                </a:moveTo>
                <a:lnTo>
                  <a:pt x="4786" y="0"/>
                </a:lnTo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5603" name="Picture 4" descr="MediterraneanSea_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" y="1424129"/>
            <a:ext cx="8424862" cy="5256213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6"/>
          <p:cNvSpPr>
            <a:spLocks noGrp="1" noChangeArrowheads="1"/>
          </p:cNvSpPr>
          <p:nvPr>
            <p:ph type="title"/>
          </p:nvPr>
        </p:nvSpPr>
        <p:spPr>
          <a:xfrm>
            <a:off x="1115616" y="1484784"/>
            <a:ext cx="7056784" cy="2736304"/>
          </a:xfrm>
        </p:spPr>
        <p:txBody>
          <a:bodyPr/>
          <a:lstStyle/>
          <a:p>
            <a:pPr marL="0" indent="0" algn="ctr" eaLnBrk="1" hangingPunct="1"/>
            <a:r>
              <a:rPr lang="en-GB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WestMED Communication</a:t>
            </a:r>
            <a:br>
              <a:rPr lang="en-GB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overview of the Initiative </a:t>
            </a:r>
            <a:r>
              <a:rPr lang="en-GB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11560" y="5720569"/>
            <a:ext cx="640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tx1"/>
                </a:solidFill>
              </a:rPr>
              <a:t>European Commission - DG MARE  </a:t>
            </a:r>
          </a:p>
          <a:p>
            <a:pPr eaLnBrk="1" hangingPunct="1"/>
            <a:r>
              <a:rPr lang="en-US" altLang="en-US" sz="1600" dirty="0">
                <a:solidFill>
                  <a:schemeClr val="tx1"/>
                </a:solidFill>
              </a:rPr>
              <a:t>Maritime </a:t>
            </a:r>
            <a:r>
              <a:rPr lang="en-US" altLang="en-US" sz="1600" dirty="0" smtClean="0">
                <a:solidFill>
                  <a:schemeClr val="tx1"/>
                </a:solidFill>
              </a:rPr>
              <a:t>Policy and Blue Economy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900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47260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12EBA-78C8-4ED6-90F5-5A8E883D1437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467544" y="2455436"/>
            <a:ext cx="792088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+mj-lt"/>
                <a:ea typeface="Calibri"/>
                <a:cs typeface="Times New Roman"/>
              </a:rPr>
              <a:t>UfM Ministerial Declaration on Blue Economy 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 signed on 17 November 2015 invited to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ClrTx/>
            </a:pPr>
            <a:r>
              <a:rPr lang="en-GB" sz="1600" b="1" dirty="0" smtClean="0">
                <a:latin typeface="+mj-lt"/>
                <a:ea typeface="Calibri"/>
                <a:cs typeface="Times New Roman"/>
              </a:rPr>
              <a:t>" explore the feasibility and added value" of an Initiative in the Western Mediterranean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b="1" i="1" dirty="0">
                <a:ea typeface="Calibri"/>
                <a:cs typeface="Times New Roman"/>
              </a:rPr>
              <a:t>Communication 183 (2017) </a:t>
            </a:r>
            <a:r>
              <a:rPr lang="en-GB" sz="1600" dirty="0">
                <a:ea typeface="Calibri"/>
                <a:cs typeface="Times New Roman"/>
              </a:rPr>
              <a:t>and</a:t>
            </a:r>
            <a:r>
              <a:rPr lang="en-GB" sz="1600" b="1" i="1" dirty="0">
                <a:ea typeface="Calibri"/>
                <a:cs typeface="Times New Roman"/>
              </a:rPr>
              <a:t> Staff Working Documents </a:t>
            </a:r>
            <a:r>
              <a:rPr lang="en-GB" sz="1600" dirty="0">
                <a:ea typeface="Calibri"/>
                <a:cs typeface="Times New Roman"/>
              </a:rPr>
              <a:t>(Framework for Actions) have been adopted by the Commission on 19 April;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GB" sz="16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80512" cy="1368376"/>
          </a:xfrm>
        </p:spPr>
        <p:txBody>
          <a:bodyPr/>
          <a:lstStyle/>
          <a:p>
            <a:pPr marL="0" indent="0" algn="ctr"/>
            <a:r>
              <a:rPr lang="en-GB" altLang="en-US" sz="3200" dirty="0" smtClean="0"/>
              <a:t>WestMED Initiative: the waypoints 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238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928992" cy="5472608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12EBA-78C8-4ED6-90F5-5A8E883D1437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5" name="Rectangle 4"/>
          <p:cNvSpPr/>
          <p:nvPr/>
        </p:nvSpPr>
        <p:spPr>
          <a:xfrm>
            <a:off x="467544" y="2235056"/>
            <a:ext cx="792088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  <a:ea typeface="Calibri"/>
                <a:cs typeface="Times New Roman"/>
              </a:rPr>
              <a:t>Achieved results have been </a:t>
            </a:r>
            <a:r>
              <a:rPr lang="en-GB" sz="1600" b="1" i="1" dirty="0" smtClean="0">
                <a:latin typeface="+mj-lt"/>
                <a:ea typeface="Calibri"/>
                <a:cs typeface="Times New Roman"/>
              </a:rPr>
              <a:t>welcomed</a:t>
            </a:r>
            <a:r>
              <a:rPr lang="en-GB" sz="1600" b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by </a:t>
            </a:r>
            <a:r>
              <a:rPr lang="en-GB" sz="1600" dirty="0">
                <a:latin typeface="+mj-lt"/>
                <a:ea typeface="Calibri"/>
                <a:cs typeface="Times New Roman"/>
              </a:rPr>
              <a:t>EU Ministers 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responsible </a:t>
            </a:r>
            <a:r>
              <a:rPr lang="en-GB" sz="1600" dirty="0">
                <a:latin typeface="+mj-lt"/>
                <a:ea typeface="Calibri"/>
                <a:cs typeface="Times New Roman"/>
              </a:rPr>
              <a:t>for the Integrated Maritime Policy on Blue 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Growth in the </a:t>
            </a:r>
            <a:r>
              <a:rPr lang="en-GB" sz="1600" b="1" i="1" dirty="0" smtClean="0">
                <a:latin typeface="+mj-lt"/>
                <a:ea typeface="Calibri"/>
                <a:cs typeface="Times New Roman"/>
              </a:rPr>
              <a:t>Valletta Declaration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 of 20 April 2017</a:t>
            </a:r>
            <a:endParaRPr lang="en-GB" sz="1600" dirty="0">
              <a:latin typeface="+mj-lt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  <a:ea typeface="Calibri"/>
                <a:cs typeface="Times New Roman"/>
              </a:rPr>
              <a:t> The </a:t>
            </a:r>
            <a:r>
              <a:rPr lang="en-GB" sz="1600" dirty="0">
                <a:latin typeface="+mj-lt"/>
                <a:ea typeface="Calibri"/>
                <a:cs typeface="Times New Roman"/>
              </a:rPr>
              <a:t>Council 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in its </a:t>
            </a:r>
            <a:r>
              <a:rPr lang="en-GB" sz="1600" b="1" i="1" dirty="0" smtClean="0">
                <a:latin typeface="+mj-lt"/>
                <a:ea typeface="Calibri"/>
                <a:cs typeface="Times New Roman"/>
              </a:rPr>
              <a:t>Conclusions on Blue Growth </a:t>
            </a:r>
            <a:r>
              <a:rPr lang="fr-BE" sz="1600" dirty="0" smtClean="0">
                <a:latin typeface="+mj-lt"/>
                <a:ea typeface="Calibri"/>
                <a:cs typeface="Times New Roman"/>
              </a:rPr>
              <a:t>on </a:t>
            </a:r>
            <a:r>
              <a:rPr lang="fr-BE" sz="1600" dirty="0">
                <a:latin typeface="+mj-lt"/>
                <a:ea typeface="Calibri"/>
                <a:cs typeface="Times New Roman"/>
              </a:rPr>
              <a:t>26 </a:t>
            </a:r>
            <a:r>
              <a:rPr lang="en-GB" sz="1600" dirty="0">
                <a:latin typeface="+mj-lt"/>
                <a:ea typeface="Calibri"/>
                <a:cs typeface="Times New Roman"/>
              </a:rPr>
              <a:t>June 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2017 </a:t>
            </a:r>
            <a:r>
              <a:rPr lang="en-GB" sz="1600" b="1" i="1" dirty="0" smtClean="0">
                <a:latin typeface="+mj-lt"/>
                <a:ea typeface="Calibri"/>
                <a:cs typeface="Times New Roman"/>
              </a:rPr>
              <a:t>endorsed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 the </a:t>
            </a:r>
            <a:r>
              <a:rPr lang="en-GB" sz="1600" dirty="0">
                <a:latin typeface="+mj-lt"/>
                <a:ea typeface="Calibri"/>
                <a:cs typeface="Times New Roman"/>
              </a:rPr>
              <a:t>WestMED Initiative and </a:t>
            </a:r>
            <a:r>
              <a:rPr lang="en-GB" sz="1600" b="1" i="1" dirty="0" smtClean="0">
                <a:latin typeface="+mj-lt"/>
                <a:ea typeface="Calibri"/>
                <a:cs typeface="Times New Roman"/>
              </a:rPr>
              <a:t>invited</a:t>
            </a:r>
            <a:r>
              <a:rPr lang="en-GB" sz="1600" i="1" dirty="0" smtClean="0">
                <a:latin typeface="+mj-lt"/>
                <a:ea typeface="Calibri"/>
                <a:cs typeface="Times New Roman"/>
              </a:rPr>
              <a:t> 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the </a:t>
            </a:r>
            <a:r>
              <a:rPr lang="en-GB" sz="1600" dirty="0">
                <a:latin typeface="+mj-lt"/>
                <a:ea typeface="Calibri"/>
                <a:cs typeface="Times New Roman"/>
              </a:rPr>
              <a:t>countries involved, the European Commission and the UfM Secretariat to take forward 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its implementation.</a:t>
            </a:r>
            <a:endParaRPr lang="en-GB" sz="1600" dirty="0">
              <a:latin typeface="+mj-lt"/>
              <a:ea typeface="Calibri"/>
              <a:cs typeface="Times New Roman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+mj-lt"/>
                <a:ea typeface="Calibri"/>
                <a:cs typeface="Times New Roman"/>
              </a:rPr>
              <a:t>On 3 July political </a:t>
            </a:r>
            <a:r>
              <a:rPr lang="en-GB" sz="1600" dirty="0">
                <a:latin typeface="+mj-lt"/>
                <a:ea typeface="Calibri"/>
                <a:cs typeface="Times New Roman"/>
              </a:rPr>
              <a:t>support has already been </a:t>
            </a:r>
            <a:r>
              <a:rPr lang="en-GB" sz="1600" b="1" i="1" dirty="0" smtClean="0">
                <a:latin typeface="+mj-lt"/>
                <a:ea typeface="Calibri"/>
                <a:cs typeface="Times New Roman"/>
              </a:rPr>
              <a:t>assured at UfM </a:t>
            </a:r>
            <a:r>
              <a:rPr lang="en-GB" sz="1600" b="1" i="1" dirty="0">
                <a:latin typeface="+mj-lt"/>
                <a:ea typeface="Calibri"/>
                <a:cs typeface="Times New Roman"/>
              </a:rPr>
              <a:t>SOM </a:t>
            </a:r>
            <a:r>
              <a:rPr lang="en-GB" sz="1600" dirty="0" smtClean="0">
                <a:latin typeface="+mj-lt"/>
                <a:ea typeface="Calibri"/>
                <a:cs typeface="Times New Roman"/>
              </a:rPr>
              <a:t>level.</a:t>
            </a:r>
            <a:r>
              <a:rPr lang="en-GB" sz="1600" b="1" dirty="0" smtClean="0">
                <a:latin typeface="+mj-lt"/>
                <a:ea typeface="Calibri"/>
                <a:cs typeface="Times New Roman"/>
              </a:rPr>
              <a:t> </a:t>
            </a:r>
            <a:endParaRPr lang="en-GB" sz="1600" b="1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80512" cy="1368376"/>
          </a:xfrm>
        </p:spPr>
        <p:txBody>
          <a:bodyPr/>
          <a:lstStyle/>
          <a:p>
            <a:pPr marL="0" indent="0" algn="ctr"/>
            <a:r>
              <a:rPr lang="en-GB" altLang="en-US" sz="3200" dirty="0" smtClean="0"/>
              <a:t>WestMED Initiative: the waypoints </a:t>
            </a:r>
            <a:endParaRPr lang="en-GB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9559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5220072" cy="1368376"/>
          </a:xfrm>
        </p:spPr>
        <p:txBody>
          <a:bodyPr/>
          <a:lstStyle/>
          <a:p>
            <a:pPr marL="0" indent="0" algn="ctr"/>
            <a:r>
              <a:rPr lang="en-GB" altLang="en-US" sz="3200" dirty="0" smtClean="0"/>
              <a:t>WestMED Initiative</a:t>
            </a:r>
            <a:endParaRPr lang="en-GB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5366">
            <a:off x="1062156" y="3631910"/>
            <a:ext cx="5400600" cy="2088232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1948654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32240" y="2567598"/>
            <a:ext cx="24117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/>
              <a:t>10 Countries</a:t>
            </a:r>
          </a:p>
          <a:p>
            <a:r>
              <a:rPr lang="en-GB" sz="1400" dirty="0"/>
              <a:t>Algeria, France, Italy,</a:t>
            </a:r>
          </a:p>
          <a:p>
            <a:r>
              <a:rPr lang="en-GB" sz="1400" dirty="0"/>
              <a:t>Libya, Malta, </a:t>
            </a:r>
            <a:r>
              <a:rPr lang="en-GB" sz="1400" dirty="0" smtClean="0"/>
              <a:t>Mauritania</a:t>
            </a:r>
            <a:r>
              <a:rPr lang="en-GB" sz="1400" dirty="0"/>
              <a:t>,</a:t>
            </a:r>
          </a:p>
          <a:p>
            <a:r>
              <a:rPr lang="en-GB" sz="1400" dirty="0"/>
              <a:t>Morocco, Portugal,</a:t>
            </a:r>
          </a:p>
          <a:p>
            <a:r>
              <a:rPr lang="en-GB" sz="1400" dirty="0"/>
              <a:t>Spain and Tunisia</a:t>
            </a:r>
          </a:p>
          <a:p>
            <a:endParaRPr lang="en-GB" sz="1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7" b="100000" l="10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9627">
            <a:off x="1274232" y="2216658"/>
            <a:ext cx="2012737" cy="17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845355">
            <a:off x="3305758" y="2472806"/>
            <a:ext cx="281437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 Goals</a:t>
            </a:r>
            <a:endParaRPr lang="en-US" sz="32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111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ular Callout 14"/>
          <p:cNvSpPr/>
          <p:nvPr/>
        </p:nvSpPr>
        <p:spPr bwMode="auto">
          <a:xfrm rot="10800000">
            <a:off x="3347862" y="4259141"/>
            <a:ext cx="2160241" cy="2304258"/>
          </a:xfrm>
          <a:prstGeom prst="wedgeRectCallout">
            <a:avLst>
              <a:gd name="adj1" fmla="val -15246"/>
              <a:gd name="adj2" fmla="val 96508"/>
            </a:avLst>
          </a:prstGeom>
          <a:solidFill>
            <a:srgbClr val="99CCFF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  <p:sp>
        <p:nvSpPr>
          <p:cNvPr id="7" name="Rectangle 6"/>
          <p:cNvSpPr/>
          <p:nvPr/>
        </p:nvSpPr>
        <p:spPr>
          <a:xfrm>
            <a:off x="3347862" y="4293096"/>
            <a:ext cx="21602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Strategic </a:t>
            </a:r>
            <a:r>
              <a:rPr lang="en-GB" dirty="0"/>
              <a:t>research and </a:t>
            </a:r>
            <a:r>
              <a:rPr lang="en-GB" dirty="0" smtClean="0"/>
              <a:t>innovation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Maritime </a:t>
            </a:r>
            <a:r>
              <a:rPr lang="en-GB" dirty="0"/>
              <a:t>cluster </a:t>
            </a:r>
            <a:r>
              <a:rPr lang="en-GB" dirty="0" smtClean="0"/>
              <a:t>development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Skills development and </a:t>
            </a:r>
            <a:r>
              <a:rPr lang="en-GB" dirty="0" smtClean="0"/>
              <a:t>circulation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Sustainable consumption and production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079697"/>
            <a:ext cx="1152128" cy="4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ular Callout 18"/>
          <p:cNvSpPr/>
          <p:nvPr/>
        </p:nvSpPr>
        <p:spPr bwMode="auto">
          <a:xfrm rot="10800000">
            <a:off x="6321206" y="4293093"/>
            <a:ext cx="2822794" cy="2520282"/>
          </a:xfrm>
          <a:prstGeom prst="wedgeRectCallout">
            <a:avLst>
              <a:gd name="adj1" fmla="val 45798"/>
              <a:gd name="adj2" fmla="val 111409"/>
            </a:avLst>
          </a:prstGeom>
          <a:solidFill>
            <a:srgbClr val="99CCFF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  <p:sp>
        <p:nvSpPr>
          <p:cNvPr id="14" name="Rectangular Callout 13"/>
          <p:cNvSpPr/>
          <p:nvPr/>
        </p:nvSpPr>
        <p:spPr bwMode="auto">
          <a:xfrm rot="10800000">
            <a:off x="107504" y="3933056"/>
            <a:ext cx="2520280" cy="2592288"/>
          </a:xfrm>
          <a:prstGeom prst="wedgeRectCallout">
            <a:avLst>
              <a:gd name="adj1" fmla="val -29841"/>
              <a:gd name="adj2" fmla="val 81748"/>
            </a:avLst>
          </a:prstGeom>
          <a:solidFill>
            <a:srgbClr val="99CCFF">
              <a:alpha val="38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5220072" cy="1368376"/>
          </a:xfrm>
        </p:spPr>
        <p:txBody>
          <a:bodyPr/>
          <a:lstStyle/>
          <a:p>
            <a:pPr marL="0" indent="0" algn="ctr"/>
            <a:r>
              <a:rPr lang="en-GB" altLang="en-US" sz="3200" dirty="0" smtClean="0"/>
              <a:t>WestMED Initiative</a:t>
            </a:r>
            <a:endParaRPr lang="en-GB" alt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7504" y="3992401"/>
            <a:ext cx="2520280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dirty="0" smtClean="0"/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Verdana"/>
                <a:ea typeface="Calibri"/>
                <a:cs typeface="Times New Roman"/>
              </a:rPr>
              <a:t>Cooperation between Coast </a:t>
            </a:r>
            <a:r>
              <a:rPr lang="en-GB" dirty="0" smtClean="0">
                <a:latin typeface="Verdana"/>
                <a:ea typeface="Calibri"/>
                <a:cs typeface="Times New Roman"/>
              </a:rPr>
              <a:t>Guards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Verdana"/>
                <a:ea typeface="Calibri"/>
                <a:cs typeface="Times New Roman"/>
              </a:rPr>
              <a:t>Maritime Safety and response to Marine </a:t>
            </a:r>
            <a:r>
              <a:rPr lang="en-GB" dirty="0" smtClean="0">
                <a:latin typeface="Verdana"/>
                <a:ea typeface="Calibri"/>
                <a:cs typeface="Times New Roman"/>
              </a:rPr>
              <a:t>Pollution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/>
                <a:ea typeface="Calibri"/>
                <a:cs typeface="Times New Roman"/>
              </a:rPr>
              <a:t>Maritime monitoring data sharing</a:t>
            </a:r>
          </a:p>
          <a:p>
            <a:pPr marL="171450" indent="-171450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Verdana"/>
                <a:ea typeface="Calibri"/>
                <a:cs typeface="Times New Roman"/>
              </a:rPr>
              <a:t>Reinforcement of border surveillance  </a:t>
            </a:r>
            <a:endParaRPr lang="en-GB" dirty="0">
              <a:latin typeface="Verdana"/>
              <a:ea typeface="Calibri"/>
              <a:cs typeface="Times New Roman"/>
            </a:endParaRPr>
          </a:p>
          <a:p>
            <a:pPr algn="ctr"/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6300192" y="4293096"/>
            <a:ext cx="282279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Maritime Spatial planning </a:t>
            </a:r>
            <a:r>
              <a:rPr lang="en-GB" dirty="0" smtClean="0"/>
              <a:t> and coastal management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Marine </a:t>
            </a:r>
            <a:r>
              <a:rPr lang="en-GB" dirty="0"/>
              <a:t>and maritime </a:t>
            </a:r>
            <a:r>
              <a:rPr lang="en-GB" dirty="0" smtClean="0"/>
              <a:t>knowledge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Biodiversity and habitat conservation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Sustainable fisheries</a:t>
            </a:r>
            <a:endParaRPr lang="en-GB" dirty="0"/>
          </a:p>
          <a:p>
            <a:pPr algn="ctr"/>
            <a:endParaRPr lang="en-GB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936" y="1916832"/>
            <a:ext cx="5075344" cy="183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91012"/>
            <a:ext cx="603308" cy="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151388"/>
            <a:ext cx="1043609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2977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271" y="1988840"/>
            <a:ext cx="639711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1368376"/>
          </a:xfrm>
        </p:spPr>
        <p:txBody>
          <a:bodyPr/>
          <a:lstStyle/>
          <a:p>
            <a:pPr marL="0" indent="0" algn="ctr"/>
            <a:r>
              <a:rPr lang="en-GB" altLang="en-US" sz="3200" dirty="0" smtClean="0"/>
              <a:t>WestMED Initiative - Funding sources</a:t>
            </a:r>
            <a:endParaRPr lang="en-GB" alt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924054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800" dirty="0" smtClean="0"/>
              <a:t>The European Maritime and Fisheries Fund (EMFF), the EU programme for the Competitiveness of Enterprises and SMEs (COSME), the European </a:t>
            </a:r>
            <a:r>
              <a:rPr lang="en-GB" sz="1800" dirty="0" err="1" smtClean="0"/>
              <a:t>Neighboroug</a:t>
            </a:r>
            <a:r>
              <a:rPr lang="en-GB" sz="1800" dirty="0" smtClean="0"/>
              <a:t> Instrument (ENI), the European Regional Development Fund (ERDF), National funds, the European Fund for Strategic Investments (EFSI) and the European Fund for Sustainable Development (EFSD)</a:t>
            </a:r>
            <a:endParaRPr lang="en-GB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1988840"/>
            <a:ext cx="4972596" cy="163121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No Additional Funds, those already available are estimated at 4 billion Euro or more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521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5220072" cy="1368376"/>
          </a:xfrm>
        </p:spPr>
        <p:txBody>
          <a:bodyPr/>
          <a:lstStyle/>
          <a:p>
            <a:pPr marL="0" indent="0" algn="ctr"/>
            <a:r>
              <a:rPr lang="en-GB" altLang="en-US" sz="3200" dirty="0" smtClean="0"/>
              <a:t>WestMED Initiative</a:t>
            </a:r>
            <a:endParaRPr lang="en-GB" alt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7504" y="3160127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 smtClean="0">
              <a:solidFill>
                <a:srgbClr val="FF0000"/>
              </a:solidFill>
            </a:endParaRPr>
          </a:p>
          <a:p>
            <a:endParaRPr lang="en-GB" sz="1600" dirty="0">
              <a:solidFill>
                <a:srgbClr val="FF0000"/>
              </a:solidFill>
            </a:endParaRPr>
          </a:p>
          <a:p>
            <a:r>
              <a:rPr lang="en-GB" sz="1600" dirty="0" smtClean="0">
                <a:solidFill>
                  <a:srgbClr val="FF0000"/>
                </a:solidFill>
              </a:rPr>
              <a:t>End November 2017:  </a:t>
            </a:r>
            <a:r>
              <a:rPr lang="en-GB" sz="1600" dirty="0" smtClean="0"/>
              <a:t>Political endorsement by the 10 Countries</a:t>
            </a:r>
          </a:p>
          <a:p>
            <a:r>
              <a:rPr lang="en-GB" sz="1600" dirty="0" smtClean="0"/>
              <a:t>And Governance Structure – Informal Ministerial Meeting </a:t>
            </a: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dirty="0">
                <a:solidFill>
                  <a:srgbClr val="FF0000"/>
                </a:solidFill>
              </a:rPr>
              <a:t>Assistance Mechanism </a:t>
            </a:r>
            <a:r>
              <a:rPr lang="en-GB" sz="1600" dirty="0"/>
              <a:t>(operational from early </a:t>
            </a:r>
            <a:r>
              <a:rPr lang="en-GB" sz="1600" dirty="0" smtClean="0"/>
              <a:t>2018) will support  </a:t>
            </a:r>
            <a:r>
              <a:rPr lang="en-GB" sz="1600" dirty="0"/>
              <a:t>governance and implementation of the Initiative and its </a:t>
            </a:r>
            <a:r>
              <a:rPr lang="en-GB" sz="1600" dirty="0" smtClean="0"/>
              <a:t>Framework for Action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2391271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FF00"/>
                </a:solidFill>
              </a:rPr>
              <a:t>The next steps  </a:t>
            </a:r>
            <a:endParaRPr lang="en-GB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052736"/>
            <a:ext cx="2016224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139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chiavetta\chiavetta\foto CETACEI\_MG_3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4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-108520" y="2348880"/>
            <a:ext cx="8961313" cy="3168252"/>
          </a:xfrm>
        </p:spPr>
        <p:txBody>
          <a:bodyPr/>
          <a:lstStyle/>
          <a:p>
            <a:pPr algn="ctr"/>
            <a:r>
              <a:rPr lang="en-GB" altLang="en-US" sz="3200" dirty="0">
                <a:solidFill>
                  <a:schemeClr val="bg1"/>
                </a:solidFill>
              </a:rPr>
              <a:t>Thank you!</a:t>
            </a:r>
            <a:br>
              <a:rPr lang="en-GB" altLang="en-US" sz="3200" dirty="0">
                <a:solidFill>
                  <a:schemeClr val="bg1"/>
                </a:solidFill>
              </a:rPr>
            </a:br>
            <a:r>
              <a:rPr lang="en-GB" altLang="en-US" sz="3200" dirty="0">
                <a:solidFill>
                  <a:schemeClr val="bg1"/>
                </a:solidFill>
              </a:rPr>
              <a:t/>
            </a:r>
            <a:br>
              <a:rPr lang="en-GB" altLang="en-US" sz="3200" dirty="0">
                <a:solidFill>
                  <a:schemeClr val="bg1"/>
                </a:solidFill>
              </a:rPr>
            </a:br>
            <a:r>
              <a:rPr lang="en-GB" altLang="en-US" sz="3200" dirty="0">
                <a:solidFill>
                  <a:schemeClr val="bg1"/>
                </a:solidFill>
              </a:rPr>
              <a:t/>
            </a:r>
            <a:br>
              <a:rPr lang="en-GB" altLang="en-US" sz="3200" dirty="0">
                <a:solidFill>
                  <a:schemeClr val="bg1"/>
                </a:solidFill>
              </a:rPr>
            </a:br>
            <a:r>
              <a:rPr lang="en-GB" altLang="en-US" sz="3200" dirty="0">
                <a:solidFill>
                  <a:schemeClr val="bg1"/>
                </a:solidFill>
              </a:rPr>
              <a:t/>
            </a:r>
            <a:br>
              <a:rPr lang="en-GB" altLang="en-US" sz="3200" dirty="0">
                <a:solidFill>
                  <a:schemeClr val="bg1"/>
                </a:solidFill>
              </a:rPr>
            </a:br>
            <a:r>
              <a:rPr lang="en-GB" altLang="en-US" sz="3200" dirty="0">
                <a:solidFill>
                  <a:schemeClr val="bg1"/>
                </a:solidFill>
              </a:rPr>
              <a:t/>
            </a:r>
            <a:br>
              <a:rPr lang="en-GB" altLang="en-US" sz="3200" dirty="0">
                <a:solidFill>
                  <a:schemeClr val="bg1"/>
                </a:solidFill>
              </a:rPr>
            </a:br>
            <a:endParaRPr lang="en-GB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</TotalTime>
  <Words>359</Words>
  <Application>Microsoft Office PowerPoint</Application>
  <PresentationFormat>On-screen Show (4:3)</PresentationFormat>
  <Paragraphs>54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4_Default Design</vt:lpstr>
      <vt:lpstr>2_Blank</vt:lpstr>
      <vt:lpstr>WestMED Communication an overview of the Initiative     </vt:lpstr>
      <vt:lpstr>WestMED Initiative: the waypoints </vt:lpstr>
      <vt:lpstr>WestMED Initiative: the waypoints </vt:lpstr>
      <vt:lpstr>WestMED Initiative</vt:lpstr>
      <vt:lpstr>WestMED Initiative</vt:lpstr>
      <vt:lpstr>WestMED Initiative - Funding sources</vt:lpstr>
      <vt:lpstr>WestMED Initiative</vt:lpstr>
      <vt:lpstr>Thank you!     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THEOPHILOU Christos (MARE)</dc:creator>
  <cp:lastModifiedBy>COMUNIELLO Gianluca (REGIO)</cp:lastModifiedBy>
  <cp:revision>217</cp:revision>
  <cp:lastPrinted>2016-02-01T16:46:11Z</cp:lastPrinted>
  <dcterms:created xsi:type="dcterms:W3CDTF">2015-03-03T13:45:53Z</dcterms:created>
  <dcterms:modified xsi:type="dcterms:W3CDTF">2017-11-12T13:05:04Z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