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8.jpeg" ContentType="image/jpeg"/>
  <Override PartName="/ppt/media/image6.png" ContentType="image/png"/>
  <Override PartName="/ppt/media/image7.png" ContentType="image/png"/>
  <Override PartName="/ppt/media/image10.jpeg" ContentType="image/jpeg"/>
  <Override PartName="/ppt/media/image11.png" ContentType="image/png"/>
  <Override PartName="/ppt/media/image12.png" ContentType="image/png"/>
  <Override PartName="/ppt/media/image13.jpeg" ContentType="image/jpe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Fai clic per modificare il formato delle note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&lt;intestazione&gt;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&lt;data/ora&gt;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&lt;piè di pagina&gt;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495251E-DCAA-4F74-8127-F971D119DE0A}" type="slidenum">
              <a:rPr b="0" lang="fr-FR" sz="1400" spc="-1" strike="noStrike">
                <a:latin typeface="Times New Roman"/>
              </a:rPr>
              <a:t>&lt;numero&gt;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7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3A83C88-E55C-4327-82D2-65A98BF519AF}" type="slidenum">
              <a:rPr b="0" lang="fr-FR" sz="1200" spc="-1" strike="noStrike">
                <a:solidFill>
                  <a:srgbClr val="000000"/>
                </a:solidFill>
                <a:latin typeface="Calibri"/>
              </a:rPr>
              <a:t>&lt;numero&gt;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344CD73-508A-4630-BA66-582D0213C835}" type="slidenum">
              <a:rPr b="0" lang="fr-FR" sz="18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fr-FR" sz="18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 anchorCtr="1">
            <a:noAutofit/>
          </a:bodyPr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7B82005-79DC-43AC-8163-EFAD747D5D02}" type="datetime1">
              <a:rPr b="0" lang="fr-FR" sz="1200" spc="-1" strike="noStrike">
                <a:solidFill>
                  <a:srgbClr val="898989"/>
                </a:solidFill>
                <a:latin typeface="Calibri"/>
              </a:rPr>
              <a:t>21/09/2020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 anchorCtr="1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62CFF9A-102E-4EBC-908A-C065A2EA5378}" type="slidenum">
              <a:rPr b="0" lang="fr-FR" sz="1200" spc="-1" strike="noStrike">
                <a:solidFill>
                  <a:srgbClr val="898989"/>
                </a:solidFill>
                <a:latin typeface="Calibri"/>
              </a:rPr>
              <a:t>&lt;numero&gt;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jpe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523880" y="2404080"/>
            <a:ext cx="8984160" cy="3412800"/>
          </a:xfrm>
          <a:prstGeom prst="rect">
            <a:avLst/>
          </a:prstGeom>
          <a:noFill/>
          <a:ln>
            <a:noFill/>
          </a:ln>
        </p:spPr>
        <p:txBody>
          <a:bodyPr anchorCtr="1">
            <a:noAutofit/>
          </a:bodyPr>
          <a:p>
            <a:pPr algn="ctr">
              <a:lnSpc>
                <a:spcPct val="150000"/>
              </a:lnSpc>
              <a:spcBef>
                <a:spcPts val="1001"/>
              </a:spcBef>
              <a:spcAft>
                <a:spcPts val="601"/>
              </a:spcAft>
            </a:pP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Capitalizzazione di buone pratiche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001"/>
              </a:spcBef>
              <a:spcAft>
                <a:spcPts val="601"/>
              </a:spcAft>
            </a:pP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Polo tematico “Promozione della sostenibilità dei porti”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001"/>
              </a:spcBef>
              <a:spcAft>
                <a:spcPts val="601"/>
              </a:spcAft>
            </a:pP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OUTPUT: PIANO STRATEGICO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1001"/>
              </a:spcBef>
              <a:spcAft>
                <a:spcPts val="601"/>
              </a:spcAft>
            </a:pP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Cluster: lotta all’inquinamento acustico nei porti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48" name="Immagine 5" descr=""/>
          <p:cNvPicPr/>
          <p:nvPr/>
        </p:nvPicPr>
        <p:blipFill>
          <a:blip r:embed="rId1"/>
          <a:stretch/>
        </p:blipFill>
        <p:spPr>
          <a:xfrm>
            <a:off x="2451600" y="557640"/>
            <a:ext cx="6797880" cy="142560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5567400" y="5817240"/>
            <a:ext cx="6098040" cy="57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cooperazione al cuore del Mediterraneo</a:t>
            </a:r>
            <a:endParaRPr b="0" lang="fr-FR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coopération au cœur de la Méditerranée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2040840" y="3722040"/>
            <a:ext cx="8110080" cy="984600"/>
          </a:xfrm>
          <a:prstGeom prst="rect">
            <a:avLst/>
          </a:prstGeom>
          <a:noFill/>
          <a:ln>
            <a:noFill/>
          </a:ln>
        </p:spPr>
        <p:txBody>
          <a:bodyPr anchor="b" anchorCtr="1">
            <a:normAutofit fontScale="3000"/>
          </a:bodyPr>
          <a:p>
            <a:pPr algn="ctr">
              <a:lnSpc>
                <a:spcPct val="15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it-IT" sz="1300" spc="-1" strike="noStrike">
                <a:solidFill>
                  <a:srgbClr val="0000ff"/>
                </a:solidFill>
                <a:latin typeface="Open SANS"/>
                <a:ea typeface="SimSun"/>
              </a:rPr>
              <a:t> </a:t>
            </a:r>
            <a:endParaRPr b="0" lang="it-IT" sz="1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96440" y="0"/>
            <a:ext cx="10815840" cy="6857640"/>
          </a:xfrm>
          <a:prstGeom prst="rect">
            <a:avLst/>
          </a:prstGeom>
          <a:blipFill rotWithShape="0">
            <a:blip r:embed="rId1">
              <a:alphaModFix amt="21000"/>
            </a:blip>
            <a:stretch>
              <a:fillRect/>
            </a:stretch>
          </a:blipFill>
          <a:ln>
            <a:noFill/>
          </a:ln>
        </p:spPr>
        <p:txBody>
          <a:bodyPr anchor="ctr" anchorCtr="1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  <a:p>
            <a:pPr marL="114300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</a:pPr>
            <a:endParaRPr b="0" lang="fr-FR" sz="3200" spc="-1" strike="noStrike">
              <a:latin typeface="Arial"/>
            </a:endParaRPr>
          </a:p>
          <a:p>
            <a:pPr marL="114300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</a:pPr>
            <a:endParaRPr b="0" lang="fr-FR" sz="3200" spc="-1" strike="noStrike">
              <a:latin typeface="Arial"/>
            </a:endParaRPr>
          </a:p>
          <a:p>
            <a:pPr lvl="2" marL="1486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2060"/>
              </a:buClr>
              <a:buFont typeface="Wingdings" charset="2"/>
              <a:buChar char=""/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STRATEGIA CONGIUNTA</a:t>
            </a:r>
            <a:endParaRPr b="0" lang="fr-FR" sz="2200" spc="-1" strike="noStrike">
              <a:latin typeface="Arial"/>
            </a:endParaRPr>
          </a:p>
          <a:p>
            <a:pPr lvl="2" marL="1486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2060"/>
              </a:buClr>
              <a:buFont typeface="Wingdings" charset="2"/>
              <a:buChar char=""/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3 AREE PILOTA: 2 IN ITALIA / 1 IN FRANCIA</a:t>
            </a:r>
            <a:endParaRPr b="0" lang="fr-FR" sz="2200" spc="-1" strike="noStrike">
              <a:latin typeface="Arial"/>
            </a:endParaRPr>
          </a:p>
          <a:p>
            <a:pPr lvl="2" marL="1486080" indent="-342720">
              <a:lnSpc>
                <a:spcPct val="100000"/>
              </a:lnSpc>
              <a:spcBef>
                <a:spcPts val="601"/>
              </a:spcBef>
              <a:spcAft>
                <a:spcPts val="1800"/>
              </a:spcAft>
              <a:buClr>
                <a:srgbClr val="002060"/>
              </a:buClr>
              <a:buFont typeface="Wingdings" charset="2"/>
              <a:buChar char=""/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APPROCCIO INNOVATIVO ACUSTICO – LINGUISTICO</a:t>
            </a:r>
            <a:endParaRPr b="0" lang="fr-FR" sz="2200" spc="-1" strike="noStrike">
              <a:latin typeface="Arial"/>
            </a:endParaRPr>
          </a:p>
          <a:p>
            <a:pPr lvl="2" marL="1486080" indent="-342720">
              <a:lnSpc>
                <a:spcPct val="90000"/>
              </a:lnSpc>
              <a:spcBef>
                <a:spcPts val="601"/>
              </a:spcBef>
              <a:spcAft>
                <a:spcPts val="1800"/>
              </a:spcAft>
              <a:buClr>
                <a:srgbClr val="002060"/>
              </a:buClr>
              <a:buFont typeface="Wingdings" charset="2"/>
              <a:buChar char=""/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SOLUZIONI DIVERSIFICATE PER LA RIDUZIONE DELL’INQUINAMENTO ACUSTICO A DUE LIVELLI: TRANSFRONTALIERO E LOCALE</a:t>
            </a:r>
            <a:endParaRPr b="0" lang="fr-FR" sz="2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2200" spc="-1" strike="noStrike">
              <a:latin typeface="Arial"/>
            </a:endParaRPr>
          </a:p>
        </p:txBody>
      </p:sp>
      <p:pic>
        <p:nvPicPr>
          <p:cNvPr id="52" name="Immagine 5" descr=""/>
          <p:cNvPicPr/>
          <p:nvPr/>
        </p:nvPicPr>
        <p:blipFill>
          <a:blip r:embed="rId2"/>
          <a:stretch/>
        </p:blipFill>
        <p:spPr>
          <a:xfrm>
            <a:off x="2327760" y="567360"/>
            <a:ext cx="6797880" cy="1425600"/>
          </a:xfrm>
          <a:prstGeom prst="rect">
            <a:avLst/>
          </a:prstGeom>
          <a:ln>
            <a:noFill/>
          </a:ln>
        </p:spPr>
      </p:pic>
      <p:sp>
        <p:nvSpPr>
          <p:cNvPr id="53" name="CustomShape 3"/>
          <p:cNvSpPr/>
          <p:nvPr/>
        </p:nvSpPr>
        <p:spPr>
          <a:xfrm>
            <a:off x="5726880" y="5954040"/>
            <a:ext cx="6098040" cy="57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cooperazione al cuore del Mediterraneo</a:t>
            </a:r>
            <a:endParaRPr b="0" lang="fr-FR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coopération au cœur de la Méditerranée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2040840" y="2444040"/>
            <a:ext cx="8110080" cy="984600"/>
          </a:xfrm>
          <a:prstGeom prst="rect">
            <a:avLst/>
          </a:prstGeom>
          <a:noFill/>
          <a:ln>
            <a:noFill/>
          </a:ln>
        </p:spPr>
        <p:txBody>
          <a:bodyPr anchor="b" anchorCtr="1">
            <a:normAutofit fontScale="4000"/>
          </a:bodyPr>
          <a:p>
            <a:pPr algn="ctr">
              <a:lnSpc>
                <a:spcPct val="15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1523880" y="3246840"/>
            <a:ext cx="8984160" cy="790560"/>
          </a:xfrm>
          <a:prstGeom prst="rect">
            <a:avLst/>
          </a:prstGeom>
          <a:noFill/>
          <a:ln>
            <a:noFill/>
          </a:ln>
        </p:spPr>
        <p:txBody>
          <a:bodyPr anchorCtr="1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</p:txBody>
      </p:sp>
      <p:pic>
        <p:nvPicPr>
          <p:cNvPr id="56" name="Immagine 5" descr=""/>
          <p:cNvPicPr/>
          <p:nvPr/>
        </p:nvPicPr>
        <p:blipFill>
          <a:blip r:embed="rId1"/>
          <a:stretch/>
        </p:blipFill>
        <p:spPr>
          <a:xfrm>
            <a:off x="2451600" y="557640"/>
            <a:ext cx="6797880" cy="1425600"/>
          </a:xfrm>
          <a:prstGeom prst="rect">
            <a:avLst/>
          </a:prstGeom>
          <a:ln>
            <a:noFill/>
          </a:ln>
        </p:spPr>
      </p:pic>
      <p:sp>
        <p:nvSpPr>
          <p:cNvPr id="57" name="CustomShape 3"/>
          <p:cNvSpPr/>
          <p:nvPr/>
        </p:nvSpPr>
        <p:spPr>
          <a:xfrm>
            <a:off x="610200" y="2286000"/>
            <a:ext cx="9812520" cy="32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norm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2060"/>
                </a:solidFill>
                <a:latin typeface="Calibri"/>
                <a:ea typeface="SimSun"/>
              </a:rPr>
              <a:t>STRUMENTO FACILMENTE REPLICABILE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	</a:t>
            </a: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	</a:t>
            </a:r>
            <a:r>
              <a:rPr b="1" lang="fr-FR" sz="2400" spc="-1" strike="noStrike">
                <a:solidFill>
                  <a:srgbClr val="002060"/>
                </a:solidFill>
                <a:latin typeface="Calibri"/>
                <a:ea typeface="SimSun"/>
              </a:rPr>
              <a:t>	</a:t>
            </a: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BASE CONOSCITIVA PER I DECISORI POLITICI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SimSun"/>
              </a:rPr>
              <a:t>SUPPORTO TECNICO PER LA PROGRAMMAZIONE DEGLI INTERVENTI DI RIDUZIONE DELL’INQUINAMENTO ACUSTICO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7283880" y="5877360"/>
            <a:ext cx="4381200" cy="10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cooperazione al cuore del Mediterraneo</a:t>
            </a:r>
            <a:endParaRPr b="0" lang="fr-FR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coopération au cœur de la Méditerranée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59" name="Immagine 8" descr=""/>
          <p:cNvPicPr/>
          <p:nvPr/>
        </p:nvPicPr>
        <p:blipFill>
          <a:blip r:embed="rId2"/>
          <a:stretch/>
        </p:blipFill>
        <p:spPr>
          <a:xfrm rot="20695800">
            <a:off x="5155200" y="2066040"/>
            <a:ext cx="1087200" cy="1073160"/>
          </a:xfrm>
          <a:prstGeom prst="rect">
            <a:avLst/>
          </a:prstGeom>
          <a:ln>
            <a:noFill/>
          </a:ln>
          <a:effectLst>
            <a:softEdge rad="190500"/>
          </a:effectLst>
        </p:spPr>
      </p:pic>
      <p:pic>
        <p:nvPicPr>
          <p:cNvPr id="60" name="Immagine 10" descr=""/>
          <p:cNvPicPr/>
          <p:nvPr/>
        </p:nvPicPr>
        <p:blipFill>
          <a:blip r:embed="rId3"/>
          <a:stretch/>
        </p:blipFill>
        <p:spPr>
          <a:xfrm rot="538800">
            <a:off x="8840160" y="2478600"/>
            <a:ext cx="2621160" cy="1743120"/>
          </a:xfrm>
          <a:prstGeom prst="rect">
            <a:avLst/>
          </a:prstGeom>
          <a:ln>
            <a:noFill/>
          </a:ln>
          <a:effectLst>
            <a:softEdge rad="152400"/>
          </a:effectLst>
        </p:spPr>
      </p:pic>
      <p:pic>
        <p:nvPicPr>
          <p:cNvPr id="61" name="Immagine 11" descr=""/>
          <p:cNvPicPr/>
          <p:nvPr/>
        </p:nvPicPr>
        <p:blipFill>
          <a:blip r:embed="rId4"/>
          <a:stretch/>
        </p:blipFill>
        <p:spPr>
          <a:xfrm rot="21190800">
            <a:off x="4789440" y="4888800"/>
            <a:ext cx="2453400" cy="1632600"/>
          </a:xfrm>
          <a:prstGeom prst="rect">
            <a:avLst/>
          </a:prstGeom>
          <a:ln>
            <a:noFill/>
          </a:ln>
          <a:effectLst>
            <a:softEdge rad="17780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3602520" y="2621520"/>
            <a:ext cx="7480440" cy="3548160"/>
          </a:xfrm>
          <a:prstGeom prst="rect">
            <a:avLst/>
          </a:prstGeom>
          <a:noFill/>
          <a:ln>
            <a:noFill/>
          </a:ln>
        </p:spPr>
        <p:txBody>
          <a:bodyPr anchor="b" anchorCtr="1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br/>
            <a:br/>
            <a:br/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396360" y="1625760"/>
            <a:ext cx="11578680" cy="4782240"/>
          </a:xfrm>
          <a:prstGeom prst="rect">
            <a:avLst/>
          </a:prstGeom>
          <a:blipFill rotWithShape="0">
            <a:blip r:embed="rId1">
              <a:alphaModFix amt="14000"/>
            </a:blip>
            <a:stretch>
              <a:fillRect/>
            </a:stretch>
          </a:blipFill>
          <a:ln>
            <a:noFill/>
          </a:ln>
        </p:spPr>
        <p:txBody>
          <a:bodyPr anchorCtr="1">
            <a:normAutofit/>
          </a:bodyPr>
          <a:p>
            <a:pPr algn="ctr">
              <a:lnSpc>
                <a:spcPct val="7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70000"/>
              </a:lnSpc>
              <a:spcBef>
                <a:spcPts val="1001"/>
              </a:spcBef>
            </a:pPr>
            <a:endParaRPr b="0" lang="fr-FR" sz="3200" spc="-1" strike="noStrike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</a:pPr>
            <a:r>
              <a:rPr b="1" lang="fr-FR" sz="2200" spc="-1" strike="noStrike">
                <a:solidFill>
                  <a:srgbClr val="002060"/>
                </a:solidFill>
                <a:latin typeface="Calibri"/>
                <a:ea typeface="MS Mincho"/>
              </a:rPr>
              <a:t>I CONTENUTI DEL  PIANO 1/1: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70000"/>
              </a:lnSpc>
              <a:spcBef>
                <a:spcPts val="1001"/>
              </a:spcBef>
            </a:pP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Parte  A – La Strategia</a:t>
            </a:r>
            <a:r>
              <a:rPr b="1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1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1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1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br/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A.1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Obiettivo generale</a:t>
            </a:r>
            <a:br/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A.2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Le aree pilota</a:t>
            </a:r>
            <a:br/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A.3 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Metodologia e strumenti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A.3.1 Reti sensori low cost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A.3.2 Studi sulla percezione acustica con strumenti di  </a:t>
            </a:r>
            <a:br/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         psicoacustica/linguistica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A.4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Soluzioni per il contenimento del rumore</a:t>
            </a:r>
            <a:br/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A.5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fr-FR" sz="2200" spc="-1" strike="noStrike">
                <a:solidFill>
                  <a:srgbClr val="002060"/>
                </a:solidFill>
                <a:latin typeface="Arial"/>
                <a:ea typeface="SimSun"/>
              </a:rPr>
              <a:t>Verso la programmazione europea 2021-2027</a:t>
            </a:r>
            <a:r>
              <a:rPr b="0" lang="fr-FR" sz="2200" spc="-1" strike="noStrike">
                <a:solidFill>
                  <a:srgbClr val="000000"/>
                </a:solidFill>
                <a:latin typeface="Arial"/>
                <a:ea typeface="SimSun"/>
              </a:rPr>
              <a:t>	</a:t>
            </a:r>
            <a:endParaRPr b="0" lang="fr-FR" sz="2200" spc="-1" strike="noStrike">
              <a:latin typeface="Arial"/>
            </a:endParaRPr>
          </a:p>
        </p:txBody>
      </p:sp>
      <p:pic>
        <p:nvPicPr>
          <p:cNvPr id="64" name="Immagine 5" descr=""/>
          <p:cNvPicPr/>
          <p:nvPr/>
        </p:nvPicPr>
        <p:blipFill>
          <a:blip r:embed="rId2"/>
          <a:stretch/>
        </p:blipFill>
        <p:spPr>
          <a:xfrm>
            <a:off x="2696760" y="449640"/>
            <a:ext cx="6797880" cy="1425600"/>
          </a:xfrm>
          <a:prstGeom prst="rect">
            <a:avLst/>
          </a:prstGeom>
          <a:ln>
            <a:noFill/>
          </a:ln>
        </p:spPr>
      </p:pic>
      <p:sp>
        <p:nvSpPr>
          <p:cNvPr id="65" name="CustomShape 3"/>
          <p:cNvSpPr/>
          <p:nvPr/>
        </p:nvSpPr>
        <p:spPr>
          <a:xfrm>
            <a:off x="5881680" y="6048000"/>
            <a:ext cx="6093360" cy="64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</a:pPr>
            <a:r>
              <a:rPr b="0" lang="fr-FR" sz="18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cooperazione al cuore del Mediterraneo</a:t>
            </a:r>
            <a:endParaRPr b="0" lang="fr-F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18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coopération au cœur de la Méditerranée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260640" y="1830960"/>
            <a:ext cx="11521800" cy="5627520"/>
          </a:xfrm>
          <a:prstGeom prst="rect">
            <a:avLst/>
          </a:prstGeom>
          <a:blipFill rotWithShape="0">
            <a:blip r:embed="rId1">
              <a:alphaModFix amt="14000"/>
            </a:blip>
            <a:stretch>
              <a:fillRect/>
            </a:stretch>
          </a:blipFill>
          <a:ln>
            <a:noFill/>
          </a:ln>
        </p:spPr>
        <p:txBody>
          <a:bodyPr anchor="b" anchorCtr="1">
            <a:normAutofit fontScale="12000"/>
          </a:bodyPr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I CONTENUTI DEL PIANO STRATEGICO 2/2</a:t>
            </a:r>
            <a:br/>
            <a:br/>
            <a:br/>
            <a:r>
              <a:rPr b="1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Parte B – I casi pilota</a:t>
            </a:r>
            <a:br/>
            <a:br/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B.1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La Toscana: Livorno- Lucca </a:t>
            </a:r>
            <a:br/>
            <a:br/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B.2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La Sardegna: Porto Torres - Sassari</a:t>
            </a:r>
            <a:br/>
            <a:br/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B.3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	</a:t>
            </a:r>
            <a:r>
              <a:rPr b="0" lang="it-IT" sz="2400" spc="-1" strike="noStrike">
                <a:solidFill>
                  <a:srgbClr val="002060"/>
                </a:solidFill>
                <a:latin typeface="Arial"/>
                <a:ea typeface="SimSun"/>
              </a:rPr>
              <a:t>Dipartimento del VAR: porto di Tolone – Seyne sur Mer</a:t>
            </a:r>
            <a:br/>
            <a:br/>
            <a:br/>
            <a:br/>
            <a:br/>
            <a:br/>
            <a:br/>
            <a:br/>
            <a:br/>
            <a:br/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7" name="Immagine 5" descr=""/>
          <p:cNvPicPr/>
          <p:nvPr/>
        </p:nvPicPr>
        <p:blipFill>
          <a:blip r:embed="rId2"/>
          <a:stretch/>
        </p:blipFill>
        <p:spPr>
          <a:xfrm>
            <a:off x="2696760" y="306720"/>
            <a:ext cx="6797880" cy="1425600"/>
          </a:xfrm>
          <a:prstGeom prst="rect">
            <a:avLst/>
          </a:prstGeom>
          <a:ln>
            <a:noFill/>
          </a:ln>
        </p:spPr>
      </p:pic>
      <p:sp>
        <p:nvSpPr>
          <p:cNvPr id="68" name="CustomShape 2"/>
          <p:cNvSpPr/>
          <p:nvPr/>
        </p:nvSpPr>
        <p:spPr>
          <a:xfrm>
            <a:off x="5837400" y="5966640"/>
            <a:ext cx="6093360" cy="57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cooperazione al cuore del Mediterraneo</a:t>
            </a:r>
            <a:endParaRPr b="0" lang="fr-FR" sz="1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fr-FR" sz="1600" spc="-1" strike="noStrike">
                <a:solidFill>
                  <a:srgbClr val="2a58a8"/>
                </a:solidFill>
                <a:latin typeface="Montserrat-Regular"/>
                <a:ea typeface="Times New Roman"/>
              </a:rPr>
              <a:t>La coopération au cœur de la Méditerranée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5" descr=""/>
          <p:cNvPicPr/>
          <p:nvPr/>
        </p:nvPicPr>
        <p:blipFill>
          <a:blip r:embed="rId1"/>
          <a:stretch/>
        </p:blipFill>
        <p:spPr>
          <a:xfrm>
            <a:off x="2438280" y="417600"/>
            <a:ext cx="6797880" cy="1425600"/>
          </a:xfrm>
          <a:prstGeom prst="rect">
            <a:avLst/>
          </a:prstGeom>
          <a:ln>
            <a:noFill/>
          </a:ln>
        </p:spPr>
      </p:pic>
      <p:pic>
        <p:nvPicPr>
          <p:cNvPr id="70" name="Immagine 10" descr=""/>
          <p:cNvPicPr/>
          <p:nvPr/>
        </p:nvPicPr>
        <p:blipFill>
          <a:blip r:embed="rId2"/>
          <a:stretch/>
        </p:blipFill>
        <p:spPr>
          <a:xfrm>
            <a:off x="574560" y="5542920"/>
            <a:ext cx="854640" cy="854640"/>
          </a:xfrm>
          <a:prstGeom prst="rect">
            <a:avLst/>
          </a:prstGeom>
          <a:ln>
            <a:noFill/>
          </a:ln>
        </p:spPr>
      </p:pic>
      <p:pic>
        <p:nvPicPr>
          <p:cNvPr id="71" name="Immagine 12" descr=""/>
          <p:cNvPicPr/>
          <p:nvPr/>
        </p:nvPicPr>
        <p:blipFill>
          <a:blip r:embed="rId3"/>
          <a:stretch/>
        </p:blipFill>
        <p:spPr>
          <a:xfrm>
            <a:off x="1758240" y="5876640"/>
            <a:ext cx="1858680" cy="520920"/>
          </a:xfrm>
          <a:prstGeom prst="rect">
            <a:avLst/>
          </a:prstGeom>
          <a:ln>
            <a:noFill/>
          </a:ln>
        </p:spPr>
      </p:pic>
      <p:pic>
        <p:nvPicPr>
          <p:cNvPr id="72" name="Immagine 5" descr=""/>
          <p:cNvPicPr/>
          <p:nvPr/>
        </p:nvPicPr>
        <p:blipFill>
          <a:blip r:embed="rId4"/>
          <a:stretch/>
        </p:blipFill>
        <p:spPr>
          <a:xfrm>
            <a:off x="4026960" y="5648400"/>
            <a:ext cx="1136160" cy="811440"/>
          </a:xfrm>
          <a:prstGeom prst="rect">
            <a:avLst/>
          </a:prstGeom>
          <a:ln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3038760" y="3236040"/>
            <a:ext cx="7152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http://interreg-maritime.eu/it/web/triplo/progetto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74" name="Immagine 8" descr=""/>
          <p:cNvPicPr/>
          <p:nvPr/>
        </p:nvPicPr>
        <p:blipFill>
          <a:blip r:embed="rId5"/>
          <a:stretch/>
        </p:blipFill>
        <p:spPr>
          <a:xfrm>
            <a:off x="5816880" y="5542920"/>
            <a:ext cx="1721880" cy="952920"/>
          </a:xfrm>
          <a:prstGeom prst="rect">
            <a:avLst/>
          </a:prstGeom>
          <a:ln>
            <a:noFill/>
          </a:ln>
        </p:spPr>
      </p:pic>
      <p:pic>
        <p:nvPicPr>
          <p:cNvPr id="75" name="Picture 2" descr=""/>
          <p:cNvPicPr/>
          <p:nvPr/>
        </p:nvPicPr>
        <p:blipFill>
          <a:blip r:embed="rId6"/>
          <a:stretch/>
        </p:blipFill>
        <p:spPr>
          <a:xfrm>
            <a:off x="8192160" y="5571360"/>
            <a:ext cx="1358280" cy="947160"/>
          </a:xfrm>
          <a:prstGeom prst="rect">
            <a:avLst/>
          </a:prstGeom>
          <a:ln>
            <a:noFill/>
          </a:ln>
        </p:spPr>
      </p:pic>
      <p:pic>
        <p:nvPicPr>
          <p:cNvPr id="76" name="Picture 4" descr=""/>
          <p:cNvPicPr/>
          <p:nvPr/>
        </p:nvPicPr>
        <p:blipFill>
          <a:blip r:embed="rId7"/>
          <a:stretch/>
        </p:blipFill>
        <p:spPr>
          <a:xfrm>
            <a:off x="10191600" y="5557320"/>
            <a:ext cx="1300320" cy="975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Application>LibreOffice/6.2.8.2$Windows_X86_64 LibreOffice_project/f82ddfca21ebc1e222a662a32b25c0c9d20169ee</Application>
  <Words>436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2020-09-16T17:41:22Z</dcterms:created>
  <dc:creator>Monica Lazzaroni</dc:creator>
  <dc:description/>
  <dc:language>fr-FR</dc:language>
  <cp:lastModifiedBy>Monica Lazzaroni</cp:lastModifiedBy>
  <dcterms:modified xsi:type="dcterms:W3CDTF">2020-09-17T20:27:54Z</dcterms:modified>
  <cp:revision>24</cp:revision>
  <dc:subject/>
  <dc:title>CAPITALIZZAZIONE DI BUONE PRATICHE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