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9" r:id="rId4"/>
    <p:sldId id="263" r:id="rId5"/>
    <p:sldId id="261" r:id="rId6"/>
    <p:sldId id="262" r:id="rId7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4C5"/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08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Logo Partner</a:t>
            </a:r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4284C5"/>
                </a:solidFill>
              </a:rPr>
              <a:t>Communauté d’Agglomération </a:t>
            </a:r>
            <a:br>
              <a:rPr lang="fr-FR" dirty="0">
                <a:solidFill>
                  <a:srgbClr val="4284C5"/>
                </a:solidFill>
              </a:rPr>
            </a:br>
            <a:r>
              <a:rPr lang="fr-FR" dirty="0">
                <a:solidFill>
                  <a:srgbClr val="4284C5"/>
                </a:solidFill>
              </a:rPr>
              <a:t>de Bastia</a:t>
            </a:r>
          </a:p>
        </p:txBody>
      </p:sp>
      <p:pic>
        <p:nvPicPr>
          <p:cNvPr id="1027" name="Image 1" descr="3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501008"/>
            <a:ext cx="1866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2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3600" b="1" dirty="0"/>
              <a:t>L’AGGLOMÉRATION DE BASTIA, </a:t>
            </a:r>
            <a:br>
              <a:rPr lang="fr-FR" sz="3600" dirty="0"/>
            </a:br>
            <a:r>
              <a:rPr lang="fr-FR" sz="3600" b="1" dirty="0"/>
              <a:t>AU COEUR D’UN GRAND BASSIN DE VIE 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921" y="2420888"/>
            <a:ext cx="6470158" cy="42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6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/>
              <a:t>ÉCORESPONSABILITÉ </a:t>
            </a:r>
            <a:br>
              <a:rPr lang="fr-FR" sz="3600" dirty="0"/>
            </a:br>
            <a:r>
              <a:rPr lang="fr-FR" sz="3600" b="1" dirty="0"/>
              <a:t>&amp; VULNÉRABILITÉ DU TERRITOIRE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0617" y="2420889"/>
            <a:ext cx="5575879" cy="36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900" dirty="0"/>
              <a:t>Le territoire communautaire présente </a:t>
            </a:r>
            <a:r>
              <a:rPr lang="fr-FR" sz="1900" b="1" dirty="0"/>
              <a:t>une grande vulnérabilité face aux changements climatiques </a:t>
            </a:r>
            <a:r>
              <a:rPr lang="fr-FR" sz="1900" dirty="0"/>
              <a:t>(risques submersion marine, ruissèlement, etc.). </a:t>
            </a:r>
          </a:p>
          <a:p>
            <a:pPr marL="0" indent="0">
              <a:buNone/>
            </a:pPr>
            <a:endParaRPr lang="fr-FR" sz="1900" b="1" dirty="0"/>
          </a:p>
          <a:p>
            <a:pPr marL="0" indent="0">
              <a:buNone/>
            </a:pPr>
            <a:r>
              <a:rPr lang="fr-FR" sz="1900" dirty="0"/>
              <a:t>Il connait également </a:t>
            </a:r>
            <a:r>
              <a:rPr lang="fr-FR" sz="1900" b="1" dirty="0"/>
              <a:t>une grande vulnérabilité à l’érosion</a:t>
            </a:r>
            <a:r>
              <a:rPr lang="fr-FR" sz="1900" dirty="0"/>
              <a:t>, liée à sa surface maritime.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/>
              <a:t>Territoire soumis à une augmentation des événements climatiques intenses.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/>
              <a:t>Intempéries du 24 novembre 2016 ont induit un impact financier de prés de 60 millions d’euros.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endParaRPr lang="fr-FR" sz="19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96952"/>
            <a:ext cx="284905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/>
              <a:t>ÉCORESPONSABILITÉ </a:t>
            </a:r>
            <a:br>
              <a:rPr lang="fr-FR" sz="3600" dirty="0"/>
            </a:br>
            <a:r>
              <a:rPr lang="fr-FR" sz="3600" b="1" dirty="0"/>
              <a:t>&amp; VULNÉRABILITÉ DU TERRITOIRE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16324"/>
            <a:ext cx="8568952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dirty="0"/>
              <a:t>La Communauté d’Agglomération de Bastia développe une politique volontariste en matière d’excellence environnementale:</a:t>
            </a:r>
          </a:p>
          <a:p>
            <a:r>
              <a:rPr lang="fr-FR" sz="1800" dirty="0"/>
              <a:t>« Territoire à énergie positive pour une croissance verte »</a:t>
            </a:r>
          </a:p>
          <a:p>
            <a:r>
              <a:rPr lang="fr-FR" sz="1800" dirty="0"/>
              <a:t>« Territoire zéro gaspillage, zéro déchet ». </a:t>
            </a:r>
          </a:p>
          <a:p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183" y="2852936"/>
            <a:ext cx="2579305" cy="3754618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0" y="3789041"/>
            <a:ext cx="7200800" cy="259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1800" dirty="0"/>
              <a:t>La Communauté d’Agglomération de Bastia est désignée par arrêté préfectoral « structure pilote » de la Stratégie Locale de Gestion du Risque Inondation.</a:t>
            </a:r>
          </a:p>
          <a:p>
            <a:pPr marL="0" indent="0">
              <a:buFont typeface="Arial" pitchFamily="34" charset="0"/>
              <a:buNone/>
            </a:pPr>
            <a:endParaRPr lang="fr-FR" sz="1800" dirty="0"/>
          </a:p>
          <a:p>
            <a:pPr marL="0" indent="0">
              <a:buFont typeface="Arial" pitchFamily="34" charset="0"/>
              <a:buNone/>
            </a:pPr>
            <a:r>
              <a:rPr lang="fr-FR" sz="1800" dirty="0"/>
              <a:t>3 communes du territoire identifiées comme Territoire Risque Inondation (T.R.I)</a:t>
            </a:r>
          </a:p>
          <a:p>
            <a:pPr marL="0" indent="0">
              <a:buFont typeface="Arial" pitchFamily="34" charset="0"/>
              <a:buNone/>
            </a:pPr>
            <a:endParaRPr lang="fr-FR" sz="1800" dirty="0"/>
          </a:p>
          <a:p>
            <a:pPr marL="0" indent="0">
              <a:buFont typeface="Arial" pitchFamily="34" charset="0"/>
              <a:buNone/>
            </a:pPr>
            <a:r>
              <a:rPr lang="fr-FR" sz="1800" dirty="0"/>
              <a:t>Nouvelle compétence « Gestion des milieux aquatiques et prévention des Inondations – GEMAPI », prévue au 1</a:t>
            </a:r>
            <a:r>
              <a:rPr lang="fr-FR" sz="1800" baseline="30000" dirty="0"/>
              <a:t>er</a:t>
            </a:r>
            <a:r>
              <a:rPr lang="fr-FR" sz="1800" dirty="0"/>
              <a:t> janvier 2018</a:t>
            </a:r>
          </a:p>
        </p:txBody>
      </p:sp>
    </p:spTree>
    <p:extLst>
      <p:ext uri="{BB962C8B-B14F-4D97-AF65-F5344CB8AC3E}">
        <p14:creationId xmlns:p14="http://schemas.microsoft.com/office/powerpoint/2010/main" val="231911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DESCRIPTION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4237931"/>
          </a:xfrm>
        </p:spPr>
        <p:txBody>
          <a:bodyPr>
            <a:normAutofit fontScale="62500" lnSpcReduction="20000"/>
          </a:bodyPr>
          <a:lstStyle/>
          <a:p>
            <a:endParaRPr lang="fr-FR" dirty="0"/>
          </a:p>
          <a:p>
            <a:r>
              <a:rPr lang="fr-FR" sz="2900" dirty="0"/>
              <a:t>Elaboration d’une</a:t>
            </a:r>
            <a:r>
              <a:rPr lang="fr-FR" sz="2900" b="1" dirty="0"/>
              <a:t> cartographie de la vul</a:t>
            </a:r>
            <a:r>
              <a:rPr lang="fr-FR" sz="2900" dirty="0"/>
              <a:t>n</a:t>
            </a:r>
            <a:r>
              <a:rPr lang="fr-FR" sz="2900" b="1" dirty="0"/>
              <a:t>érabilité des risques du territoire en intégrant une modélisation des impacts du changement climatique </a:t>
            </a:r>
            <a:r>
              <a:rPr lang="fr-FR" sz="2900" dirty="0"/>
              <a:t>ainsi qu’un plan des </a:t>
            </a:r>
            <a:r>
              <a:rPr lang="fr-FR" sz="2900" b="1" dirty="0"/>
              <a:t>ressources et leviers à actionner en cas de risques. </a:t>
            </a:r>
          </a:p>
          <a:p>
            <a:pPr marL="0" indent="0">
              <a:buNone/>
            </a:pPr>
            <a:endParaRPr lang="fr-FR" sz="2900" dirty="0"/>
          </a:p>
          <a:p>
            <a:r>
              <a:rPr lang="fr-FR" sz="2900" dirty="0"/>
              <a:t>Favoriser la mise en œuvre de </a:t>
            </a:r>
            <a:r>
              <a:rPr lang="fr-FR" sz="2900" b="1" dirty="0"/>
              <a:t>mesures de réduction de la vulnérabilité des personnes et des biens des zones exposées, </a:t>
            </a:r>
            <a:r>
              <a:rPr lang="fr-FR" sz="2900" dirty="0"/>
              <a:t>via notamment l’élaboration d’un </a:t>
            </a:r>
            <a:r>
              <a:rPr lang="fr-FR" sz="2900" b="1" dirty="0"/>
              <a:t>Programme d’Action de Préservation des Inondations (PAPI). </a:t>
            </a:r>
          </a:p>
          <a:p>
            <a:endParaRPr lang="fr-FR" sz="2900" dirty="0"/>
          </a:p>
          <a:p>
            <a:r>
              <a:rPr lang="fr-FR" sz="2900" dirty="0"/>
              <a:t>Intégrer la problématique des risques inondation dans </a:t>
            </a:r>
            <a:r>
              <a:rPr lang="fr-FR" sz="2900" b="1" dirty="0"/>
              <a:t>l’aménagement de la zone urbaine. </a:t>
            </a:r>
          </a:p>
          <a:p>
            <a:endParaRPr lang="fr-FR" sz="2900" dirty="0"/>
          </a:p>
          <a:p>
            <a:r>
              <a:rPr lang="fr-FR" sz="2900" b="1" dirty="0"/>
              <a:t>Sensibiliser les populations aux risques et aux bonnes pratiques et les informer de la marche à suivre en cas d’alerte. </a:t>
            </a:r>
            <a:endParaRPr lang="fr-FR" sz="2900" dirty="0"/>
          </a:p>
        </p:txBody>
      </p:sp>
    </p:spTree>
    <p:extLst>
      <p:ext uri="{BB962C8B-B14F-4D97-AF65-F5344CB8AC3E}">
        <p14:creationId xmlns:p14="http://schemas.microsoft.com/office/powerpoint/2010/main" val="118842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DESCRIPTION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4237931"/>
          </a:xfrm>
        </p:spPr>
        <p:txBody>
          <a:bodyPr>
            <a:normAutofit/>
          </a:bodyPr>
          <a:lstStyle/>
          <a:p>
            <a:r>
              <a:rPr lang="fr-FR" sz="1800" dirty="0"/>
              <a:t>Projet inscrit dans la durée et dans le développement de compétences communautaires</a:t>
            </a:r>
          </a:p>
          <a:p>
            <a:endParaRPr lang="fr-FR" sz="1800" dirty="0"/>
          </a:p>
          <a:p>
            <a:r>
              <a:rPr lang="fr-FR" sz="1800" dirty="0"/>
              <a:t>Durée du projet ADAPT: 3 ans</a:t>
            </a:r>
          </a:p>
          <a:p>
            <a:pPr marL="0" indent="0">
              <a:buNone/>
            </a:pPr>
            <a:r>
              <a:rPr lang="fr-FR" sz="1800" dirty="0"/>
              <a:t>	dont établissement cartographie et SLGRI : 18 mois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Budget prévisionnel</a:t>
            </a:r>
          </a:p>
          <a:p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40384"/>
              </p:ext>
            </p:extLst>
          </p:nvPr>
        </p:nvGraphicFramePr>
        <p:xfrm>
          <a:off x="1403648" y="4869160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070673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121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Projet global ADAPT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359 077 €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15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Action principale</a:t>
                      </a:r>
                    </a:p>
                    <a:p>
                      <a:r>
                        <a:rPr lang="fr-FR" dirty="0"/>
                        <a:t>- cartographie évolutive</a:t>
                      </a:r>
                    </a:p>
                    <a:p>
                      <a:r>
                        <a:rPr lang="fr-FR" dirty="0"/>
                        <a:t>- SLGRI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174 250 €</a:t>
                      </a:r>
                    </a:p>
                    <a:p>
                      <a:pPr algn="l"/>
                      <a:r>
                        <a:rPr lang="fr-FR" dirty="0"/>
                        <a:t> 102 000 €</a:t>
                      </a:r>
                    </a:p>
                    <a:p>
                      <a:pPr algn="l"/>
                      <a:r>
                        <a:rPr lang="fr-FR" dirty="0"/>
                        <a:t>   72 250 €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76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102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259</Words>
  <Application>Microsoft Office PowerPoint</Application>
  <PresentationFormat>Affichage à l'écran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Montserrat</vt:lpstr>
      <vt:lpstr>NBIAZV+Montserrat-Regular</vt:lpstr>
      <vt:lpstr>Open Sans</vt:lpstr>
      <vt:lpstr>Open Sans Extrabold</vt:lpstr>
      <vt:lpstr>Times New Roman</vt:lpstr>
      <vt:lpstr>Tema di Office</vt:lpstr>
      <vt:lpstr>Communauté d’Agglomération  de Bastia</vt:lpstr>
      <vt:lpstr> L’AGGLOMÉRATION DE BASTIA,  AU COEUR D’UN GRAND BASSIN DE VIE </vt:lpstr>
      <vt:lpstr>ÉCORESPONSABILITÉ  &amp; VULNÉRABILITÉ DU TERRITOIRE </vt:lpstr>
      <vt:lpstr>ÉCORESPONSABILITÉ  &amp; VULNÉRABILITÉ DU TERRITOIRE </vt:lpstr>
      <vt:lpstr>DESCRIPTION DU PROJET</vt:lpstr>
      <vt:lpstr>DESCRIPTION DU PROJET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Renaud BONIECH-ORSONI</cp:lastModifiedBy>
  <cp:revision>24</cp:revision>
  <cp:lastPrinted>2017-02-22T16:50:30Z</cp:lastPrinted>
  <dcterms:created xsi:type="dcterms:W3CDTF">2017-01-26T12:46:53Z</dcterms:created>
  <dcterms:modified xsi:type="dcterms:W3CDTF">2017-02-24T08:50:54Z</dcterms:modified>
</cp:coreProperties>
</file>