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8" autoAdjust="0"/>
  </p:normalViewPr>
  <p:slideViewPr>
    <p:cSldViewPr>
      <p:cViewPr>
        <p:scale>
          <a:sx n="100" d="100"/>
          <a:sy n="100" d="100"/>
        </p:scale>
        <p:origin x="-1048" y="-384"/>
      </p:cViewPr>
      <p:guideLst>
        <p:guide orient="horz" pos="2568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81128"/>
            <a:ext cx="6400800" cy="10576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Logo Partner</a:t>
            </a:r>
            <a:endParaRPr lang="it-IT" dirty="0"/>
          </a:p>
        </p:txBody>
      </p:sp>
      <p:pic>
        <p:nvPicPr>
          <p:cNvPr id="7" name="Immagin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20" y="808200"/>
            <a:ext cx="3909600" cy="12702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49" name="Rectangle 1"/>
          <p:cNvSpPr>
            <a:spLocks noChangeArrowheads="1"/>
          </p:cNvSpPr>
          <p:nvPr userDrawn="1"/>
        </p:nvSpPr>
        <p:spPr bwMode="auto">
          <a:xfrm>
            <a:off x="4716016" y="6162218"/>
            <a:ext cx="3672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coopération au cœur de la Méditerranée</a:t>
            </a:r>
          </a:p>
        </p:txBody>
      </p:sp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1883931" y="1825079"/>
            <a:ext cx="2411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PROTERINA-3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E34063"/>
                </a:solidFill>
                <a:effectLst/>
                <a:latin typeface="Montserrat" pitchFamily="50" charset="0"/>
                <a:ea typeface="Calibri" pitchFamily="34" charset="0"/>
                <a:cs typeface="Times New Roman" pitchFamily="18" charset="0"/>
              </a:rPr>
              <a:t>volution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tangolo 10"/>
          <p:cNvSpPr/>
          <p:nvPr userDrawn="1"/>
        </p:nvSpPr>
        <p:spPr>
          <a:xfrm>
            <a:off x="0" y="0"/>
            <a:ext cx="9144000" cy="68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0" y="6597368"/>
            <a:ext cx="9144000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24744"/>
            <a:ext cx="6019800" cy="500141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35719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235719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456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19"/>
            <a:ext cx="3008313" cy="853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908721"/>
            <a:ext cx="5111750" cy="55446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emf"/><Relationship Id="rId1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522314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4" name="Immagine 3" descr="adap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3960659" cy="87984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3851920" y="6586209"/>
            <a:ext cx="48245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La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cooperazione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al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cuore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del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</a:t>
            </a:r>
            <a:r>
              <a:rPr kumimoji="0" lang="fr-FR" sz="800" b="0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Mediterraneo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Montserrat" pitchFamily="50" charset="0"/>
                <a:ea typeface="Calibri" pitchFamily="34" charset="0"/>
                <a:cs typeface="NBIAZV+Montserrat-Regular"/>
              </a:rPr>
              <a:t> - La coopération au cœur de la Méditerranée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52736"/>
            <a:ext cx="9144000" cy="5505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21288"/>
            <a:ext cx="9144000" cy="550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Il </a:t>
            </a:r>
            <a:r>
              <a:rPr lang="en-US" sz="2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contributo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 di CIMA</a:t>
            </a:r>
            <a:r>
              <a:rPr lang="en-US" sz="2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in ADAPT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Marco </a:t>
            </a:r>
            <a:r>
              <a:rPr lang="en-US" sz="2400" dirty="0" smtClean="0">
                <a:solidFill>
                  <a:srgbClr val="008000"/>
                </a:solidFill>
                <a:latin typeface="Comic Sans MS"/>
                <a:cs typeface="Comic Sans MS"/>
              </a:rPr>
              <a:t>Altamura</a:t>
            </a:r>
            <a:endParaRPr lang="en-US" sz="24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852936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ndale Mono"/>
                <a:cs typeface="Andale Mono"/>
              </a:rPr>
              <a:t>Realizzare un modello di valutazione degli interventi di adattamento al cambiamento climatico, con particolare attenzione al rischio idrogeologico </a:t>
            </a:r>
            <a:endParaRPr lang="it-IT" sz="2000" dirty="0"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233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Alghero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, 24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febbraio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2017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767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LUCA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552728" cy="490144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68144" y="36459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Chi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è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Fondazione CIMA?</a:t>
            </a:r>
            <a:endParaRPr lang="en-US" sz="2000" dirty="0" smtClean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7712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30067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ndale Mono"/>
                <a:cs typeface="Andale Mono"/>
              </a:rPr>
              <a:t>SISTEMA</a:t>
            </a:r>
            <a:endParaRPr lang="en-US" dirty="0">
              <a:solidFill>
                <a:srgbClr val="000090"/>
              </a:solidFill>
              <a:latin typeface="Andale Mono"/>
              <a:cs typeface="Andale Mon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6519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ndale Mono"/>
                <a:cs typeface="Andale Mono"/>
              </a:rPr>
              <a:t>PARTECIPAZIONE</a:t>
            </a:r>
            <a:endParaRPr lang="en-US" dirty="0">
              <a:solidFill>
                <a:srgbClr val="000090"/>
              </a:solidFill>
              <a:latin typeface="Andale Mono"/>
              <a:cs typeface="Andale Mo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46209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ndale Mono"/>
                <a:cs typeface="Andale Mono"/>
              </a:rPr>
              <a:t>MISURABILITÀ</a:t>
            </a:r>
            <a:endParaRPr lang="en-US" dirty="0">
              <a:solidFill>
                <a:srgbClr val="000090"/>
              </a:solidFill>
              <a:latin typeface="Andale Mono"/>
              <a:cs typeface="Andale Mon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469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ndale Mono"/>
                <a:cs typeface="Andale Mono"/>
              </a:rPr>
              <a:t>COOPERAZIONE</a:t>
            </a:r>
            <a:endParaRPr lang="en-US" dirty="0">
              <a:solidFill>
                <a:srgbClr val="000090"/>
              </a:solidFill>
              <a:latin typeface="Andale Mono"/>
              <a:cs typeface="Andale Mon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86863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ndale Mono"/>
                <a:cs typeface="Andale Mono"/>
              </a:rPr>
              <a:t>Fondazione CIMA è Centro di Competenza del Sistema di Protezione Civile Nazionale e ha partecipato alla stesura dei documenti preparatori al </a:t>
            </a:r>
            <a:r>
              <a:rPr lang="it-IT" sz="1200" dirty="0" smtClean="0">
                <a:latin typeface="Andale Mono"/>
                <a:cs typeface="Andale Mono"/>
              </a:rPr>
              <a:t>Strategia </a:t>
            </a:r>
            <a:r>
              <a:rPr lang="it-IT" sz="1200" dirty="0" smtClean="0">
                <a:latin typeface="Andale Mono"/>
                <a:cs typeface="Andale Mono"/>
              </a:rPr>
              <a:t>Nazionale di Adattamento al Cambiamento Climatico. È quindi suo interesse garantire che le azioni testate in ADAPT abbiano </a:t>
            </a:r>
            <a:r>
              <a:rPr lang="it-IT" sz="1200" b="1" dirty="0" smtClean="0">
                <a:latin typeface="Andale Mono"/>
                <a:cs typeface="Andale Mono"/>
              </a:rPr>
              <a:t>respiro nazionale </a:t>
            </a:r>
            <a:r>
              <a:rPr lang="it-IT" sz="1200" dirty="0" smtClean="0">
                <a:latin typeface="Andale Mono"/>
                <a:cs typeface="Andale Mono"/>
              </a:rPr>
              <a:t>e possano essere </a:t>
            </a:r>
            <a:r>
              <a:rPr lang="it-IT" sz="1200" b="1" dirty="0" smtClean="0">
                <a:latin typeface="Andale Mono"/>
                <a:cs typeface="Andale Mono"/>
              </a:rPr>
              <a:t>replicabili</a:t>
            </a:r>
            <a:r>
              <a:rPr lang="it-IT" sz="1200" dirty="0" smtClean="0">
                <a:latin typeface="Andale Mono"/>
                <a:cs typeface="Andale Mono"/>
              </a:rPr>
              <a:t> a livello di </a:t>
            </a:r>
            <a:r>
              <a:rPr lang="it-IT" sz="1200" b="1" dirty="0" smtClean="0">
                <a:latin typeface="Andale Mono"/>
                <a:cs typeface="Andale Mono"/>
              </a:rPr>
              <a:t>sistema</a:t>
            </a:r>
            <a:r>
              <a:rPr lang="it-IT" sz="1200" dirty="0" smtClean="0">
                <a:latin typeface="Andale Mono"/>
                <a:cs typeface="Andale Mono"/>
              </a:rPr>
              <a:t> italiano. </a:t>
            </a:r>
            <a:endParaRPr lang="it-IT" sz="1200" dirty="0">
              <a:latin typeface="Andale Mono"/>
              <a:cs typeface="Andale Mon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438" y="3246075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ndale Mono"/>
                <a:cs typeface="Andale Mono"/>
              </a:rPr>
              <a:t>Il modello che CIMA intende proporre sarà basato sul principio di </a:t>
            </a:r>
            <a:r>
              <a:rPr lang="it-IT" sz="1200" b="1" dirty="0" smtClean="0">
                <a:latin typeface="Andale Mono"/>
                <a:cs typeface="Andale Mono"/>
              </a:rPr>
              <a:t>misurabilità degli impatti</a:t>
            </a:r>
            <a:r>
              <a:rPr lang="it-IT" sz="1200" dirty="0" smtClean="0">
                <a:latin typeface="Andale Mono"/>
                <a:cs typeface="Andale Mono"/>
              </a:rPr>
              <a:t>, attraverso valutazioni di incidenza; partendo da uno scenario dato, si misura un intervento in termini di </a:t>
            </a:r>
            <a:r>
              <a:rPr lang="it-IT" sz="1200" b="1" dirty="0" smtClean="0">
                <a:latin typeface="Andale Mono"/>
                <a:cs typeface="Andale Mono"/>
              </a:rPr>
              <a:t>efficacia</a:t>
            </a:r>
            <a:r>
              <a:rPr lang="it-IT" sz="1200" dirty="0" smtClean="0">
                <a:latin typeface="Andale Mono"/>
                <a:cs typeface="Andale Mono"/>
              </a:rPr>
              <a:t>. </a:t>
            </a:r>
            <a:endParaRPr lang="it-IT" sz="1200" dirty="0">
              <a:latin typeface="Andale Mono"/>
              <a:cs typeface="Andale Mon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438" y="5301208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ndale Mono"/>
                <a:cs typeface="Andale Mono"/>
              </a:rPr>
              <a:t>CIMA ha avviato una sperimentazione per incrementare l’efficacia delle azioni di mitigazione del rischio tramite il </a:t>
            </a:r>
            <a:r>
              <a:rPr lang="it-IT" sz="1200" b="1" dirty="0" smtClean="0">
                <a:latin typeface="Andale Mono"/>
                <a:cs typeface="Andale Mono"/>
              </a:rPr>
              <a:t>coinvolgimento</a:t>
            </a:r>
            <a:r>
              <a:rPr lang="it-IT" sz="1200" dirty="0" smtClean="0">
                <a:latin typeface="Andale Mono"/>
                <a:cs typeface="Andale Mono"/>
              </a:rPr>
              <a:t> delle </a:t>
            </a:r>
            <a:r>
              <a:rPr lang="it-IT" sz="1200" b="1" dirty="0" smtClean="0">
                <a:latin typeface="Andale Mono"/>
                <a:cs typeface="Andale Mono"/>
              </a:rPr>
              <a:t>comunità</a:t>
            </a:r>
            <a:r>
              <a:rPr lang="it-IT" sz="1200" dirty="0" smtClean="0">
                <a:latin typeface="Andale Mono"/>
                <a:cs typeface="Andale Mono"/>
              </a:rPr>
              <a:t> interessate. È interesse di CIMA valutare questo aspetto anche in relazione alle azioni di adattamento al cambiamento climatico.</a:t>
            </a:r>
            <a:endParaRPr lang="it-IT" sz="1200" dirty="0">
              <a:latin typeface="Andale Mono"/>
              <a:cs typeface="Andale Mon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38" y="425418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ndale Mono"/>
                <a:cs typeface="Andale Mono"/>
              </a:rPr>
              <a:t>CIMA è capofila di </a:t>
            </a:r>
            <a:r>
              <a:rPr lang="it-IT" sz="1200" b="1" dirty="0" smtClean="0">
                <a:latin typeface="Andale Mono"/>
                <a:cs typeface="Andale Mono"/>
              </a:rPr>
              <a:t>PROTERINA-</a:t>
            </a:r>
            <a:r>
              <a:rPr lang="it-IT" sz="1200" b="1" dirty="0" smtClean="0">
                <a:latin typeface="Andale Mono"/>
                <a:cs typeface="Andale Mono"/>
              </a:rPr>
              <a:t>3È </a:t>
            </a:r>
            <a:r>
              <a:rPr lang="it-IT" sz="1200" dirty="0" smtClean="0">
                <a:latin typeface="Andale Mono"/>
                <a:cs typeface="Andale Mono"/>
              </a:rPr>
              <a:t>e del concluso </a:t>
            </a:r>
            <a:r>
              <a:rPr lang="it-IT" sz="1200" b="1" dirty="0" smtClean="0">
                <a:latin typeface="Andale Mono"/>
                <a:cs typeface="Andale Mono"/>
              </a:rPr>
              <a:t>PROTERINA-Due</a:t>
            </a:r>
            <a:r>
              <a:rPr lang="it-IT" sz="1200" dirty="0" smtClean="0">
                <a:latin typeface="Andale Mono"/>
                <a:cs typeface="Andale Mono"/>
              </a:rPr>
              <a:t>. Si intende sia operare la </a:t>
            </a:r>
            <a:r>
              <a:rPr lang="it-IT" sz="1200" dirty="0" smtClean="0">
                <a:latin typeface="Andale Mono"/>
                <a:cs typeface="Andale Mono"/>
              </a:rPr>
              <a:t>continuità delle azioni </a:t>
            </a:r>
            <a:r>
              <a:rPr lang="it-IT" sz="1200" dirty="0" smtClean="0">
                <a:latin typeface="Andale Mono"/>
                <a:cs typeface="Andale Mono"/>
              </a:rPr>
              <a:t>che capitalizzare i risultati ottenuti, </a:t>
            </a:r>
            <a:r>
              <a:rPr lang="it-IT" sz="1200" dirty="0" smtClean="0">
                <a:latin typeface="Andale Mono"/>
                <a:cs typeface="Andale Mono"/>
              </a:rPr>
              <a:t>mentre viene rafforzato lo spazio della cooperazione territoriale per la </a:t>
            </a:r>
            <a:r>
              <a:rPr lang="it-IT" sz="1200" b="1" dirty="0" smtClean="0">
                <a:latin typeface="Andale Mono"/>
                <a:cs typeface="Andale Mono"/>
              </a:rPr>
              <a:t>mitigazione del rischio </a:t>
            </a:r>
            <a:r>
              <a:rPr lang="it-IT" sz="1200" dirty="0" smtClean="0">
                <a:latin typeface="Andale Mono"/>
                <a:cs typeface="Andale Mono"/>
              </a:rPr>
              <a:t>idrogeologico. </a:t>
            </a:r>
            <a:endParaRPr lang="it-IT" sz="1200" dirty="0">
              <a:latin typeface="Andale Mono"/>
              <a:cs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60648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ADAPT &amp; CIMA:</a:t>
            </a:r>
          </a:p>
          <a:p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valore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aggiunto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attraverso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4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principi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di </a:t>
            </a:r>
            <a:r>
              <a:rPr lang="en-US" sz="20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collaborazione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endParaRPr lang="en-US" sz="20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pic>
        <p:nvPicPr>
          <p:cNvPr id="11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2564904"/>
            <a:ext cx="399017" cy="192203"/>
          </a:xfrm>
          <a:prstGeom prst="rect">
            <a:avLst/>
          </a:prstGeom>
        </p:spPr>
      </p:pic>
      <p:pic>
        <p:nvPicPr>
          <p:cNvPr id="12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3740853"/>
            <a:ext cx="399017" cy="192203"/>
          </a:xfrm>
          <a:prstGeom prst="rect">
            <a:avLst/>
          </a:prstGeom>
        </p:spPr>
      </p:pic>
      <p:pic>
        <p:nvPicPr>
          <p:cNvPr id="13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4725144"/>
            <a:ext cx="399017" cy="192203"/>
          </a:xfrm>
          <a:prstGeom prst="rect">
            <a:avLst/>
          </a:prstGeom>
        </p:spPr>
      </p:pic>
      <p:pic>
        <p:nvPicPr>
          <p:cNvPr id="14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251520" y="5901093"/>
            <a:ext cx="399017" cy="192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1412776"/>
            <a:ext cx="2843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ndale Mono"/>
                <a:cs typeface="Andale Mono"/>
              </a:rPr>
              <a:t>Lo </a:t>
            </a:r>
            <a:r>
              <a:rPr lang="en-US" sz="1600" dirty="0" err="1" smtClean="0">
                <a:latin typeface="Andale Mono"/>
                <a:cs typeface="Andale Mono"/>
              </a:rPr>
              <a:t>strumento</a:t>
            </a:r>
            <a:r>
              <a:rPr lang="en-US" sz="1600" dirty="0" smtClean="0">
                <a:latin typeface="Andale Mono"/>
                <a:cs typeface="Andale Mono"/>
              </a:rPr>
              <a:t> di base: </a:t>
            </a:r>
          </a:p>
          <a:p>
            <a:r>
              <a:rPr lang="en-US" sz="1600" dirty="0" smtClean="0">
                <a:latin typeface="Andale Mono"/>
                <a:cs typeface="Andale Mono"/>
              </a:rPr>
              <a:t>la </a:t>
            </a:r>
            <a:r>
              <a:rPr lang="en-US" sz="1600" dirty="0" err="1" smtClean="0">
                <a:latin typeface="Andale Mono"/>
                <a:cs typeface="Andale Mono"/>
              </a:rPr>
              <a:t>piattaforma</a:t>
            </a:r>
            <a:r>
              <a:rPr lang="en-US" sz="1600" dirty="0" smtClean="0">
                <a:latin typeface="Andale Mono"/>
                <a:cs typeface="Andale Mono"/>
              </a:rPr>
              <a:t> RASOR per la </a:t>
            </a:r>
            <a:r>
              <a:rPr lang="en-US" sz="1600" dirty="0" err="1" smtClean="0">
                <a:latin typeface="Andale Mono"/>
                <a:cs typeface="Andale Mono"/>
              </a:rPr>
              <a:t>valutazione</a:t>
            </a:r>
            <a:r>
              <a:rPr lang="en-US" sz="1600" dirty="0" smtClean="0">
                <a:latin typeface="Andale Mono"/>
                <a:cs typeface="Andale Mono"/>
              </a:rPr>
              <a:t> multi-</a:t>
            </a:r>
            <a:r>
              <a:rPr lang="en-US" sz="1600" dirty="0" err="1" smtClean="0">
                <a:latin typeface="Andale Mono"/>
                <a:cs typeface="Andale Mono"/>
              </a:rPr>
              <a:t>dimensionale</a:t>
            </a:r>
            <a:r>
              <a:rPr lang="en-US" sz="1600" dirty="0" smtClean="0">
                <a:latin typeface="Andale Mono"/>
                <a:cs typeface="Andale Mono"/>
              </a:rPr>
              <a:t> </a:t>
            </a:r>
            <a:r>
              <a:rPr lang="en-US" sz="1600" dirty="0" err="1" smtClean="0">
                <a:latin typeface="Andale Mono"/>
                <a:cs typeface="Andale Mono"/>
              </a:rPr>
              <a:t>degli</a:t>
            </a:r>
            <a:r>
              <a:rPr lang="en-US" sz="1600" dirty="0" smtClean="0">
                <a:latin typeface="Andale Mono"/>
                <a:cs typeface="Andale Mono"/>
              </a:rPr>
              <a:t> </a:t>
            </a:r>
            <a:r>
              <a:rPr lang="en-US" sz="1600" dirty="0" err="1" smtClean="0">
                <a:latin typeface="Andale Mono"/>
                <a:cs typeface="Andale Mono"/>
              </a:rPr>
              <a:t>impatti</a:t>
            </a:r>
            <a:r>
              <a:rPr lang="en-US" sz="1600" dirty="0" smtClean="0">
                <a:latin typeface="Andale Mono"/>
                <a:cs typeface="Andale Mono"/>
              </a:rPr>
              <a:t> da </a:t>
            </a:r>
            <a:r>
              <a:rPr lang="en-US" sz="1600" dirty="0" err="1" smtClean="0">
                <a:latin typeface="Andale Mono"/>
                <a:cs typeface="Andale Mono"/>
              </a:rPr>
              <a:t>eventi</a:t>
            </a:r>
            <a:r>
              <a:rPr lang="en-US" sz="1600" dirty="0" smtClean="0">
                <a:latin typeface="Andale Mono"/>
                <a:cs typeface="Andale Mono"/>
              </a:rPr>
              <a:t> </a:t>
            </a:r>
            <a:r>
              <a:rPr lang="en-US" sz="1600" dirty="0" err="1" smtClean="0">
                <a:latin typeface="Andale Mono"/>
                <a:cs typeface="Andale Mono"/>
              </a:rPr>
              <a:t>catastrofici</a:t>
            </a:r>
            <a:endParaRPr lang="en-US" sz="1600" dirty="0">
              <a:latin typeface="Andale Mono"/>
              <a:cs typeface="Andale Mono"/>
            </a:endParaRPr>
          </a:p>
        </p:txBody>
      </p:sp>
      <p:pic>
        <p:nvPicPr>
          <p:cNvPr id="4" name="Picture 3" descr="Schermata 2017-02-21 alle 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836712"/>
            <a:ext cx="8064896" cy="4541643"/>
          </a:xfrm>
          <a:prstGeom prst="rect">
            <a:avLst/>
          </a:prstGeom>
        </p:spPr>
      </p:pic>
      <p:pic>
        <p:nvPicPr>
          <p:cNvPr id="6" name="Picture 5" descr="Schermata 2017-02-21 alle 14.56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8"/>
          <a:stretch/>
        </p:blipFill>
        <p:spPr>
          <a:xfrm>
            <a:off x="6258074" y="2977207"/>
            <a:ext cx="2562076" cy="771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1576" y="3553271"/>
            <a:ext cx="259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EU FP7 COPERNICUS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953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000">
                <a:solidFill>
                  <a:srgbClr val="008000"/>
                </a:solidFill>
                <a:latin typeface="Comic Sans MS"/>
                <a:cs typeface="Comic Sans MS"/>
              </a:defRPr>
            </a:lvl1pPr>
          </a:lstStyle>
          <a:p>
            <a:r>
              <a:rPr lang="en-US" dirty="0"/>
              <a:t>Disaster Risk Reduction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229200"/>
            <a:ext cx="8568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ndale Mono"/>
                <a:cs typeface="Andale Mono"/>
              </a:rPr>
              <a:t>“Il DRR basato sulle vulnerabilità </a:t>
            </a:r>
            <a:r>
              <a:rPr lang="it-IT" sz="1200" dirty="0" smtClean="0">
                <a:latin typeface="Andale Mono"/>
                <a:cs typeface="Andale Mono"/>
              </a:rPr>
              <a:t>presenti e </a:t>
            </a:r>
            <a:r>
              <a:rPr lang="it-IT" sz="1200" dirty="0">
                <a:latin typeface="Andale Mono"/>
                <a:cs typeface="Andale Mono"/>
              </a:rPr>
              <a:t>passate può fallire nel suo obiettivo </a:t>
            </a:r>
            <a:r>
              <a:rPr lang="it-IT" sz="1200" dirty="0" smtClean="0">
                <a:latin typeface="Andale Mono"/>
                <a:cs typeface="Andale Mono"/>
              </a:rPr>
              <a:t>di costruire </a:t>
            </a:r>
            <a:r>
              <a:rPr lang="it-IT" sz="1200" dirty="0">
                <a:latin typeface="Andale Mono"/>
                <a:cs typeface="Andale Mono"/>
              </a:rPr>
              <a:t>la resilienza ai rischi futuri </a:t>
            </a:r>
            <a:r>
              <a:rPr lang="it-IT" sz="1200" dirty="0" smtClean="0">
                <a:latin typeface="Andale Mono"/>
                <a:cs typeface="Andale Mono"/>
              </a:rPr>
              <a:t>se non </a:t>
            </a:r>
            <a:r>
              <a:rPr lang="it-IT" sz="1200" dirty="0">
                <a:latin typeface="Andale Mono"/>
                <a:cs typeface="Andale Mono"/>
              </a:rPr>
              <a:t>tiene conto e non affronta </a:t>
            </a:r>
            <a:r>
              <a:rPr lang="it-IT" sz="1200" dirty="0" smtClean="0">
                <a:latin typeface="Andale Mono"/>
                <a:cs typeface="Andale Mono"/>
              </a:rPr>
              <a:t>le conseguenze </a:t>
            </a:r>
            <a:r>
              <a:rPr lang="it-IT" sz="1200" dirty="0">
                <a:latin typeface="Andale Mono"/>
                <a:cs typeface="Andale Mono"/>
              </a:rPr>
              <a:t>dei cambiamenti </a:t>
            </a:r>
            <a:r>
              <a:rPr lang="it-IT" sz="1200" dirty="0" smtClean="0">
                <a:latin typeface="Andale Mono"/>
                <a:cs typeface="Andale Mono"/>
              </a:rPr>
              <a:t>climatici: infatti </a:t>
            </a:r>
            <a:r>
              <a:rPr lang="it-IT" sz="1200" dirty="0">
                <a:latin typeface="Andale Mono"/>
                <a:cs typeface="Andale Mono"/>
              </a:rPr>
              <a:t>misure di DRR costruite in </a:t>
            </a:r>
            <a:r>
              <a:rPr lang="it-IT" sz="1200" dirty="0" smtClean="0">
                <a:latin typeface="Andale Mono"/>
                <a:cs typeface="Andale Mono"/>
              </a:rPr>
              <a:t>questa maniera </a:t>
            </a:r>
            <a:r>
              <a:rPr lang="it-IT" sz="1200" dirty="0">
                <a:latin typeface="Andale Mono"/>
                <a:cs typeface="Andale Mono"/>
              </a:rPr>
              <a:t>possono contribuire </a:t>
            </a:r>
            <a:r>
              <a:rPr lang="it-IT" sz="1200" dirty="0" smtClean="0">
                <a:latin typeface="Andale Mono"/>
                <a:cs typeface="Andale Mono"/>
              </a:rPr>
              <a:t>alla generazione di altro rischio”</a:t>
            </a:r>
            <a:endParaRPr lang="it-IT" sz="1200" dirty="0">
              <a:latin typeface="Andale Mono"/>
              <a:cs typeface="Andale Mon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6093296"/>
            <a:ext cx="5472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ndale Mono"/>
                <a:cs typeface="Andale Mono"/>
              </a:rPr>
              <a:t>[</a:t>
            </a:r>
            <a:r>
              <a:rPr lang="en-US" sz="1000" dirty="0" err="1" smtClean="0">
                <a:latin typeface="Andale Mono"/>
                <a:cs typeface="Andale Mono"/>
              </a:rPr>
              <a:t>Strategia</a:t>
            </a:r>
            <a:r>
              <a:rPr lang="en-US" sz="1000" dirty="0" smtClean="0">
                <a:latin typeface="Andale Mono"/>
                <a:cs typeface="Andale Mono"/>
              </a:rPr>
              <a:t> </a:t>
            </a:r>
            <a:r>
              <a:rPr lang="en-US" sz="1000" dirty="0" err="1" smtClean="0">
                <a:latin typeface="Andale Mono"/>
                <a:cs typeface="Andale Mono"/>
              </a:rPr>
              <a:t>Nazionale</a:t>
            </a:r>
            <a:r>
              <a:rPr lang="en-US" sz="1000" dirty="0" smtClean="0">
                <a:latin typeface="Andale Mono"/>
                <a:cs typeface="Andale Mono"/>
              </a:rPr>
              <a:t> di </a:t>
            </a:r>
            <a:r>
              <a:rPr lang="en-US" sz="1000" dirty="0" err="1" smtClean="0">
                <a:latin typeface="Andale Mono"/>
                <a:cs typeface="Andale Mono"/>
              </a:rPr>
              <a:t>Adattamento</a:t>
            </a:r>
            <a:r>
              <a:rPr lang="en-US" sz="1000" dirty="0" smtClean="0">
                <a:latin typeface="Andale Mono"/>
                <a:cs typeface="Andale Mono"/>
              </a:rPr>
              <a:t> al </a:t>
            </a:r>
            <a:r>
              <a:rPr lang="en-US" sz="1000" dirty="0" err="1" smtClean="0">
                <a:latin typeface="Andale Mono"/>
                <a:cs typeface="Andale Mono"/>
              </a:rPr>
              <a:t>Cambiamento</a:t>
            </a:r>
            <a:r>
              <a:rPr lang="en-US" sz="1000" dirty="0" smtClean="0">
                <a:latin typeface="Andale Mono"/>
                <a:cs typeface="Andale Mono"/>
              </a:rPr>
              <a:t> </a:t>
            </a:r>
            <a:r>
              <a:rPr lang="en-US" sz="1000" dirty="0" err="1" smtClean="0">
                <a:latin typeface="Andale Mono"/>
                <a:cs typeface="Andale Mono"/>
              </a:rPr>
              <a:t>Climatico</a:t>
            </a:r>
            <a:r>
              <a:rPr lang="en-US" sz="1000" dirty="0" smtClean="0">
                <a:latin typeface="Andale Mono"/>
                <a:cs typeface="Andale Mono"/>
              </a:rPr>
              <a:t> – MATTM]</a:t>
            </a:r>
            <a:endParaRPr lang="en-US" sz="1000" dirty="0"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417115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1868631"/>
            <a:ext cx="691276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 smtClean="0">
              <a:latin typeface="Andale Mono"/>
              <a:cs typeface="Andale Mono"/>
            </a:endParaRPr>
          </a:p>
          <a:p>
            <a:r>
              <a:rPr lang="it-IT" sz="1400" dirty="0" smtClean="0">
                <a:latin typeface="Andale Mono"/>
                <a:cs typeface="Andale Mono"/>
              </a:rPr>
              <a:t>Definizione di un modello per la caratterizzazione di pericolosità, esposizione e vulnerabilità che siano in grado di “catturare” i cambiamenti futuri.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 smtClean="0">
                <a:latin typeface="Andale Mono"/>
                <a:cs typeface="Andale Mono"/>
              </a:rPr>
              <a:t>Il modello farà riferimento alle indicazioni internazionali per la definizione di scenari (es. Score Card UNISDR).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 smtClean="0">
                <a:latin typeface="Andale Mono"/>
                <a:cs typeface="Andale Mono"/>
              </a:rPr>
              <a:t>Definizione di una reportistica adatta al confronto di alternative progettuali in ottica di cambiamento climatico.</a:t>
            </a:r>
          </a:p>
          <a:p>
            <a:endParaRPr lang="it-IT" sz="1400" dirty="0">
              <a:latin typeface="Andale Mono"/>
              <a:cs typeface="Andale Mono"/>
            </a:endParaRPr>
          </a:p>
          <a:p>
            <a:r>
              <a:rPr lang="it-IT" sz="1400" dirty="0" smtClean="0">
                <a:latin typeface="Andale Mono"/>
                <a:cs typeface="Andale Mono"/>
              </a:rPr>
              <a:t>Il modello sarà testato su almeno un caso pilota di ADAPT, da concordare con il partenariato.</a:t>
            </a:r>
            <a:endParaRPr lang="it-IT" sz="1400" dirty="0">
              <a:latin typeface="Andale Mono"/>
              <a:cs typeface="Andale Mono"/>
            </a:endParaRPr>
          </a:p>
        </p:txBody>
      </p:sp>
      <p:pic>
        <p:nvPicPr>
          <p:cNvPr id="11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2060848"/>
            <a:ext cx="399017" cy="192203"/>
          </a:xfrm>
          <a:prstGeom prst="rect">
            <a:avLst/>
          </a:prstGeom>
        </p:spPr>
      </p:pic>
      <p:pic>
        <p:nvPicPr>
          <p:cNvPr id="12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2924944"/>
            <a:ext cx="399017" cy="192203"/>
          </a:xfrm>
          <a:prstGeom prst="rect">
            <a:avLst/>
          </a:prstGeom>
        </p:spPr>
      </p:pic>
      <p:pic>
        <p:nvPicPr>
          <p:cNvPr id="13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3573016"/>
            <a:ext cx="399017" cy="192203"/>
          </a:xfrm>
          <a:prstGeom prst="rect">
            <a:avLst/>
          </a:prstGeom>
        </p:spPr>
      </p:pic>
      <p:pic>
        <p:nvPicPr>
          <p:cNvPr id="14" name="Immagine 3" descr="adap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5" b="46605"/>
          <a:stretch/>
        </p:blipFill>
        <p:spPr>
          <a:xfrm>
            <a:off x="971600" y="4221088"/>
            <a:ext cx="399017" cy="1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Words>387</Words>
  <Application>Microsoft Macintosh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 Morando</dc:creator>
  <cp:lastModifiedBy>Eva Trasforini</cp:lastModifiedBy>
  <cp:revision>23</cp:revision>
  <dcterms:created xsi:type="dcterms:W3CDTF">2017-01-26T12:46:53Z</dcterms:created>
  <dcterms:modified xsi:type="dcterms:W3CDTF">2017-02-22T15:41:17Z</dcterms:modified>
</cp:coreProperties>
</file>