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71" r:id="rId4"/>
    <p:sldId id="272" r:id="rId5"/>
    <p:sldId id="273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4A88"/>
    <a:srgbClr val="D0E8F5"/>
    <a:srgbClr val="0035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08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463031"/>
            <a:ext cx="7772400" cy="1470025"/>
          </a:xfrm>
        </p:spPr>
        <p:txBody>
          <a:bodyPr/>
          <a:lstStyle>
            <a:lvl1pPr>
              <a:defRPr>
                <a:latin typeface="Open Sans Extrabold" pitchFamily="34" charset="0"/>
                <a:ea typeface="Open Sans Extrabold" pitchFamily="34" charset="0"/>
                <a:cs typeface="Open Sans Extrabold" pitchFamily="34" charset="0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581128"/>
            <a:ext cx="6400800" cy="10576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Logo Partner</a:t>
            </a:r>
          </a:p>
        </p:txBody>
      </p:sp>
      <p:pic>
        <p:nvPicPr>
          <p:cNvPr id="7" name="Immagin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320" y="808200"/>
            <a:ext cx="3909600" cy="127021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049" name="Rectangle 1"/>
          <p:cNvSpPr>
            <a:spLocks noChangeArrowheads="1"/>
          </p:cNvSpPr>
          <p:nvPr userDrawn="1"/>
        </p:nvSpPr>
        <p:spPr bwMode="auto">
          <a:xfrm>
            <a:off x="4716016" y="6162218"/>
            <a:ext cx="367240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La coopération au cœur de la Méditerranée</a:t>
            </a:r>
          </a:p>
        </p:txBody>
      </p:sp>
      <p:sp>
        <p:nvSpPr>
          <p:cNvPr id="2050" name="Rectangle 2"/>
          <p:cNvSpPr>
            <a:spLocks noChangeArrowheads="1"/>
          </p:cNvSpPr>
          <p:nvPr userDrawn="1"/>
        </p:nvSpPr>
        <p:spPr bwMode="auto">
          <a:xfrm>
            <a:off x="1883931" y="1825079"/>
            <a:ext cx="24117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rgbClr val="E34063"/>
                </a:solidFill>
                <a:effectLst/>
                <a:latin typeface="Montserrat" pitchFamily="50" charset="0"/>
                <a:ea typeface="Calibri" pitchFamily="34" charset="0"/>
                <a:cs typeface="Times New Roman" pitchFamily="18" charset="0"/>
              </a:rPr>
              <a:t>PROTERINA-3</a:t>
            </a: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rgbClr val="E3406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rgbClr val="E34063"/>
                </a:solidFill>
                <a:effectLst/>
                <a:latin typeface="Montserrat" pitchFamily="50" charset="0"/>
                <a:ea typeface="Calibri" pitchFamily="34" charset="0"/>
                <a:cs typeface="Times New Roman" pitchFamily="18" charset="0"/>
              </a:rPr>
              <a:t>volution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tangolo 10"/>
          <p:cNvSpPr/>
          <p:nvPr userDrawn="1"/>
        </p:nvSpPr>
        <p:spPr>
          <a:xfrm>
            <a:off x="0" y="0"/>
            <a:ext cx="9144000" cy="68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 userDrawn="1"/>
        </p:nvSpPr>
        <p:spPr>
          <a:xfrm>
            <a:off x="0" y="6597368"/>
            <a:ext cx="9144000" cy="14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1124744"/>
            <a:ext cx="2057400" cy="5001419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124744"/>
            <a:ext cx="6019800" cy="5001419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2060848"/>
            <a:ext cx="4038600" cy="439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2060848"/>
            <a:ext cx="4038600" cy="439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235719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996952"/>
            <a:ext cx="4040188" cy="3456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235719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996952"/>
            <a:ext cx="4041775" cy="3456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908719"/>
            <a:ext cx="3008313" cy="853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908721"/>
            <a:ext cx="5111750" cy="55446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772816"/>
            <a:ext cx="3008313" cy="46805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508173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893911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648474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2522314"/>
            <a:ext cx="8229600" cy="4237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pic>
        <p:nvPicPr>
          <p:cNvPr id="4" name="Immagine 3" descr="adapt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3960659" cy="879849"/>
          </a:xfrm>
          <a:prstGeom prst="rect">
            <a:avLst/>
          </a:prstGeom>
        </p:spPr>
      </p:pic>
      <p:sp>
        <p:nvSpPr>
          <p:cNvPr id="12" name="Rectangle 1"/>
          <p:cNvSpPr>
            <a:spLocks noChangeArrowheads="1"/>
          </p:cNvSpPr>
          <p:nvPr userDrawn="1"/>
        </p:nvSpPr>
        <p:spPr bwMode="auto">
          <a:xfrm>
            <a:off x="3851920" y="6586209"/>
            <a:ext cx="482453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0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La </a:t>
            </a:r>
            <a:r>
              <a:rPr kumimoji="0" lang="fr-FR" sz="800" b="0" i="0" u="none" strike="noStrike" cap="none" normalizeH="0" baseline="0" dirty="0" err="1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cooperazione</a:t>
            </a:r>
            <a:r>
              <a:rPr kumimoji="0" lang="fr-FR" sz="800" b="0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 al </a:t>
            </a:r>
            <a:r>
              <a:rPr kumimoji="0" lang="fr-FR" sz="800" b="0" i="0" u="none" strike="noStrike" cap="none" normalizeH="0" baseline="0" dirty="0" err="1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cuore</a:t>
            </a:r>
            <a:r>
              <a:rPr kumimoji="0" lang="fr-FR" sz="800" b="0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 </a:t>
            </a:r>
            <a:r>
              <a:rPr kumimoji="0" lang="fr-FR" sz="800" b="0" i="0" u="none" strike="noStrike" cap="none" normalizeH="0" baseline="0" dirty="0" err="1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del</a:t>
            </a:r>
            <a:r>
              <a:rPr kumimoji="0" lang="fr-FR" sz="800" b="0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 </a:t>
            </a:r>
            <a:r>
              <a:rPr kumimoji="0" lang="fr-FR" sz="800" b="0" i="0" u="none" strike="noStrike" cap="none" normalizeH="0" baseline="0" dirty="0" err="1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Mediterraneo</a:t>
            </a:r>
            <a:r>
              <a:rPr kumimoji="0" lang="fr-FR" sz="800" b="0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 - La coopération au cœur de la Méditerranée</a:t>
            </a:r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1052736"/>
            <a:ext cx="9144000" cy="55055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0" y="6021288"/>
            <a:ext cx="9144000" cy="5505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 descr="adapt_intestazione.JPG"/>
          <p:cNvPicPr>
            <a:picLocks noChangeAspect="1"/>
          </p:cNvPicPr>
          <p:nvPr/>
        </p:nvPicPr>
        <p:blipFill>
          <a:blip r:embed="rId2" cstate="print"/>
          <a:srcRect l="1113" t="1701" r="1113" b="2751"/>
          <a:stretch>
            <a:fillRect/>
          </a:stretch>
        </p:blipFill>
        <p:spPr>
          <a:xfrm>
            <a:off x="251520" y="116632"/>
            <a:ext cx="8640960" cy="65527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827585" y="2420888"/>
            <a:ext cx="74168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rgbClr val="1C4A88"/>
                </a:solidFill>
                <a:latin typeface="+mj-lt"/>
              </a:rPr>
              <a:t>1° Comitato Transfrontaliero</a:t>
            </a:r>
            <a:br>
              <a:rPr lang="it-IT" sz="2800" b="1" dirty="0">
                <a:solidFill>
                  <a:srgbClr val="1C4A88"/>
                </a:solidFill>
                <a:latin typeface="+mj-lt"/>
              </a:rPr>
            </a:br>
            <a:r>
              <a:rPr lang="it-IT" sz="2800" b="1" dirty="0">
                <a:solidFill>
                  <a:srgbClr val="1C4A88"/>
                </a:solidFill>
                <a:latin typeface="+mj-lt"/>
              </a:rPr>
              <a:t>Presentazione CISPEL </a:t>
            </a:r>
            <a:endParaRPr lang="it-IT" sz="2800" b="1" dirty="0">
              <a:solidFill>
                <a:srgbClr val="4DBEE0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827584" y="4298325"/>
            <a:ext cx="71287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>
                <a:solidFill>
                  <a:srgbClr val="4DBEE0"/>
                </a:solidFill>
                <a:latin typeface="+mj-lt"/>
              </a:rPr>
              <a:t>Andrea Sbandati</a:t>
            </a:r>
          </a:p>
          <a:p>
            <a:r>
              <a:rPr lang="it-IT" sz="3200" b="1" dirty="0">
                <a:solidFill>
                  <a:srgbClr val="4DBEE0"/>
                </a:solidFill>
              </a:rPr>
              <a:t>Direttore </a:t>
            </a:r>
            <a:r>
              <a:rPr lang="it-IT" sz="3200" b="1" dirty="0" err="1">
                <a:solidFill>
                  <a:srgbClr val="4DBEE0"/>
                </a:solidFill>
              </a:rPr>
              <a:t>Confservizi</a:t>
            </a:r>
            <a:r>
              <a:rPr lang="it-IT" sz="3200" b="1" dirty="0">
                <a:solidFill>
                  <a:srgbClr val="4DBEE0"/>
                </a:solidFill>
              </a:rPr>
              <a:t> </a:t>
            </a:r>
            <a:r>
              <a:rPr lang="it-IT" sz="3200" b="1" dirty="0" err="1">
                <a:solidFill>
                  <a:srgbClr val="4DBEE0"/>
                </a:solidFill>
              </a:rPr>
              <a:t>Cispel</a:t>
            </a:r>
            <a:r>
              <a:rPr lang="it-IT" sz="3200" b="1" dirty="0">
                <a:solidFill>
                  <a:srgbClr val="4DBEE0"/>
                </a:solidFill>
              </a:rPr>
              <a:t> Toscana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60648"/>
            <a:ext cx="1240200" cy="605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60648"/>
            <a:ext cx="1240200" cy="605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olo 1"/>
          <p:cNvSpPr txBox="1">
            <a:spLocks/>
          </p:cNvSpPr>
          <p:nvPr/>
        </p:nvSpPr>
        <p:spPr>
          <a:xfrm>
            <a:off x="462920" y="1844824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it-IT" dirty="0">
                <a:latin typeface="+mj-lt"/>
              </a:rPr>
              <a:t>Cos’è </a:t>
            </a:r>
            <a:r>
              <a:rPr lang="it-IT" dirty="0" err="1">
                <a:latin typeface="+mj-lt"/>
              </a:rPr>
              <a:t>Confservizi</a:t>
            </a:r>
            <a:r>
              <a:rPr lang="it-IT" dirty="0">
                <a:latin typeface="+mj-lt"/>
              </a:rPr>
              <a:t> Toscana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625381" y="2995036"/>
            <a:ext cx="8080960" cy="286977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200" dirty="0">
                <a:latin typeface="+mj-lt"/>
              </a:rPr>
              <a:t>Associazione regionale Toscana delle aziende e dei gestori dei servizi pubblici locali (acqua, rifiuti, trasporti, energia, parcheggi, illuminazione, social housing, farmacie).</a:t>
            </a:r>
          </a:p>
          <a:p>
            <a:r>
              <a:rPr lang="it-IT" sz="2200" dirty="0">
                <a:latin typeface="+mj-lt"/>
              </a:rPr>
              <a:t>170 Associate, prevalentemente società pubbliche o miste.</a:t>
            </a:r>
          </a:p>
          <a:p>
            <a:r>
              <a:rPr lang="it-IT" sz="2200" dirty="0">
                <a:latin typeface="+mj-lt"/>
              </a:rPr>
              <a:t>Associazione riconosciuta dalla Regione Toscana e senza fine di lucro.</a:t>
            </a:r>
          </a:p>
        </p:txBody>
      </p:sp>
    </p:spTree>
    <p:extLst>
      <p:ext uri="{BB962C8B-B14F-4D97-AF65-F5344CB8AC3E}">
        <p14:creationId xmlns:p14="http://schemas.microsoft.com/office/powerpoint/2010/main" val="1739748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457200" y="1772816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it-IT" dirty="0">
                <a:latin typeface="+mj-lt"/>
              </a:rPr>
              <a:t>Il servizio idrico in Toscana</a:t>
            </a:r>
          </a:p>
        </p:txBody>
      </p:sp>
      <p:sp>
        <p:nvSpPr>
          <p:cNvPr id="3" name="Segnaposto contenuto 2"/>
          <p:cNvSpPr txBox="1">
            <a:spLocks/>
          </p:cNvSpPr>
          <p:nvPr/>
        </p:nvSpPr>
        <p:spPr>
          <a:xfrm>
            <a:off x="457200" y="2752328"/>
            <a:ext cx="8229600" cy="312494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200" dirty="0">
                <a:latin typeface="+mj-lt"/>
              </a:rPr>
              <a:t>Il servizio idrico integrato è stato riformato in Italia ed in Toscana alla fine degli anni ‘90</a:t>
            </a:r>
          </a:p>
          <a:p>
            <a:r>
              <a:rPr lang="it-IT" sz="2200" dirty="0">
                <a:latin typeface="+mj-lt"/>
              </a:rPr>
              <a:t>In Toscana è stata istituita una unica autorità regionale di regolazione (AIT)</a:t>
            </a:r>
          </a:p>
          <a:p>
            <a:r>
              <a:rPr lang="it-IT" sz="2200" dirty="0">
                <a:latin typeface="+mj-lt"/>
              </a:rPr>
              <a:t>I gestori sono 7, prevalentemente spa miste e gestiscono tutto il ciclo idrico. </a:t>
            </a:r>
          </a:p>
          <a:p>
            <a:r>
              <a:rPr lang="it-IT" sz="2200" dirty="0">
                <a:latin typeface="+mj-lt"/>
              </a:rPr>
              <a:t>La competenza in materia di drenaggio idraulico urbano è divisa in Italia fra gestori idrici e amministrazioni comunali.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60648"/>
            <a:ext cx="1240200" cy="605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7214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2" t="15031" r="19833" b="6963"/>
          <a:stretch/>
        </p:blipFill>
        <p:spPr bwMode="auto">
          <a:xfrm>
            <a:off x="2555776" y="1484784"/>
            <a:ext cx="6192688" cy="4401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 txBox="1">
            <a:spLocks/>
          </p:cNvSpPr>
          <p:nvPr/>
        </p:nvSpPr>
        <p:spPr>
          <a:xfrm>
            <a:off x="251520" y="1628800"/>
            <a:ext cx="3744416" cy="93476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it-IT" sz="4200" dirty="0"/>
              <a:t>Uno schema </a:t>
            </a:r>
          </a:p>
          <a:p>
            <a:r>
              <a:rPr lang="it-IT" sz="4200" dirty="0"/>
              <a:t>semplificato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60648"/>
            <a:ext cx="1240200" cy="605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21439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</TotalTime>
  <Words>137</Words>
  <Application>Microsoft Office PowerPoint</Application>
  <PresentationFormat>Presentazione su schermo (4:3)</PresentationFormat>
  <Paragraphs>14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3" baseType="lpstr">
      <vt:lpstr>Arial</vt:lpstr>
      <vt:lpstr>Calibri</vt:lpstr>
      <vt:lpstr>Montserrat</vt:lpstr>
      <vt:lpstr>NBIAZV+Montserrat-Regular</vt:lpstr>
      <vt:lpstr>Open Sans</vt:lpstr>
      <vt:lpstr>Open Sans Extrabold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Marina Morando</dc:creator>
  <cp:lastModifiedBy>user</cp:lastModifiedBy>
  <cp:revision>34</cp:revision>
  <dcterms:created xsi:type="dcterms:W3CDTF">2017-01-26T12:46:53Z</dcterms:created>
  <dcterms:modified xsi:type="dcterms:W3CDTF">2017-03-22T07:13:29Z</dcterms:modified>
</cp:coreProperties>
</file>