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3" r:id="rId6"/>
    <p:sldId id="264" r:id="rId7"/>
    <p:sldId id="260" r:id="rId8"/>
    <p:sldId id="262" r:id="rId9"/>
    <p:sldId id="265" r:id="rId10"/>
    <p:sldId id="261" r:id="rId11"/>
  </p:sldIdLst>
  <p:sldSz cx="9144000" cy="6858000" type="screen4x3"/>
  <p:notesSz cx="6761163" cy="98567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8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>
            <a:lvl1pPr>
              <a:defRPr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81128"/>
            <a:ext cx="6400800" cy="1057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Logo Partner</a:t>
            </a:r>
            <a:endParaRPr lang="it-IT" dirty="0"/>
          </a:p>
        </p:txBody>
      </p:sp>
      <p:pic>
        <p:nvPicPr>
          <p:cNvPr id="7" name="Immagin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20" y="808200"/>
            <a:ext cx="3909600" cy="12702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49" name="Rectangle 1"/>
          <p:cNvSpPr>
            <a:spLocks noChangeArrowheads="1"/>
          </p:cNvSpPr>
          <p:nvPr userDrawn="1"/>
        </p:nvSpPr>
        <p:spPr bwMode="auto">
          <a:xfrm>
            <a:off x="4716016" y="6162218"/>
            <a:ext cx="3672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coopération au cœur de la Méditerranée</a:t>
            </a:r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883931" y="1825079"/>
            <a:ext cx="2411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PROTERINA-3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E3406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volution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0" y="6597368"/>
            <a:ext cx="9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3008313" cy="853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5544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68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522314"/>
            <a:ext cx="8229600" cy="423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4" name="Immagine 3" descr="adap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960659" cy="879849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3851920" y="6586209"/>
            <a:ext cx="4824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cooperazione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al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cuore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del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Mediterraneo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- La coopération au cœur de la Méditerranée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052736"/>
            <a:ext cx="9144000" cy="5505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021288"/>
            <a:ext cx="9144000" cy="550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2828836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Comune di Savona</a:t>
            </a:r>
          </a:p>
          <a:p>
            <a:pPr algn="ctr"/>
            <a:endParaRPr lang="it-IT" b="1" i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b="1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Tipologia di azione pilota: A) Infrastruttura </a:t>
            </a:r>
          </a:p>
          <a:p>
            <a:pPr algn="ctr"/>
            <a:endParaRPr lang="it-IT" b="1" i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b="1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Realizzazione 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di una pavimentazione drenante presso i camminamenti dei giardini del prolungamento a mare – zona Tempietto Boselli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71800" y="1988840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Rischi associati all’investimento</a:t>
            </a:r>
            <a:endParaRPr lang="it-IT" sz="2800" kern="5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87624" y="2754794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600"/>
              </a:spcAft>
            </a:pP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L'intervento proposto non determina effetti negativi sull'ambiente circostante, anzi ha l'obiettivo di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diminuire il rischio alluvioni 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nell'area urbana di Savona migliorando la permeabilità di una porzione di area urbana, diminuendo quindi il ruscellamento superficiale delle acque piovane e  diminuendo quindi la portata di picco che sarà riversata nella rete urbana delle acque bianche.</a:t>
            </a:r>
            <a:endParaRPr lang="it-IT" sz="3200" kern="5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4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83568" y="2449919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L'area su cui si intende realizzare l'intervento di </a:t>
            </a:r>
            <a:r>
              <a:rPr lang="it-IT" i="1" kern="50" dirty="0" err="1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permeabilizzazione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della pavimentazione insiste su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un bacino idraulico urbano che raccoglie le acque bianche della parte litoranea della città di Savona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. Tale bacino è drenato da una canalizzazione artificiale che, passando per via XX Settembre, confluisce nell'adiacente torrente </a:t>
            </a:r>
            <a:r>
              <a:rPr lang="it-IT" i="1" kern="50" dirty="0" err="1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Letimbro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. Vista la conformazione del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bacino, totalmente urbanizzato e con un grado di impermeabilizzazione dello stesso molto elevato,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 spesso l'area è soggetta  ad allagamenti. Per tale ragione, al fine di ridurre il rischio da alluvioni urbane, un primo passo è rappresentato dall'utilizzo di 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pavimentazioni drenanti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, che rappresentano una valida alternativa ai convenzionali lastricati di marciapiedi e garantiscono una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minimizzazione del deflusso superficiale.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it-IT" sz="3200" kern="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83768" y="1835532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Breve descrizione dell’azione pilota</a:t>
            </a:r>
            <a:endParaRPr lang="it-IT" b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8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1916832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Attraverso la “Realizzazione di una pavimentazione drenante presso i camminamenti dei giardini del prolungamento a mare – zona Tempietto Boselli” </a:t>
            </a:r>
            <a:r>
              <a:rPr lang="it-IT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renderemo permeabile circa un decimo della superficie del bacino urbano determinando una diminuzione dell'apporto della stessa alla rete delle acque bianche e </a:t>
            </a:r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diminuendo di conseguenza il rischio da alluvioni urbane dell'intera area litoranea (zona via XX settembre</a:t>
            </a:r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it-IT" sz="3200" kern="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22001" r="56300" b="31800"/>
          <a:stretch/>
        </p:blipFill>
        <p:spPr>
          <a:xfrm>
            <a:off x="5796136" y="2086652"/>
            <a:ext cx="2435413" cy="335367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855285" y="5610151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Evento del 24 novembre 2016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395233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1916832"/>
            <a:ext cx="763284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b="1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benefici  dell'intervento non saranno quindi solo del Comune di Savona ma coinvolgeranno tutta la popolazione residente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 all'interno del bacino.</a:t>
            </a:r>
            <a:endParaRPr lang="it-IT" sz="3200" kern="50" dirty="0"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Interessante sarà inoltre cercare di quantificare di che entità sarà ridotto il rischio da alluvioni urbane per gli abitanti dell'area al fine di poter </a:t>
            </a:r>
            <a:r>
              <a:rPr lang="it-IT" b="1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sfruttare l'esperienza acquisita e replicare l'intervento in altre aree del Programma</a:t>
            </a:r>
            <a:r>
              <a:rPr lang="it-IT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137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83768" y="170080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Localizzazione </a:t>
            </a:r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dell’investimento (1)</a:t>
            </a:r>
            <a:endParaRPr lang="it-IT" b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8400" r="4714" b="20201"/>
          <a:stretch/>
        </p:blipFill>
        <p:spPr>
          <a:xfrm>
            <a:off x="683568" y="2305842"/>
            <a:ext cx="748883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6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83768" y="162880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Localizzazione </a:t>
            </a:r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dell’investimento (2)</a:t>
            </a:r>
            <a:endParaRPr lang="it-IT" b="1" kern="50" dirty="0">
              <a:latin typeface="Open Sans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18200" r="34638" b="17401"/>
          <a:stretch/>
        </p:blipFill>
        <p:spPr>
          <a:xfrm>
            <a:off x="1979712" y="2276872"/>
            <a:ext cx="482453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3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55776" y="1844824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Localizzazione </a:t>
            </a:r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dell’investimento (3)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707904" y="479715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Comune di Savona - Giardini Prolungamento a </a:t>
            </a:r>
            <a:r>
              <a:rPr lang="it-IT" sz="1600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Mare Viale Dante Alighieri</a:t>
            </a:r>
            <a:endParaRPr lang="it-IT" sz="160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20528"/>
            <a:ext cx="81280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8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55776" y="1844824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Localizzazione </a:t>
            </a:r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dell’investimento (4)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77" y="2636912"/>
            <a:ext cx="2425198" cy="323359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96" y="2571910"/>
            <a:ext cx="4496048" cy="11942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23927"/>
            <a:ext cx="2808312" cy="210623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092280" y="4123927"/>
            <a:ext cx="18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kern="50" dirty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Comune di Savona - Giardini Prolungamento a </a:t>
            </a:r>
            <a:r>
              <a:rPr lang="it-IT" sz="1600" i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Mare - Tempietto Boselli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96515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47664" y="1844824"/>
            <a:ext cx="599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50" dirty="0" smtClean="0">
                <a:latin typeface="Open Sans"/>
                <a:ea typeface="SimSun" panose="02010600030101010101" pitchFamily="2" charset="-122"/>
                <a:cs typeface="Times New Roman" panose="02020603050405020304" pitchFamily="18" charset="0"/>
              </a:rPr>
              <a:t>Budget e cronoprogramma di massima azione pilota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311244"/>
              </p:ext>
            </p:extLst>
          </p:nvPr>
        </p:nvGraphicFramePr>
        <p:xfrm>
          <a:off x="1529616" y="2708920"/>
          <a:ext cx="5904656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496"/>
                <a:gridCol w="1063220"/>
                <a:gridCol w="966378"/>
                <a:gridCol w="974562"/>
              </a:tblGrid>
              <a:tr h="341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Azione</a:t>
                      </a:r>
                    </a:p>
                  </a:txBody>
                  <a:tcPr marL="68580" marR="68580" marT="36195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kern="50" dirty="0">
                          <a:effectLst/>
                        </a:rPr>
                        <a:t>Mese di inizio </a:t>
                      </a:r>
                      <a:endParaRPr lang="it-IT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kern="50">
                          <a:effectLst/>
                        </a:rPr>
                        <a:t>Mese di fine </a:t>
                      </a:r>
                      <a:endParaRPr lang="it-IT" sz="1200" kern="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kern="50">
                          <a:effectLst/>
                        </a:rPr>
                        <a:t>Budget </a:t>
                      </a:r>
                      <a:endParaRPr lang="it-IT" sz="1200" kern="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/>
                </a:tc>
              </a:tr>
              <a:tr h="1170376">
                <a:tc>
                  <a:txBody>
                    <a:bodyPr/>
                    <a:lstStyle/>
                    <a:p>
                      <a:pPr>
                        <a:spcBef>
                          <a:spcPts val="850"/>
                        </a:spcBef>
                        <a:spcAft>
                          <a:spcPts val="600"/>
                        </a:spcAft>
                      </a:pPr>
                      <a:r>
                        <a:rPr lang="it-IT" sz="1000" kern="50">
                          <a:effectLst/>
                        </a:rPr>
                        <a:t>Realizzazione di una pavimentazione drenante presso i camminamenti dei giardini del prolungamento a mare – zona Tempietto Boselli</a:t>
                      </a:r>
                      <a:endParaRPr lang="it-IT" sz="1200" kern="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900" kern="50">
                          <a:effectLst/>
                        </a:rPr>
                        <a:t>M18</a:t>
                      </a:r>
                      <a:endParaRPr lang="it-IT" sz="1200" kern="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900" kern="50">
                          <a:effectLst/>
                        </a:rPr>
                        <a:t>M36</a:t>
                      </a:r>
                      <a:endParaRPr lang="it-IT" sz="1200" kern="5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900" kern="50" dirty="0">
                          <a:effectLst/>
                        </a:rPr>
                        <a:t>€ 172.761,80</a:t>
                      </a:r>
                      <a:endParaRPr lang="it-IT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619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839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414</Words>
  <Application>Microsoft Office PowerPoint</Application>
  <PresentationFormat>Presentazione su schermo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SimSun</vt:lpstr>
      <vt:lpstr>Arial</vt:lpstr>
      <vt:lpstr>Calibri</vt:lpstr>
      <vt:lpstr>Liberation Serif</vt:lpstr>
      <vt:lpstr>Montserrat</vt:lpstr>
      <vt:lpstr>NBIAZV+Montserrat-Regular</vt:lpstr>
      <vt:lpstr>Open Sans</vt:lpstr>
      <vt:lpstr>Open Sans Extrabold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 Morando</dc:creator>
  <cp:lastModifiedBy>Chiabrera</cp:lastModifiedBy>
  <cp:revision>33</cp:revision>
  <cp:lastPrinted>2017-02-20T13:42:44Z</cp:lastPrinted>
  <dcterms:created xsi:type="dcterms:W3CDTF">2017-01-26T12:46:53Z</dcterms:created>
  <dcterms:modified xsi:type="dcterms:W3CDTF">2017-02-21T08:48:03Z</dcterms:modified>
</cp:coreProperties>
</file>