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8" r:id="rId2"/>
    <p:sldMasterId id="2147483693" r:id="rId3"/>
  </p:sldMasterIdLst>
  <p:sldIdLst>
    <p:sldId id="256" r:id="rId4"/>
    <p:sldId id="273" r:id="rId5"/>
    <p:sldId id="292" r:id="rId6"/>
    <p:sldId id="283" r:id="rId7"/>
    <p:sldId id="286" r:id="rId8"/>
    <p:sldId id="287" r:id="rId9"/>
    <p:sldId id="280" r:id="rId10"/>
    <p:sldId id="285" r:id="rId11"/>
    <p:sldId id="289" r:id="rId12"/>
    <p:sldId id="263" r:id="rId13"/>
    <p:sldId id="282" r:id="rId14"/>
    <p:sldId id="290" r:id="rId15"/>
    <p:sldId id="294" r:id="rId16"/>
    <p:sldId id="291" r:id="rId17"/>
    <p:sldId id="293" r:id="rId18"/>
    <p:sldId id="295" r:id="rId19"/>
    <p:sldId id="278" r:id="rId20"/>
    <p:sldId id="272" r:id="rId21"/>
    <p:sldId id="275" r:id="rId22"/>
    <p:sldId id="276" r:id="rId23"/>
    <p:sldId id="277" r:id="rId24"/>
    <p:sldId id="258" r:id="rId25"/>
  </p:sldIdLst>
  <p:sldSz cx="9144000" cy="6858000" type="screen4x3"/>
  <p:notesSz cx="6718300" cy="985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982E4E2-FDB1-414E-8957-D5A405444145}">
          <p14:sldIdLst>
            <p14:sldId id="256"/>
            <p14:sldId id="273"/>
            <p14:sldId id="292"/>
            <p14:sldId id="283"/>
            <p14:sldId id="286"/>
            <p14:sldId id="287"/>
            <p14:sldId id="280"/>
            <p14:sldId id="285"/>
            <p14:sldId id="289"/>
            <p14:sldId id="263"/>
            <p14:sldId id="282"/>
            <p14:sldId id="290"/>
            <p14:sldId id="294"/>
            <p14:sldId id="291"/>
            <p14:sldId id="293"/>
            <p14:sldId id="295"/>
            <p14:sldId id="278"/>
            <p14:sldId id="272"/>
            <p14:sldId id="275"/>
            <p14:sldId id="276"/>
            <p14:sldId id="27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ntina Bucchi" initials="VB" lastIdx="1" clrIdx="0">
    <p:extLst>
      <p:ext uri="{19B8F6BF-5375-455C-9EA6-DF929625EA0E}">
        <p15:presenceInfo xmlns:p15="http://schemas.microsoft.com/office/powerpoint/2012/main" userId="Valentina Bucchi" providerId="None"/>
      </p:ext>
    </p:extLst>
  </p:cmAuthor>
  <p:cmAuthor id="2" name="Irene Mari" initials="IM" lastIdx="2" clrIdx="1">
    <p:extLst>
      <p:ext uri="{19B8F6BF-5375-455C-9EA6-DF929625EA0E}">
        <p15:presenceInfo xmlns:p15="http://schemas.microsoft.com/office/powerpoint/2012/main" userId="S-1-5-21-484763869-1960408961-1801674531-51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9DE"/>
    <a:srgbClr val="28287D"/>
    <a:srgbClr val="FFFFFF"/>
    <a:srgbClr val="1C4A88"/>
    <a:srgbClr val="B90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280" autoAdjust="0"/>
  </p:normalViewPr>
  <p:slideViewPr>
    <p:cSldViewPr snapToGrid="0">
      <p:cViewPr varScale="1">
        <p:scale>
          <a:sx n="63" d="100"/>
          <a:sy n="63" d="100"/>
        </p:scale>
        <p:origin x="141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0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33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610A1D-D27D-4A1D-BC2C-B370C97D5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F25971D-E29D-48FE-9588-715C766C8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7318F1-33A2-4550-AD24-9331EE3F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A825156-F2CC-44E0-B9F6-78F28AC678EB}" type="datetimeFigureOut">
              <a:rPr lang="it-IT" smtClean="0"/>
              <a:pPr/>
              <a:t>23/09/2020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10D859-250D-4BC5-B043-ADEC44F7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ABB46E-D859-4D13-B8BD-7319EE4E8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A2967A-CC81-49BD-83B7-D8F817443D7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10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98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F7BF11C-4147-4F2E-9752-7466E74569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46" y="1445048"/>
            <a:ext cx="7854092" cy="196984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4A4E779-AA63-4EEF-9620-CA0AB85E4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646" y="4397572"/>
            <a:ext cx="7854092" cy="72769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2F21226-BCB5-425D-B57A-F5BD6555E415}"/>
              </a:ext>
            </a:extLst>
          </p:cNvPr>
          <p:cNvSpPr txBox="1"/>
          <p:nvPr userDrawn="1"/>
        </p:nvSpPr>
        <p:spPr>
          <a:xfrm>
            <a:off x="6197882" y="6265341"/>
            <a:ext cx="2601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dirty="0">
                <a:solidFill>
                  <a:srgbClr val="1C4A88"/>
                </a:solidFill>
                <a:latin typeface="Montserrat" panose="00000500000000000000" pitchFamily="50" charset="0"/>
              </a:rPr>
              <a:t>La Cooperazione al cuore del Mediterraneo</a:t>
            </a:r>
          </a:p>
          <a:p>
            <a:pPr algn="r"/>
            <a:r>
              <a:rPr lang="it-IT" sz="800" dirty="0">
                <a:solidFill>
                  <a:srgbClr val="1C4A88"/>
                </a:solidFill>
                <a:latin typeface="Montserrat" panose="00000500000000000000" pitchFamily="50" charset="0"/>
              </a:rPr>
              <a:t>La </a:t>
            </a:r>
            <a:r>
              <a:rPr lang="it-IT" sz="800" dirty="0" err="1">
                <a:solidFill>
                  <a:srgbClr val="1C4A88"/>
                </a:solidFill>
                <a:latin typeface="Montserrat" panose="00000500000000000000" pitchFamily="50" charset="0"/>
              </a:rPr>
              <a:t>Coopération</a:t>
            </a:r>
            <a:r>
              <a:rPr lang="it-IT" sz="800" dirty="0">
                <a:solidFill>
                  <a:srgbClr val="1C4A88"/>
                </a:solidFill>
                <a:latin typeface="Montserrat" panose="00000500000000000000" pitchFamily="50" charset="0"/>
              </a:rPr>
              <a:t> </a:t>
            </a:r>
            <a:r>
              <a:rPr lang="it-IT" sz="800" dirty="0" err="1">
                <a:solidFill>
                  <a:srgbClr val="1C4A88"/>
                </a:solidFill>
                <a:latin typeface="Montserrat" panose="00000500000000000000" pitchFamily="50" charset="0"/>
              </a:rPr>
              <a:t>au</a:t>
            </a:r>
            <a:r>
              <a:rPr lang="it-IT" sz="800" dirty="0">
                <a:solidFill>
                  <a:srgbClr val="1C4A88"/>
                </a:solidFill>
                <a:latin typeface="Montserrat" panose="00000500000000000000" pitchFamily="50" charset="0"/>
              </a:rPr>
              <a:t> </a:t>
            </a:r>
            <a:r>
              <a:rPr lang="it-IT" sz="800" dirty="0" err="1">
                <a:solidFill>
                  <a:srgbClr val="1C4A88"/>
                </a:solidFill>
                <a:latin typeface="Montserrat" panose="00000500000000000000" pitchFamily="50" charset="0"/>
              </a:rPr>
              <a:t>coeur</a:t>
            </a:r>
            <a:r>
              <a:rPr lang="it-IT" sz="800" dirty="0">
                <a:solidFill>
                  <a:srgbClr val="1C4A88"/>
                </a:solidFill>
                <a:latin typeface="Montserrat" panose="00000500000000000000" pitchFamily="50" charset="0"/>
              </a:rPr>
              <a:t> de la </a:t>
            </a:r>
            <a:r>
              <a:rPr lang="it-IT" sz="800" dirty="0" err="1">
                <a:solidFill>
                  <a:srgbClr val="1C4A88"/>
                </a:solidFill>
                <a:latin typeface="Montserrat" panose="00000500000000000000" pitchFamily="50" charset="0"/>
              </a:rPr>
              <a:t>Méditerranée</a:t>
            </a:r>
            <a:endParaRPr lang="it-IT" sz="800" dirty="0">
              <a:solidFill>
                <a:srgbClr val="1C4A88"/>
              </a:solidFill>
              <a:latin typeface="Montserrat" panose="00000500000000000000" pitchFamily="50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F76BCC6-2FC5-4BFB-ADC8-92D9CAA7C4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140" y="142772"/>
            <a:ext cx="3461793" cy="101546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F6ED607-28AE-4F8A-931F-D2360CFD2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3161" y="142772"/>
            <a:ext cx="1099817" cy="10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7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8B1FB3-83D4-49F5-8225-49597B4B8798}"/>
              </a:ext>
            </a:extLst>
          </p:cNvPr>
          <p:cNvSpPr txBox="1"/>
          <p:nvPr userDrawn="1"/>
        </p:nvSpPr>
        <p:spPr>
          <a:xfrm>
            <a:off x="6197882" y="6265341"/>
            <a:ext cx="2601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dirty="0">
                <a:solidFill>
                  <a:srgbClr val="1C4A88"/>
                </a:solidFill>
                <a:latin typeface="Montserrat" panose="00000500000000000000" pitchFamily="50" charset="0"/>
              </a:rPr>
              <a:t>La Cooperazione al cuore del Mediterraneo</a:t>
            </a:r>
          </a:p>
          <a:p>
            <a:pPr algn="r"/>
            <a:r>
              <a:rPr lang="it-IT" sz="800" dirty="0">
                <a:solidFill>
                  <a:srgbClr val="1C4A88"/>
                </a:solidFill>
                <a:latin typeface="Montserrat" panose="00000500000000000000" pitchFamily="50" charset="0"/>
              </a:rPr>
              <a:t>La </a:t>
            </a:r>
            <a:r>
              <a:rPr lang="it-IT" sz="800" dirty="0" err="1">
                <a:solidFill>
                  <a:srgbClr val="1C4A88"/>
                </a:solidFill>
                <a:latin typeface="Montserrat" panose="00000500000000000000" pitchFamily="50" charset="0"/>
              </a:rPr>
              <a:t>Coopération</a:t>
            </a:r>
            <a:r>
              <a:rPr lang="it-IT" sz="800" dirty="0">
                <a:solidFill>
                  <a:srgbClr val="1C4A88"/>
                </a:solidFill>
                <a:latin typeface="Montserrat" panose="00000500000000000000" pitchFamily="50" charset="0"/>
              </a:rPr>
              <a:t> </a:t>
            </a:r>
            <a:r>
              <a:rPr lang="it-IT" sz="800" dirty="0" err="1">
                <a:solidFill>
                  <a:srgbClr val="1C4A88"/>
                </a:solidFill>
                <a:latin typeface="Montserrat" panose="00000500000000000000" pitchFamily="50" charset="0"/>
              </a:rPr>
              <a:t>au</a:t>
            </a:r>
            <a:r>
              <a:rPr lang="it-IT" sz="800" dirty="0">
                <a:solidFill>
                  <a:srgbClr val="1C4A88"/>
                </a:solidFill>
                <a:latin typeface="Montserrat" panose="00000500000000000000" pitchFamily="50" charset="0"/>
              </a:rPr>
              <a:t> </a:t>
            </a:r>
            <a:r>
              <a:rPr lang="it-IT" sz="800" dirty="0" err="1">
                <a:solidFill>
                  <a:srgbClr val="1C4A88"/>
                </a:solidFill>
                <a:latin typeface="Montserrat" panose="00000500000000000000" pitchFamily="50" charset="0"/>
              </a:rPr>
              <a:t>coeur</a:t>
            </a:r>
            <a:r>
              <a:rPr lang="it-IT" sz="800" dirty="0">
                <a:solidFill>
                  <a:srgbClr val="1C4A88"/>
                </a:solidFill>
                <a:latin typeface="Montserrat" panose="00000500000000000000" pitchFamily="50" charset="0"/>
              </a:rPr>
              <a:t> de la </a:t>
            </a:r>
            <a:r>
              <a:rPr lang="it-IT" sz="800" dirty="0" err="1">
                <a:solidFill>
                  <a:srgbClr val="1C4A88"/>
                </a:solidFill>
                <a:latin typeface="Montserrat" panose="00000500000000000000" pitchFamily="50" charset="0"/>
              </a:rPr>
              <a:t>Méditerranée</a:t>
            </a:r>
            <a:endParaRPr lang="it-IT" sz="800" dirty="0">
              <a:solidFill>
                <a:srgbClr val="1C4A88"/>
              </a:solidFill>
              <a:latin typeface="Montserrat" panose="00000500000000000000" pitchFamily="50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6F98FA7-A99E-4616-B7F4-9D5D3A75B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140" y="142772"/>
            <a:ext cx="3461793" cy="101546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106E535-1D99-428B-8E6F-77E6989D4B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3161" y="142772"/>
            <a:ext cx="1099817" cy="10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B90E1D"/>
          </a:solidFill>
          <a:latin typeface="Calibri 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28287D"/>
          </a:solidFill>
          <a:latin typeface="Calibri (Corpo)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28287D"/>
          </a:solidFill>
          <a:latin typeface="Calibri (Corpo)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8287D"/>
          </a:solidFill>
          <a:latin typeface="Calibri (Corpo)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8287D"/>
          </a:solidFill>
          <a:latin typeface="Calibri (Corpo)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8287D"/>
          </a:solidFill>
          <a:latin typeface="Calibri (Corpo)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80D55E9-73E2-493C-A5DF-E3184A7C38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140" y="142772"/>
            <a:ext cx="3461793" cy="101546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5254091-023F-4F09-9CD4-F1ECCF64E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3161" y="142772"/>
            <a:ext cx="1099817" cy="101546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4F6BEF9-0B24-4764-9FF4-5FFC68DB9577}"/>
              </a:ext>
            </a:extLst>
          </p:cNvPr>
          <p:cNvSpPr txBox="1"/>
          <p:nvPr userDrawn="1"/>
        </p:nvSpPr>
        <p:spPr>
          <a:xfrm>
            <a:off x="6197882" y="6265341"/>
            <a:ext cx="2601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dirty="0">
                <a:solidFill>
                  <a:srgbClr val="1C4A88"/>
                </a:solidFill>
                <a:latin typeface="Montserrat" panose="00000500000000000000" pitchFamily="50" charset="0"/>
              </a:rPr>
              <a:t>La Cooperazione al cuore del Mediterraneo</a:t>
            </a:r>
          </a:p>
          <a:p>
            <a:pPr algn="r"/>
            <a:r>
              <a:rPr lang="it-IT" sz="800" dirty="0">
                <a:solidFill>
                  <a:srgbClr val="1C4A88"/>
                </a:solidFill>
                <a:latin typeface="Montserrat" panose="00000500000000000000" pitchFamily="50" charset="0"/>
              </a:rPr>
              <a:t>La </a:t>
            </a:r>
            <a:r>
              <a:rPr lang="it-IT" sz="800" dirty="0" err="1">
                <a:solidFill>
                  <a:srgbClr val="1C4A88"/>
                </a:solidFill>
                <a:latin typeface="Montserrat" panose="00000500000000000000" pitchFamily="50" charset="0"/>
              </a:rPr>
              <a:t>Coopération</a:t>
            </a:r>
            <a:r>
              <a:rPr lang="it-IT" sz="800" dirty="0">
                <a:solidFill>
                  <a:srgbClr val="1C4A88"/>
                </a:solidFill>
                <a:latin typeface="Montserrat" panose="00000500000000000000" pitchFamily="50" charset="0"/>
              </a:rPr>
              <a:t> </a:t>
            </a:r>
            <a:r>
              <a:rPr lang="it-IT" sz="800" dirty="0" err="1">
                <a:solidFill>
                  <a:srgbClr val="1C4A88"/>
                </a:solidFill>
                <a:latin typeface="Montserrat" panose="00000500000000000000" pitchFamily="50" charset="0"/>
              </a:rPr>
              <a:t>au</a:t>
            </a:r>
            <a:r>
              <a:rPr lang="it-IT" sz="800" dirty="0">
                <a:solidFill>
                  <a:srgbClr val="1C4A88"/>
                </a:solidFill>
                <a:latin typeface="Montserrat" panose="00000500000000000000" pitchFamily="50" charset="0"/>
              </a:rPr>
              <a:t> </a:t>
            </a:r>
            <a:r>
              <a:rPr lang="it-IT" sz="800" dirty="0" err="1">
                <a:solidFill>
                  <a:srgbClr val="1C4A88"/>
                </a:solidFill>
                <a:latin typeface="Montserrat" panose="00000500000000000000" pitchFamily="50" charset="0"/>
              </a:rPr>
              <a:t>coeur</a:t>
            </a:r>
            <a:r>
              <a:rPr lang="it-IT" sz="800" dirty="0">
                <a:solidFill>
                  <a:srgbClr val="1C4A88"/>
                </a:solidFill>
                <a:latin typeface="Montserrat" panose="00000500000000000000" pitchFamily="50" charset="0"/>
              </a:rPr>
              <a:t> de la </a:t>
            </a:r>
            <a:r>
              <a:rPr lang="it-IT" sz="800" dirty="0" err="1">
                <a:solidFill>
                  <a:srgbClr val="1C4A88"/>
                </a:solidFill>
                <a:latin typeface="Montserrat" panose="00000500000000000000" pitchFamily="50" charset="0"/>
              </a:rPr>
              <a:t>Méditerranée</a:t>
            </a:r>
            <a:endParaRPr lang="it-IT" sz="800" dirty="0">
              <a:solidFill>
                <a:srgbClr val="1C4A88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Titolo 98">
            <a:extLst>
              <a:ext uri="{FF2B5EF4-FFF2-40B4-BE49-F238E27FC236}">
                <a16:creationId xmlns:a16="http://schemas.microsoft.com/office/drawing/2014/main" id="{366C420A-5D1A-4E06-9284-0D3F253B061D}"/>
              </a:ext>
            </a:extLst>
          </p:cNvPr>
          <p:cNvSpPr txBox="1">
            <a:spLocks/>
          </p:cNvSpPr>
          <p:nvPr userDrawn="1"/>
        </p:nvSpPr>
        <p:spPr>
          <a:xfrm>
            <a:off x="914626" y="2783392"/>
            <a:ext cx="7431413" cy="123242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5800" dirty="0">
              <a:solidFill>
                <a:srgbClr val="1C4A88"/>
              </a:solidFill>
            </a:endParaRPr>
          </a:p>
        </p:txBody>
      </p:sp>
      <p:pic>
        <p:nvPicPr>
          <p:cNvPr id="13" name="Immagine 12" descr="striscia_LOGO.jpg">
            <a:extLst>
              <a:ext uri="{FF2B5EF4-FFF2-40B4-BE49-F238E27FC236}">
                <a16:creationId xmlns:a16="http://schemas.microsoft.com/office/drawing/2014/main" id="{977E0D00-0714-47BC-BD7C-032680AC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5485" y="2959639"/>
            <a:ext cx="7471851" cy="67910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E84D181-E749-448B-9266-6D1807124671}"/>
              </a:ext>
            </a:extLst>
          </p:cNvPr>
          <p:cNvSpPr txBox="1"/>
          <p:nvPr userDrawn="1"/>
        </p:nvSpPr>
        <p:spPr>
          <a:xfrm>
            <a:off x="2139325" y="1583063"/>
            <a:ext cx="49820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0" dirty="0">
                <a:solidFill>
                  <a:srgbClr val="1C4A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Grazie per l’attenzione</a:t>
            </a:r>
          </a:p>
          <a:p>
            <a:pPr algn="ctr"/>
            <a:r>
              <a:rPr lang="it-IT" sz="3600" b="0" dirty="0">
                <a:solidFill>
                  <a:srgbClr val="3FB9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Merci pour l’</a:t>
            </a:r>
            <a:r>
              <a:rPr lang="it-IT" sz="3600" b="0" dirty="0" err="1">
                <a:solidFill>
                  <a:srgbClr val="3FB9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attention</a:t>
            </a:r>
            <a:endParaRPr lang="it-IT" sz="3600" b="0" dirty="0">
              <a:solidFill>
                <a:srgbClr val="3FB9D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516E815-3BC8-4AFB-908C-3C00AB95991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07" y="3051024"/>
            <a:ext cx="514786" cy="5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://www.facebook.com/ADAPTmaritime/" TargetMode="External"/><Relationship Id="rId7" Type="http://schemas.openxmlformats.org/officeDocument/2006/relationships/hyperlink" Target="http://www.youtube.com/channel/UCrc5aumEuRRJObyfNEbbPXg" TargetMode="External"/><Relationship Id="rId2" Type="http://schemas.openxmlformats.org/officeDocument/2006/relationships/hyperlink" Target="http://www.interreg-maritime.eu/adapt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hyperlink" Target="http://www.twitter.com/ADAPT_maritime" TargetMode="Externa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632654-61DA-40BC-89BD-3BE585838ED4}"/>
              </a:ext>
            </a:extLst>
          </p:cNvPr>
          <p:cNvSpPr txBox="1"/>
          <p:nvPr/>
        </p:nvSpPr>
        <p:spPr>
          <a:xfrm>
            <a:off x="1765100" y="3438629"/>
            <a:ext cx="578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700" b="1" dirty="0">
                <a:solidFill>
                  <a:srgbClr val="1C4A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ADAPT: Confservizi Cispel Toscana</a:t>
            </a:r>
          </a:p>
          <a:p>
            <a:pPr algn="ctr"/>
            <a:r>
              <a:rPr lang="it-IT" sz="2700" b="1" dirty="0">
                <a:solidFill>
                  <a:srgbClr val="3FB9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Presentazione dell’azione pilota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2138A9-192A-42FB-BCD7-2423D8521AF4}"/>
              </a:ext>
            </a:extLst>
          </p:cNvPr>
          <p:cNvSpPr txBox="1"/>
          <p:nvPr/>
        </p:nvSpPr>
        <p:spPr>
          <a:xfrm>
            <a:off x="519290" y="4786490"/>
            <a:ext cx="429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1C4A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Relatrice: Irene Mari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11BC0E7-4052-489B-B491-1936F2A680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225" y="5876924"/>
            <a:ext cx="1927225" cy="71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9DD9D54-C5AA-40A4-B0A2-D1F684A3D71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81867" y="5948362"/>
            <a:ext cx="5334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9661A17-66EA-4143-8C16-04EC229C277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2684" y="5948362"/>
            <a:ext cx="1747837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C9239A-000C-4701-BB9A-D4A941D880A6}"/>
              </a:ext>
            </a:extLst>
          </p:cNvPr>
          <p:cNvSpPr txBox="1"/>
          <p:nvPr/>
        </p:nvSpPr>
        <p:spPr>
          <a:xfrm>
            <a:off x="716844" y="5769887"/>
            <a:ext cx="5723467" cy="1240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9217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9D8B96-65A8-41E8-A018-CAF9CF740D3C}"/>
              </a:ext>
            </a:extLst>
          </p:cNvPr>
          <p:cNvSpPr txBox="1"/>
          <p:nvPr/>
        </p:nvSpPr>
        <p:spPr>
          <a:xfrm>
            <a:off x="486700" y="922868"/>
            <a:ext cx="8209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b="1" dirty="0">
              <a:solidFill>
                <a:srgbClr val="3FB9DE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600" b="1" dirty="0">
                <a:solidFill>
                  <a:srgbClr val="3FB9D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Le strumentazioni acquistate con il progetto </a:t>
            </a:r>
          </a:p>
          <a:p>
            <a:r>
              <a:rPr lang="it-IT" sz="1600" dirty="0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La strumentazione installata è innovativa rispetto a quella comunemente adottata dai gestori del Servizio Idrico Integrato, e adotta dei protocolli di trasmissione più moderni e performanti</a:t>
            </a:r>
            <a:endParaRPr lang="it-IT" sz="1600" b="1" dirty="0">
              <a:solidFill>
                <a:srgbClr val="3FB9DE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76606" y="2172867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C00000"/>
              </a:solidFill>
            </a:endParaRPr>
          </a:p>
          <a:p>
            <a:endParaRPr lang="it-IT" sz="2000" dirty="0">
              <a:solidFill>
                <a:srgbClr val="C00000"/>
              </a:solidFill>
            </a:endParaRPr>
          </a:p>
        </p:txBody>
      </p:sp>
      <p:pic>
        <p:nvPicPr>
          <p:cNvPr id="12" name="Picture 2" descr="WLB_Pozzetto_6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6104" y="3742527"/>
            <a:ext cx="2196662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3" descr="FAK010A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05788" y="2229562"/>
            <a:ext cx="790244" cy="165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5E92FA-D24E-4871-BFDA-130B337C5345}"/>
              </a:ext>
            </a:extLst>
          </p:cNvPr>
          <p:cNvSpPr txBox="1"/>
          <p:nvPr/>
        </p:nvSpPr>
        <p:spPr>
          <a:xfrm>
            <a:off x="794994" y="2531533"/>
            <a:ext cx="57043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Strumentazione di Misura : </a:t>
            </a:r>
            <a:endParaRPr lang="it-IT" sz="16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it-IT" sz="16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it-IT" sz="1600" b="1" i="1" dirty="0">
                <a:solidFill>
                  <a:schemeClr val="accent1">
                    <a:lumMod val="75000"/>
                  </a:schemeClr>
                </a:solidFill>
              </a:rPr>
              <a:t>n° 3 Misuratori di Livello Radar 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</a:rPr>
              <a:t>NO-CONTACT per la misura dei livelli;</a:t>
            </a:r>
          </a:p>
          <a:p>
            <a:pPr lvl="1"/>
            <a:endParaRPr lang="it-IT" sz="1600" i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it-IT" sz="1600" b="1" i="1" dirty="0">
                <a:solidFill>
                  <a:schemeClr val="accent1">
                    <a:lumMod val="75000"/>
                  </a:schemeClr>
                </a:solidFill>
              </a:rPr>
              <a:t>n° 1 Misuratore di Portata Laser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</a:rPr>
              <a:t> NO-CONTACT– installazione fissa alla chiusura del bacino;</a:t>
            </a:r>
          </a:p>
          <a:p>
            <a:pPr lvl="1"/>
            <a:endParaRPr lang="it-IT" sz="16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1600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it-IT" sz="1600" b="1" i="1" dirty="0">
                <a:solidFill>
                  <a:schemeClr val="accent1">
                    <a:lumMod val="75000"/>
                  </a:schemeClr>
                </a:solidFill>
              </a:rPr>
              <a:t>n° 1 Stazione Meteo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</a:rPr>
              <a:t> completa di Pluviometro, 	Termometro, Anemometro, Sensori di Velocità e Direzione 	del Vento.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7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FD9FD1-56BF-46B3-8630-3DF7EA71F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950" y="1217640"/>
            <a:ext cx="6237309" cy="467798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4D9B3FB-94C2-4B22-8D3E-56DAB0A2B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911" y="3942767"/>
            <a:ext cx="1282376" cy="128237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250D0A8-63C8-409C-9155-ECEDE2A7A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861" y="3976785"/>
            <a:ext cx="1214340" cy="121434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671FAF-1D31-4B19-9AB0-2D4F3BC65CB8}"/>
              </a:ext>
            </a:extLst>
          </p:cNvPr>
          <p:cNvSpPr txBox="1"/>
          <p:nvPr/>
        </p:nvSpPr>
        <p:spPr>
          <a:xfrm>
            <a:off x="1517261" y="5224284"/>
            <a:ext cx="24028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rgbClr val="0070C0"/>
                </a:solidFill>
              </a:rPr>
              <a:t>Misuratori di portata e di livello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A518EE6-8E56-43AC-BC56-166CB7BC14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463" y="1914746"/>
            <a:ext cx="1869638" cy="186963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3B455DF-D336-4D55-AA79-D89545C135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7695" y="3147684"/>
            <a:ext cx="1470932" cy="5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5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660D8CD-5DFF-438F-9954-24D04C0E0F82}"/>
              </a:ext>
            </a:extLst>
          </p:cNvPr>
          <p:cNvSpPr/>
          <p:nvPr/>
        </p:nvSpPr>
        <p:spPr>
          <a:xfrm>
            <a:off x="818444" y="1648178"/>
            <a:ext cx="7507111" cy="43980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1800" dirty="0">
                <a:solidFill>
                  <a:srgbClr val="000000"/>
                </a:solidFill>
                <a:effectLst/>
                <a:latin typeface="Open Sans" panose="020B0606030504020204"/>
                <a:ea typeface="Times New Roman" panose="02020603050405020304" pitchFamily="18" charset="0"/>
              </a:rPr>
              <a:t>Per quanto riguarda i rapporti con Enti esterni e dati di interesse, sono stati coinvolti gli stakeholders titolari del processo di gestione del rischio alluvionale, ovvero il </a:t>
            </a:r>
            <a:r>
              <a:rPr lang="it-IT" sz="1800" b="1" dirty="0">
                <a:solidFill>
                  <a:srgbClr val="1C4A88"/>
                </a:solidFill>
                <a:effectLst/>
                <a:latin typeface="Open Sans" panose="020B0606030504020204"/>
                <a:ea typeface="Times New Roman" panose="02020603050405020304" pitchFamily="18" charset="0"/>
              </a:rPr>
              <a:t>Consorzio LAMMA-CNR </a:t>
            </a:r>
            <a:r>
              <a:rPr lang="it-IT" sz="1800" dirty="0">
                <a:solidFill>
                  <a:schemeClr val="tx1"/>
                </a:solidFill>
                <a:effectLst/>
                <a:latin typeface="Open Sans" panose="020B0606030504020204"/>
                <a:ea typeface="Times New Roman" panose="02020603050405020304" pitchFamily="18" charset="0"/>
              </a:rPr>
              <a:t>e il </a:t>
            </a:r>
            <a:r>
              <a:rPr lang="it-IT" sz="1800" b="1" dirty="0">
                <a:solidFill>
                  <a:srgbClr val="1C4A88"/>
                </a:solidFill>
                <a:effectLst/>
                <a:latin typeface="Open Sans" panose="020B0606030504020204"/>
                <a:ea typeface="Times New Roman" panose="02020603050405020304" pitchFamily="18" charset="0"/>
              </a:rPr>
              <a:t>SIR - Settore Idrologico Regionale.</a:t>
            </a:r>
          </a:p>
          <a:p>
            <a:pPr algn="just"/>
            <a:r>
              <a:rPr lang="it-IT" sz="1800" dirty="0">
                <a:solidFill>
                  <a:srgbClr val="000000"/>
                </a:solidFill>
                <a:effectLst/>
                <a:latin typeface="Open Sans" panose="020B0606030504020204"/>
                <a:ea typeface="Times New Roman" panose="02020603050405020304" pitchFamily="18" charset="0"/>
              </a:rPr>
              <a:t>Per quanto riguarda l’affidamento per la </a:t>
            </a:r>
            <a:r>
              <a:rPr lang="it-IT" sz="1800" b="1" dirty="0">
                <a:solidFill>
                  <a:srgbClr val="000000"/>
                </a:solidFill>
                <a:effectLst/>
                <a:latin typeface="Open Sans" panose="020B0606030504020204"/>
                <a:ea typeface="Times New Roman" panose="02020603050405020304" pitchFamily="18" charset="0"/>
              </a:rPr>
              <a:t>realizzazione del modello matematico</a:t>
            </a:r>
            <a:r>
              <a:rPr lang="it-IT" sz="1800" dirty="0">
                <a:solidFill>
                  <a:srgbClr val="000000"/>
                </a:solidFill>
                <a:effectLst/>
                <a:latin typeface="Open Sans" panose="020B0606030504020204"/>
                <a:ea typeface="Times New Roman" panose="02020603050405020304" pitchFamily="18" charset="0"/>
              </a:rPr>
              <a:t> è stato coinvolto il Dipartimento di Ingegneria Informatica </a:t>
            </a:r>
            <a:r>
              <a:rPr lang="it-IT" dirty="0">
                <a:solidFill>
                  <a:srgbClr val="000000"/>
                </a:solidFill>
                <a:latin typeface="Open Sans" panose="020B0606030504020204"/>
              </a:rPr>
              <a:t>dell’</a:t>
            </a:r>
            <a:r>
              <a:rPr lang="it-IT" sz="1800" b="1" dirty="0">
                <a:solidFill>
                  <a:srgbClr val="1C4A88"/>
                </a:solidFill>
                <a:effectLst/>
                <a:latin typeface="Open Sans" panose="020B0606030504020204"/>
                <a:ea typeface="Times New Roman" panose="02020603050405020304" pitchFamily="18" charset="0"/>
              </a:rPr>
              <a:t>Università degli Studi di Pisa</a:t>
            </a:r>
            <a:r>
              <a:rPr lang="it-IT" sz="1800" dirty="0">
                <a:solidFill>
                  <a:srgbClr val="000000"/>
                </a:solidFill>
                <a:effectLst/>
                <a:latin typeface="Open Sans" panose="020B0606030504020204"/>
                <a:ea typeface="Times New Roman" panose="02020603050405020304" pitchFamily="18" charset="0"/>
              </a:rPr>
              <a:t>. </a:t>
            </a:r>
          </a:p>
          <a:p>
            <a:pPr algn="just"/>
            <a:endParaRPr lang="it-IT" sz="1800" dirty="0">
              <a:solidFill>
                <a:srgbClr val="000000"/>
              </a:solidFill>
              <a:effectLst/>
              <a:latin typeface="Open Sans" panose="020B0606030504020204"/>
              <a:ea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4000E7D-E50D-4C39-9872-5743E4F8DECB}"/>
              </a:ext>
            </a:extLst>
          </p:cNvPr>
          <p:cNvSpPr/>
          <p:nvPr/>
        </p:nvSpPr>
        <p:spPr>
          <a:xfrm>
            <a:off x="1066799" y="1371973"/>
            <a:ext cx="7010400" cy="11740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1C4A88"/>
                </a:solidFill>
              </a:rPr>
              <a:t>I rapporti esterni e le collaborazioni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E3B17A7-9A30-49AC-93CA-C32C058FF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490" y="5341546"/>
            <a:ext cx="4232913" cy="53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ome">
            <a:extLst>
              <a:ext uri="{FF2B5EF4-FFF2-40B4-BE49-F238E27FC236}">
                <a16:creationId xmlns:a16="http://schemas.microsoft.com/office/drawing/2014/main" id="{309639E4-AD34-4ADA-A74D-DD54C78DC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0070" y="4688014"/>
            <a:ext cx="1838930" cy="802443"/>
          </a:xfrm>
          <a:prstGeom prst="rect">
            <a:avLst/>
          </a:prstGeom>
          <a:noFill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840CB16-2ECB-4B68-A077-4722458494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159" y="4609322"/>
            <a:ext cx="1432395" cy="127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91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983220B-B066-497B-A89D-C1F55ECD92EF}"/>
              </a:ext>
            </a:extLst>
          </p:cNvPr>
          <p:cNvSpPr txBox="1"/>
          <p:nvPr/>
        </p:nvSpPr>
        <p:spPr>
          <a:xfrm rot="10800000" flipV="1">
            <a:off x="986049" y="1282130"/>
            <a:ext cx="608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1C4A88"/>
                </a:solidFill>
              </a:rPr>
              <a:t>LA MODELLAZIONE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BA4C283-889A-4A45-81CE-A2C3610B6544}"/>
              </a:ext>
            </a:extLst>
          </p:cNvPr>
          <p:cNvSpPr txBox="1"/>
          <p:nvPr/>
        </p:nvSpPr>
        <p:spPr>
          <a:xfrm>
            <a:off x="569167" y="1759467"/>
            <a:ext cx="7828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/>
              <a:t>I modelli matematici delle reti idriche riproducono</a:t>
            </a:r>
            <a:r>
              <a:rPr lang="it-IT" sz="1600" dirty="0"/>
              <a:t>, considerando la variabilità spaziale e temporale</a:t>
            </a:r>
            <a:r>
              <a:rPr lang="it-IT" sz="1600" b="1" dirty="0"/>
              <a:t>, i processi idrologici ed idraulici attraverso le equazioni fondamentali della fisica</a:t>
            </a:r>
            <a:r>
              <a:rPr lang="it-IT" sz="1600" dirty="0"/>
              <a:t>.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b="1" dirty="0"/>
              <a:t>Modellare un sistema o un fenomeno</a:t>
            </a:r>
            <a:r>
              <a:rPr lang="it-IT" sz="1600" dirty="0"/>
              <a:t>, in base ai dati iniziali di input inseriti nel modello, consente di fare analisi sugli eventi passati, </a:t>
            </a:r>
            <a:r>
              <a:rPr lang="it-IT" sz="1600" b="1" dirty="0"/>
              <a:t>simulare ciò che sta accadendo e fare previsioni sul futuro.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864A3-EC17-4323-86A1-3D451A3C2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167" y="3678594"/>
            <a:ext cx="5579707" cy="258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837BC30-447E-42D8-AB2D-8015351B63E6}"/>
              </a:ext>
            </a:extLst>
          </p:cNvPr>
          <p:cNvSpPr/>
          <p:nvPr/>
        </p:nvSpPr>
        <p:spPr>
          <a:xfrm>
            <a:off x="6148874" y="3575349"/>
            <a:ext cx="22486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Al fine di riprodurre la realtà il più fedelmente possibile, i modelli devono essere calibrati: la bontà del modello e della calibrazione viene valutata comparando i risultati finali con il dato reale osservato.</a:t>
            </a:r>
          </a:p>
        </p:txBody>
      </p:sp>
    </p:spTree>
    <p:extLst>
      <p:ext uri="{BB962C8B-B14F-4D97-AF65-F5344CB8AC3E}">
        <p14:creationId xmlns:p14="http://schemas.microsoft.com/office/powerpoint/2010/main" val="2655250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E219F93-4154-487F-BB64-717C1A867847}"/>
              </a:ext>
            </a:extLst>
          </p:cNvPr>
          <p:cNvSpPr txBox="1"/>
          <p:nvPr/>
        </p:nvSpPr>
        <p:spPr>
          <a:xfrm>
            <a:off x="778933" y="1772356"/>
            <a:ext cx="69765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1C4A88"/>
                </a:solidFill>
              </a:rPr>
              <a:t>Il Modello Matematico </a:t>
            </a:r>
          </a:p>
          <a:p>
            <a:pPr algn="just"/>
            <a:r>
              <a:rPr lang="it-IT" b="1" dirty="0">
                <a:solidFill>
                  <a:srgbClr val="3FB9DE"/>
                </a:solidFill>
              </a:rPr>
              <a:t>Università di Pisa – Dipartimento di Ingegneria Informatica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2646C87-EDB7-4E92-8839-867663E8E9C6}"/>
              </a:ext>
            </a:extLst>
          </p:cNvPr>
          <p:cNvSpPr txBox="1"/>
          <p:nvPr/>
        </p:nvSpPr>
        <p:spPr>
          <a:xfrm>
            <a:off x="857956" y="2540000"/>
            <a:ext cx="7224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Per  la realizzazione del modello matematico è stato coinvolto il </a:t>
            </a:r>
            <a:r>
              <a:rPr lang="it-IT" sz="1400" b="1" dirty="0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Dipartimento di Ingegneria Informatica dell’Università degli Studi di Pisa. </a:t>
            </a:r>
          </a:p>
          <a:p>
            <a:pPr algn="just"/>
            <a:endParaRPr lang="it-IT" sz="1400" b="1" dirty="0">
              <a:solidFill>
                <a:srgbClr val="3FB9DE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Si è deciso di progettare e 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realizzare il </a:t>
            </a:r>
            <a:r>
              <a:rPr lang="it-IT" sz="1400" b="1" dirty="0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prototipo di un’applicazione 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in grado di </a:t>
            </a:r>
            <a:r>
              <a:rPr lang="it-IT" sz="1400" b="1" dirty="0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monitorare i livelli all’interno dei pozzetti della rete fognaria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Nel suo insieme l’applicazione ha lo scopo di supportare l’addetto incaricato del monitoraggio e dell’analisi del sistema di drenaggio delle acque bianche e delle acque nere della città 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selezionata, al </a:t>
            </a:r>
            <a:r>
              <a:rPr lang="it-IT" sz="1400" dirty="0" err="1">
                <a:solidFill>
                  <a:srgbClr val="000000"/>
                </a:solidFill>
                <a:latin typeface="+mj-lt"/>
              </a:rPr>
              <a:t>ﬁne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 di </a:t>
            </a:r>
            <a:r>
              <a:rPr lang="it-IT" sz="1400" b="1" dirty="0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rilevare possibili situazioni di allerta. </a:t>
            </a:r>
          </a:p>
          <a:p>
            <a:pPr algn="just"/>
            <a:r>
              <a:rPr lang="it-IT" sz="1400" b="1" dirty="0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L’applicazione progettata e </a:t>
            </a:r>
            <a:r>
              <a:rPr lang="it-IT" sz="1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prototipata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è formata da:</a:t>
            </a:r>
            <a:endParaRPr lang="it-IT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• un front-end (interfaccia </a:t>
            </a:r>
            <a:r>
              <a:rPr lang="it-IT" sz="1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graﬁca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  <a:endParaRPr lang="it-IT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• un database NOSQL scalabile basato su documenti (</a:t>
            </a:r>
            <a:r>
              <a:rPr lang="it-IT" sz="1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MongoDB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  <a:endParaRPr lang="it-IT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• un back-end</a:t>
            </a:r>
          </a:p>
          <a:p>
            <a:pPr algn="just"/>
            <a:endParaRPr lang="it-IT" sz="1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D215942-F55E-4A04-8A60-FAD3C5FF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154" y="4338389"/>
            <a:ext cx="1657690" cy="16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58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5C522D-270C-4499-9DFC-F2B4F8E67D61}"/>
              </a:ext>
            </a:extLst>
          </p:cNvPr>
          <p:cNvSpPr txBox="1"/>
          <p:nvPr/>
        </p:nvSpPr>
        <p:spPr>
          <a:xfrm>
            <a:off x="677333" y="1772356"/>
            <a:ext cx="70894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>
                <a:solidFill>
                  <a:srgbClr val="1C4A88"/>
                </a:solidFill>
              </a:rPr>
              <a:t>Il Modello Matematico </a:t>
            </a:r>
          </a:p>
          <a:p>
            <a:pPr algn="just"/>
            <a:r>
              <a:rPr lang="it-IT" b="1">
                <a:solidFill>
                  <a:srgbClr val="3FB9DE"/>
                </a:solidFill>
              </a:rPr>
              <a:t>Università di Pisa – Dipartimento di Ingegneria Informatica</a:t>
            </a:r>
            <a:endParaRPr lang="it-IT" b="1" dirty="0">
              <a:solidFill>
                <a:srgbClr val="3FB9DE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F1488B-2B80-42E9-8774-F33CA8BC7931}"/>
              </a:ext>
            </a:extLst>
          </p:cNvPr>
          <p:cNvSpPr txBox="1"/>
          <p:nvPr/>
        </p:nvSpPr>
        <p:spPr>
          <a:xfrm>
            <a:off x="677333" y="2302933"/>
            <a:ext cx="76651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4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it-IT" sz="1400" b="1" dirty="0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Il Front-end (interfaccia </a:t>
            </a:r>
            <a:r>
              <a:rPr lang="it-IT" sz="1400" b="1" dirty="0" err="1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graﬁca</a:t>
            </a:r>
            <a:r>
              <a:rPr lang="it-IT" sz="1400" b="1" dirty="0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) 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ha lo scopo di </a:t>
            </a:r>
            <a:r>
              <a:rPr lang="it-IT" sz="1400" b="1" dirty="0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supportare i tecnici 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dei due soggetti stakeholder del progetto ADAPT (l’azienda Acque spa e l’azienda ASA spa) </a:t>
            </a:r>
            <a:r>
              <a:rPr lang="it-IT" sz="1400" b="1" dirty="0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nel monitoraggio e nell’analisi del sistema di drenaggio 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delle acque bianche e delle acque nere della città di Pisa e Marina di Cecina, al </a:t>
            </a:r>
            <a:r>
              <a:rPr lang="it-IT" sz="1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ﬁne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di rilevare possibili situazioni di pericolo di allagamento in </a:t>
            </a:r>
            <a:r>
              <a:rPr lang="it-IT" sz="1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speciﬁche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zone delle due città. </a:t>
            </a:r>
            <a:endParaRPr lang="it-IT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it-IT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Il </a:t>
            </a:r>
            <a:r>
              <a:rPr lang="it-IT" sz="1400" b="1" dirty="0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Database NOSQL 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(</a:t>
            </a:r>
            <a:r>
              <a:rPr lang="it-IT" sz="1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MongoDB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 ha lo scopo di </a:t>
            </a:r>
            <a:r>
              <a:rPr lang="it-IT" sz="1400" b="1" dirty="0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storicizzare le altezze di pioggia misurate 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dai dati meteo resi disponibili dal Servizio Idrologico Regionale (SIR) e dalle stazione meteo installate dai Gestori nelle due città, le misure di portata dei sensori installati nelle sezioni di chiusura idraulica dei bacini analizzati e i livelli idrici dei sensori installati nelle giunzioni più critiche e/o </a:t>
            </a:r>
            <a:r>
              <a:rPr lang="it-IT" sz="1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signiﬁcative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endParaRPr lang="it-IT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it-IT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Infine lo scopo del </a:t>
            </a:r>
            <a:r>
              <a:rPr lang="it-IT" sz="1400" b="1" dirty="0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back-end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è quello di </a:t>
            </a:r>
            <a:r>
              <a:rPr lang="it-IT" sz="1400" b="1" dirty="0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elaborare le previsioni di pioggia fornite ed </a:t>
            </a:r>
            <a:r>
              <a:rPr lang="it-IT" sz="1400" b="1" dirty="0" err="1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eﬀettuare</a:t>
            </a:r>
            <a:r>
              <a:rPr lang="it-IT" sz="1400" b="1" dirty="0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 una simulazione del </a:t>
            </a:r>
            <a:r>
              <a:rPr lang="it-IT" sz="1400" b="1" dirty="0" err="1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deﬂusso</a:t>
            </a:r>
            <a:r>
              <a:rPr lang="it-IT" sz="1400" b="1" dirty="0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dell’acqua piovana all’interno 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della rete di raccolta di Pisa e di Marina di Cecina.</a:t>
            </a:r>
            <a:endParaRPr lang="it-IT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it-IT" sz="14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 </a:t>
            </a:r>
            <a:endParaRPr lang="it-IT" sz="1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80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3B0174-6CC6-41DB-A78A-6EB081439302}"/>
              </a:ext>
            </a:extLst>
          </p:cNvPr>
          <p:cNvSpPr txBox="1"/>
          <p:nvPr/>
        </p:nvSpPr>
        <p:spPr>
          <a:xfrm>
            <a:off x="960966" y="2490064"/>
            <a:ext cx="72220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28287D"/>
                </a:solidFill>
                <a:effectLst/>
                <a:highlight>
                  <a:srgbClr val="FFFFFF"/>
                </a:highlight>
                <a:latin typeface="Open Sans" panose="020B0606030504020204"/>
                <a:ea typeface="Times New Roman" panose="02020603050405020304" pitchFamily="18" charset="0"/>
              </a:rPr>
              <a:t>L’AZIONE PILOTA </a:t>
            </a:r>
            <a:r>
              <a:rPr lang="it-IT" dirty="0">
                <a:solidFill>
                  <a:srgbClr val="3FB9DE"/>
                </a:solidFill>
                <a:effectLst/>
                <a:highlight>
                  <a:srgbClr val="FFFFFF"/>
                </a:highlight>
                <a:latin typeface="Open Sans" panose="020B0606030504020204"/>
                <a:ea typeface="Times New Roman" panose="02020603050405020304" pitchFamily="18" charset="0"/>
              </a:rPr>
              <a:t>implementata dal partenariato </a:t>
            </a:r>
            <a:r>
              <a:rPr lang="it-IT" b="1" dirty="0">
                <a:solidFill>
                  <a:srgbClr val="28287D"/>
                </a:solidFill>
                <a:effectLst/>
                <a:highlight>
                  <a:srgbClr val="FFFFFF"/>
                </a:highlight>
                <a:latin typeface="Open Sans" panose="020B0606030504020204"/>
                <a:ea typeface="Times New Roman" panose="02020603050405020304" pitchFamily="18" charset="0"/>
              </a:rPr>
              <a:t>CISPEL-ASA-ACQUE</a:t>
            </a:r>
            <a:r>
              <a:rPr lang="it-IT" dirty="0">
                <a:solidFill>
                  <a:srgbClr val="3FB9DE"/>
                </a:solidFill>
                <a:effectLst/>
                <a:highlight>
                  <a:srgbClr val="FFFFFF"/>
                </a:highlight>
                <a:latin typeface="Open Sans" panose="020B0606030504020204"/>
                <a:ea typeface="Times New Roman" panose="02020603050405020304" pitchFamily="18" charset="0"/>
              </a:rPr>
              <a:t> ha portato alla </a:t>
            </a:r>
            <a:r>
              <a:rPr lang="it-IT" dirty="0">
                <a:solidFill>
                  <a:srgbClr val="3FB9DE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definizione delle regole per l’implementazione di un sistema predittivo per la gestione del rischio nei sistemi di fognatura mista, che va a integrare le metodologie preesistenti e già in uso presso i gestori per l’analisi.</a:t>
            </a:r>
          </a:p>
          <a:p>
            <a:pPr algn="just"/>
            <a:endParaRPr lang="it-IT" dirty="0">
              <a:solidFill>
                <a:srgbClr val="3FB9DE"/>
              </a:solidFill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dirty="0">
                <a:solidFill>
                  <a:srgbClr val="3FB9DE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L’applicazione prototipo, progettata dall’Università di Pisa, è attualmente in sperimentazione presso i gestori del Servizio Idrico Integrato per il monitoraggio del sistema di drenaggio delle acque nelle zone selezionate.</a:t>
            </a:r>
          </a:p>
          <a:p>
            <a:pPr algn="just"/>
            <a:endParaRPr lang="it-IT" sz="1200" dirty="0">
              <a:solidFill>
                <a:srgbClr val="28287D"/>
              </a:solidFill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68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C5CF25-1ECD-4FCC-89E5-709A318D8FBD}"/>
              </a:ext>
            </a:extLst>
          </p:cNvPr>
          <p:cNvSpPr>
            <a:spLocks noGrp="1"/>
          </p:cNvSpPr>
          <p:nvPr/>
        </p:nvSpPr>
        <p:spPr>
          <a:xfrm>
            <a:off x="634492" y="1864919"/>
            <a:ext cx="7886700" cy="726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600" b="1" dirty="0">
                <a:solidFill>
                  <a:srgbClr val="2254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</a:t>
            </a:r>
            <a:br>
              <a:rPr lang="it-IT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FR" sz="2600" b="1" dirty="0">
              <a:solidFill>
                <a:srgbClr val="26B0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2600" b="1" dirty="0">
              <a:solidFill>
                <a:srgbClr val="26B0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DC7E350-414F-4C69-894D-C3965F04DE64}"/>
              </a:ext>
            </a:extLst>
          </p:cNvPr>
          <p:cNvSpPr>
            <a:spLocks noGrp="1"/>
          </p:cNvSpPr>
          <p:nvPr/>
        </p:nvSpPr>
        <p:spPr>
          <a:xfrm>
            <a:off x="622808" y="2171357"/>
            <a:ext cx="7886700" cy="407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rgbClr val="2254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Empowerment</a:t>
            </a:r>
            <a:endParaRPr lang="fr-FR" sz="1800" dirty="0">
              <a:solidFill>
                <a:srgbClr val="26B0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2600" b="1" dirty="0">
              <a:solidFill>
                <a:srgbClr val="26B0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magine 5" descr="Immagine che contiene specchio, uomo, stanza, donna&#10;&#10;Descrizione generata automaticamente">
            <a:extLst>
              <a:ext uri="{FF2B5EF4-FFF2-40B4-BE49-F238E27FC236}">
                <a16:creationId xmlns:a16="http://schemas.microsoft.com/office/drawing/2014/main" id="{985AF55F-E571-42CA-B25D-5D08E4D5E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39967" y="2473841"/>
            <a:ext cx="2819713" cy="30301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Immagine 8" descr="Immagine che contiene interni, tavolo, stanza, pensile&#10;&#10;Descrizione generata automaticamente">
            <a:extLst>
              <a:ext uri="{FF2B5EF4-FFF2-40B4-BE49-F238E27FC236}">
                <a16:creationId xmlns:a16="http://schemas.microsoft.com/office/drawing/2014/main" id="{37FEF6AE-267D-43E8-B576-2D9CF9407F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1124" y="2579056"/>
            <a:ext cx="5012820" cy="281971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720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C5CF25-1ECD-4FCC-89E5-709A318D8FBD}"/>
              </a:ext>
            </a:extLst>
          </p:cNvPr>
          <p:cNvSpPr>
            <a:spLocks noGrp="1"/>
          </p:cNvSpPr>
          <p:nvPr/>
        </p:nvSpPr>
        <p:spPr>
          <a:xfrm>
            <a:off x="634492" y="1584792"/>
            <a:ext cx="7886700" cy="726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600" b="1" dirty="0">
                <a:solidFill>
                  <a:srgbClr val="2254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</a:t>
            </a:r>
            <a:br>
              <a:rPr lang="it-IT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2600" b="1" dirty="0">
                <a:solidFill>
                  <a:srgbClr val="26B0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Photos</a:t>
            </a:r>
          </a:p>
          <a:p>
            <a:endParaRPr lang="it-IT" sz="2600" b="1" dirty="0">
              <a:solidFill>
                <a:srgbClr val="26B0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DC7E350-414F-4C69-894D-C3965F04DE64}"/>
              </a:ext>
            </a:extLst>
          </p:cNvPr>
          <p:cNvSpPr>
            <a:spLocks noGrp="1"/>
          </p:cNvSpPr>
          <p:nvPr/>
        </p:nvSpPr>
        <p:spPr>
          <a:xfrm>
            <a:off x="622808" y="2171357"/>
            <a:ext cx="7886700" cy="407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rgbClr val="2254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Misuratore di livello Corso Italia - Pisa</a:t>
            </a:r>
            <a:endParaRPr lang="fr-FR" sz="1800" dirty="0">
              <a:solidFill>
                <a:srgbClr val="26B0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2600" b="1" dirty="0">
              <a:solidFill>
                <a:srgbClr val="26B0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magine 4" descr="Immagine che contiene persona, tavolo, uomo, sedendo&#10;&#10;Descrizione generata automaticamente">
            <a:extLst>
              <a:ext uri="{FF2B5EF4-FFF2-40B4-BE49-F238E27FC236}">
                <a16:creationId xmlns:a16="http://schemas.microsoft.com/office/drawing/2014/main" id="{77A6E4AB-CBD8-40E1-BBF8-2DEE00C79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92" y="2402168"/>
            <a:ext cx="2335276" cy="17514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Immagine 6" descr="Immagine che contiene edificio, esterni, rosso, via&#10;&#10;Descrizione generata automaticamente">
            <a:extLst>
              <a:ext uri="{FF2B5EF4-FFF2-40B4-BE49-F238E27FC236}">
                <a16:creationId xmlns:a16="http://schemas.microsoft.com/office/drawing/2014/main" id="{E25FD711-9E0B-48B3-AB7B-56B1996AD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517" y="2371925"/>
            <a:ext cx="2335277" cy="175145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Immagine 10" descr="Immagine che contiene edificio, sedendo, vecchio, motocicletta&#10;&#10;Descrizione generata automaticamente">
            <a:extLst>
              <a:ext uri="{FF2B5EF4-FFF2-40B4-BE49-F238E27FC236}">
                <a16:creationId xmlns:a16="http://schemas.microsoft.com/office/drawing/2014/main" id="{56C2FD5A-516A-4CFE-88BA-35803DAE6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412" y="4278947"/>
            <a:ext cx="1772356" cy="23631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Immagine 12" descr="Immagine che contiene sedendo, edificio, tavolo, torta&#10;&#10;Descrizione generata automaticamente">
            <a:extLst>
              <a:ext uri="{FF2B5EF4-FFF2-40B4-BE49-F238E27FC236}">
                <a16:creationId xmlns:a16="http://schemas.microsoft.com/office/drawing/2014/main" id="{E2435899-61E9-4A6C-AA5A-0831E66D8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379" y="2439611"/>
            <a:ext cx="2759004" cy="36786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Immagine 14" descr="Immagine che contiene sedendo, tavolo, mattone, vecchio&#10;&#10;Descrizione generata automaticamente">
            <a:extLst>
              <a:ext uri="{FF2B5EF4-FFF2-40B4-BE49-F238E27FC236}">
                <a16:creationId xmlns:a16="http://schemas.microsoft.com/office/drawing/2014/main" id="{5B10785C-483B-41B4-B85F-7579F6F128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25" y="4278947"/>
            <a:ext cx="1772357" cy="23631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0900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C5CF25-1ECD-4FCC-89E5-709A318D8FBD}"/>
              </a:ext>
            </a:extLst>
          </p:cNvPr>
          <p:cNvSpPr>
            <a:spLocks noGrp="1"/>
          </p:cNvSpPr>
          <p:nvPr/>
        </p:nvSpPr>
        <p:spPr>
          <a:xfrm>
            <a:off x="634492" y="1584792"/>
            <a:ext cx="7886700" cy="726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600" b="1" dirty="0">
                <a:solidFill>
                  <a:srgbClr val="2254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</a:t>
            </a:r>
            <a:br>
              <a:rPr lang="it-IT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2600" b="1" dirty="0">
                <a:solidFill>
                  <a:srgbClr val="26B0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Photos</a:t>
            </a:r>
          </a:p>
          <a:p>
            <a:endParaRPr lang="it-IT" sz="2600" b="1" dirty="0">
              <a:solidFill>
                <a:srgbClr val="26B0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DC7E350-414F-4C69-894D-C3965F04DE64}"/>
              </a:ext>
            </a:extLst>
          </p:cNvPr>
          <p:cNvSpPr>
            <a:spLocks noGrp="1"/>
          </p:cNvSpPr>
          <p:nvPr/>
        </p:nvSpPr>
        <p:spPr>
          <a:xfrm>
            <a:off x="622808" y="2171357"/>
            <a:ext cx="7886700" cy="407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rgbClr val="2254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Misuratore di livello via Battisti - Pisa</a:t>
            </a:r>
            <a:endParaRPr lang="fr-FR" sz="1800" dirty="0">
              <a:solidFill>
                <a:srgbClr val="26B0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2600" b="1" dirty="0">
              <a:solidFill>
                <a:srgbClr val="26B0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magine 4" descr="Immagine che contiene edificio, esterni, strada, arancia&#10;&#10;Descrizione generata automaticamente">
            <a:extLst>
              <a:ext uri="{FF2B5EF4-FFF2-40B4-BE49-F238E27FC236}">
                <a16:creationId xmlns:a16="http://schemas.microsoft.com/office/drawing/2014/main" id="{B63D0A01-26FE-4C69-A9F7-249616D89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355" y="2441774"/>
            <a:ext cx="2755759" cy="36743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Immagine 7" descr="Immagine che contiene edificio, sedendo, articoli, tavolo&#10;&#10;Descrizione generata automaticamente">
            <a:extLst>
              <a:ext uri="{FF2B5EF4-FFF2-40B4-BE49-F238E27FC236}">
                <a16:creationId xmlns:a16="http://schemas.microsoft.com/office/drawing/2014/main" id="{F49AD50B-6FC4-4730-944E-19C87A43D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542" y="2325080"/>
            <a:ext cx="2815520" cy="21116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Immagine 10" descr="Immagine che contiene persona, portatile, esterni, recinto&#10;&#10;Descrizione generata automaticamente">
            <a:extLst>
              <a:ext uri="{FF2B5EF4-FFF2-40B4-BE49-F238E27FC236}">
                <a16:creationId xmlns:a16="http://schemas.microsoft.com/office/drawing/2014/main" id="{9EC8838F-3150-455A-B645-EBA114877F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399" y="4471884"/>
            <a:ext cx="2908018" cy="21810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2246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C5CF25-1ECD-4FCC-89E5-709A318D8FBD}"/>
              </a:ext>
            </a:extLst>
          </p:cNvPr>
          <p:cNvSpPr>
            <a:spLocks noGrp="1"/>
          </p:cNvSpPr>
          <p:nvPr/>
        </p:nvSpPr>
        <p:spPr>
          <a:xfrm>
            <a:off x="1196622" y="1629949"/>
            <a:ext cx="7651948" cy="425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2254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PARTNER</a:t>
            </a:r>
            <a:br>
              <a:rPr lang="it-IT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it-IT" sz="2600" b="1" dirty="0">
              <a:solidFill>
                <a:srgbClr val="26B0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819AEF7-7792-41C3-B1BE-01373F3ABEED}"/>
              </a:ext>
            </a:extLst>
          </p:cNvPr>
          <p:cNvSpPr/>
          <p:nvPr/>
        </p:nvSpPr>
        <p:spPr>
          <a:xfrm>
            <a:off x="1025525" y="1831597"/>
            <a:ext cx="7092950" cy="376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3FB9DE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Confservizi Cispel Toscana </a:t>
            </a:r>
            <a:r>
              <a:rPr lang="it-IT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è l’associazione regionale delle imprese di servizio pubblico che operano nel territorio toscano.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Rappresenta </a:t>
            </a:r>
            <a:r>
              <a:rPr lang="it-IT" sz="1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150 imprese </a:t>
            </a:r>
            <a:r>
              <a:rPr lang="it-IT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che gestiscono servizi a rilevanza economica e sociale come il </a:t>
            </a:r>
            <a:r>
              <a:rPr lang="it-IT" sz="1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servizio idrico</a:t>
            </a:r>
            <a:r>
              <a:rPr lang="it-IT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di igiene ambientale, il gas o il trasporto pubblico.</a:t>
            </a:r>
          </a:p>
          <a:p>
            <a:pPr algn="just"/>
            <a:r>
              <a:rPr lang="it-IT" sz="16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effectLst/>
                <a:latin typeface="+mj-lt"/>
                <a:ea typeface="Times New Roman" panose="02020603050405020304" pitchFamily="18" charset="0"/>
              </a:rPr>
              <a:t>Partecipa ad ADAPT con i gestori del Servizio Idrico Integrato delle aree di Pisa e Livorno - </a:t>
            </a:r>
            <a:r>
              <a:rPr lang="it-IT" sz="1600" b="1" dirty="0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ASA S.p.A. e ACQUE S.p.A.</a:t>
            </a:r>
            <a:r>
              <a:rPr lang="it-IT" sz="16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it-IT" sz="1600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it-IT" sz="1600" dirty="0">
                <a:effectLst/>
                <a:latin typeface="+mj-lt"/>
                <a:ea typeface="Times New Roman" panose="02020603050405020304" pitchFamily="18" charset="0"/>
              </a:rPr>
              <a:t>he hanno selezionato i bacini della zona </a:t>
            </a:r>
            <a:r>
              <a:rPr lang="it-IT" sz="1600" b="1" dirty="0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Sud di Pisa e di Marina di Cecina</a:t>
            </a:r>
            <a:r>
              <a:rPr lang="it-IT" sz="1600" dirty="0">
                <a:effectLst/>
                <a:latin typeface="+mj-lt"/>
                <a:ea typeface="Times New Roman" panose="02020603050405020304" pitchFamily="18" charset="0"/>
              </a:rPr>
              <a:t>, drenati da reti fognarie di tipo misto</a:t>
            </a:r>
            <a:r>
              <a:rPr lang="it-IT" sz="1600" dirty="0">
                <a:latin typeface="+mj-lt"/>
                <a:ea typeface="Times New Roman" panose="02020603050405020304" pitchFamily="18" charset="0"/>
              </a:rPr>
              <a:t>, per lo sviluppo dell’azione pilota.</a:t>
            </a:r>
            <a:endParaRPr lang="it-IT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6132CFD-4496-45BC-B0C8-30F0C456909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958" y="5582386"/>
            <a:ext cx="1927225" cy="71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3B4DFE6-29EF-46F4-A993-E3A0B63753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88923" y="5653824"/>
            <a:ext cx="5334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9EE7E28-2653-4AD7-B520-9CCC1D88448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6909" y="5653824"/>
            <a:ext cx="1747837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360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C5CF25-1ECD-4FCC-89E5-709A318D8FBD}"/>
              </a:ext>
            </a:extLst>
          </p:cNvPr>
          <p:cNvSpPr>
            <a:spLocks noGrp="1"/>
          </p:cNvSpPr>
          <p:nvPr/>
        </p:nvSpPr>
        <p:spPr>
          <a:xfrm>
            <a:off x="634492" y="1584792"/>
            <a:ext cx="7886700" cy="726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600" b="1" dirty="0">
                <a:solidFill>
                  <a:srgbClr val="2254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</a:t>
            </a:r>
            <a:br>
              <a:rPr lang="it-IT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2600" b="1" dirty="0">
                <a:solidFill>
                  <a:srgbClr val="26B0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Photos</a:t>
            </a:r>
          </a:p>
          <a:p>
            <a:endParaRPr lang="it-IT" sz="2600" b="1" dirty="0">
              <a:solidFill>
                <a:srgbClr val="26B0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DC7E350-414F-4C69-894D-C3965F04DE64}"/>
              </a:ext>
            </a:extLst>
          </p:cNvPr>
          <p:cNvSpPr>
            <a:spLocks noGrp="1"/>
          </p:cNvSpPr>
          <p:nvPr/>
        </p:nvSpPr>
        <p:spPr>
          <a:xfrm>
            <a:off x="622808" y="2171357"/>
            <a:ext cx="7886700" cy="407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rgbClr val="2254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Misuratore di portata- scoli di Pisa</a:t>
            </a:r>
            <a:endParaRPr lang="fr-FR" sz="1800" dirty="0">
              <a:solidFill>
                <a:srgbClr val="26B0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2600" b="1" dirty="0">
              <a:solidFill>
                <a:srgbClr val="26B0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magine 5" descr="Immagine che contiene erba, esterni, camion, edificio&#10;&#10;Descrizione generata automaticamente">
            <a:extLst>
              <a:ext uri="{FF2B5EF4-FFF2-40B4-BE49-F238E27FC236}">
                <a16:creationId xmlns:a16="http://schemas.microsoft.com/office/drawing/2014/main" id="{D9FF0B5B-07A5-407C-8E21-AAEA8B0A5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661" y="2592794"/>
            <a:ext cx="2065029" cy="36711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Immagine 8" descr="Immagine che contiene esterni, erba, uomo, ragazzo&#10;&#10;Descrizione generata automaticamente">
            <a:extLst>
              <a:ext uri="{FF2B5EF4-FFF2-40B4-BE49-F238E27FC236}">
                <a16:creationId xmlns:a16="http://schemas.microsoft.com/office/drawing/2014/main" id="{11FC3AFC-824F-4C82-9A56-74FF7D03DA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613" y="4278946"/>
            <a:ext cx="3598729" cy="20242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Immagine 11" descr="Immagine che contiene esterni, uomo, persona, arancia&#10;&#10;Descrizione generata automaticamente">
            <a:extLst>
              <a:ext uri="{FF2B5EF4-FFF2-40B4-BE49-F238E27FC236}">
                <a16:creationId xmlns:a16="http://schemas.microsoft.com/office/drawing/2014/main" id="{22B357E4-2CEA-4F86-B858-FC6464FE9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56" y="2584344"/>
            <a:ext cx="2069782" cy="36796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Immagine 13" descr="Immagine che contiene esterni, erba, edificio, via&#10;&#10;Descrizione generata automaticamente">
            <a:extLst>
              <a:ext uri="{FF2B5EF4-FFF2-40B4-BE49-F238E27FC236}">
                <a16:creationId xmlns:a16="http://schemas.microsoft.com/office/drawing/2014/main" id="{83230C06-EDC2-4B12-A28F-7620A73CA0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524" y="2173114"/>
            <a:ext cx="3528907" cy="19850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352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C5CF25-1ECD-4FCC-89E5-709A318D8FBD}"/>
              </a:ext>
            </a:extLst>
          </p:cNvPr>
          <p:cNvSpPr>
            <a:spLocks noGrp="1"/>
          </p:cNvSpPr>
          <p:nvPr/>
        </p:nvSpPr>
        <p:spPr>
          <a:xfrm>
            <a:off x="634492" y="1584792"/>
            <a:ext cx="7886700" cy="726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600" b="1" dirty="0">
                <a:solidFill>
                  <a:srgbClr val="2254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</a:t>
            </a:r>
            <a:br>
              <a:rPr lang="it-IT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2600" b="1" dirty="0">
                <a:solidFill>
                  <a:srgbClr val="26B0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Photos</a:t>
            </a:r>
          </a:p>
          <a:p>
            <a:endParaRPr lang="it-IT" sz="2600" b="1" dirty="0">
              <a:solidFill>
                <a:srgbClr val="26B0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DC7E350-414F-4C69-894D-C3965F04DE64}"/>
              </a:ext>
            </a:extLst>
          </p:cNvPr>
          <p:cNvSpPr>
            <a:spLocks noGrp="1"/>
          </p:cNvSpPr>
          <p:nvPr/>
        </p:nvSpPr>
        <p:spPr>
          <a:xfrm>
            <a:off x="622808" y="2171357"/>
            <a:ext cx="7886700" cy="407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rgbClr val="2254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Stazione meteo - scoli di Pisa</a:t>
            </a:r>
            <a:endParaRPr lang="fr-FR" sz="1800" dirty="0">
              <a:solidFill>
                <a:srgbClr val="26B0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2600" b="1" dirty="0">
              <a:solidFill>
                <a:srgbClr val="26B0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magine 4" descr="Immagine che contiene esterni, strada, erba, via&#10;&#10;Descrizione generata automaticamente">
            <a:extLst>
              <a:ext uri="{FF2B5EF4-FFF2-40B4-BE49-F238E27FC236}">
                <a16:creationId xmlns:a16="http://schemas.microsoft.com/office/drawing/2014/main" id="{5F381055-2F66-41B6-8313-DE388610A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44" y="2571439"/>
            <a:ext cx="2216698" cy="39339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Immagine 7" descr="Immagine che contiene esterni, erba, via, edificio&#10;&#10;Descrizione generata automaticamente">
            <a:extLst>
              <a:ext uri="{FF2B5EF4-FFF2-40B4-BE49-F238E27FC236}">
                <a16:creationId xmlns:a16="http://schemas.microsoft.com/office/drawing/2014/main" id="{0B8B4B49-FDFB-47D5-8866-4D43E67CC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047" y="2571439"/>
            <a:ext cx="2216698" cy="39339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Immagine 10" descr="Immagine che contiene esterni, erba, edificio, parco&#10;&#10;Descrizione generata automaticamente">
            <a:extLst>
              <a:ext uri="{FF2B5EF4-FFF2-40B4-BE49-F238E27FC236}">
                <a16:creationId xmlns:a16="http://schemas.microsoft.com/office/drawing/2014/main" id="{EF1D7F09-BBE3-4365-B2AE-81232D2FF3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250" y="3150755"/>
            <a:ext cx="3766710" cy="21224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0774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32E2535-FF32-46BE-BC5B-530AFAA3EF16}"/>
              </a:ext>
            </a:extLst>
          </p:cNvPr>
          <p:cNvSpPr/>
          <p:nvPr/>
        </p:nvSpPr>
        <p:spPr>
          <a:xfrm>
            <a:off x="1358110" y="5413221"/>
            <a:ext cx="6544436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www.interreg-maritime.eu/adapt</a:t>
            </a:r>
            <a:r>
              <a:rPr lang="it-IT" sz="3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" name="Immagine 2" descr="Immagine che contiene palla da biliardo&#10;&#10;Descrizione generata con affidabilità elevata">
            <a:hlinkClick r:id="rId3"/>
            <a:extLst>
              <a:ext uri="{FF2B5EF4-FFF2-40B4-BE49-F238E27FC236}">
                <a16:creationId xmlns:a16="http://schemas.microsoft.com/office/drawing/2014/main" id="{70333F2F-F915-4C45-9915-638CEEC5D4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5606" y="4370164"/>
            <a:ext cx="849443" cy="843904"/>
          </a:xfrm>
          <a:prstGeom prst="rect">
            <a:avLst/>
          </a:prstGeom>
        </p:spPr>
      </p:pic>
      <p:pic>
        <p:nvPicPr>
          <p:cNvPr id="4" name="Immagine 3" descr="Immagine che contiene palla da biliardo&#10;&#10;Descrizione generata con affidabilità elevata">
            <a:hlinkClick r:id="rId5"/>
            <a:extLst>
              <a:ext uri="{FF2B5EF4-FFF2-40B4-BE49-F238E27FC236}">
                <a16:creationId xmlns:a16="http://schemas.microsoft.com/office/drawing/2014/main" id="{98666DC0-2784-48B0-A38B-2ABAF5A205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191" y="4370164"/>
            <a:ext cx="851941" cy="854439"/>
          </a:xfrm>
          <a:prstGeom prst="rect">
            <a:avLst/>
          </a:prstGeom>
        </p:spPr>
      </p:pic>
      <p:pic>
        <p:nvPicPr>
          <p:cNvPr id="5" name="Immagine 4" descr="Immagine che contiene palla da biliardo&#10;&#10;Descrizione generata con affidabilità elevata">
            <a:hlinkClick r:id="rId7"/>
            <a:extLst>
              <a:ext uri="{FF2B5EF4-FFF2-40B4-BE49-F238E27FC236}">
                <a16:creationId xmlns:a16="http://schemas.microsoft.com/office/drawing/2014/main" id="{E92B65F8-AAEF-446A-BB73-29194418BA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0523" y="4373486"/>
            <a:ext cx="838200" cy="8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0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C5CF25-1ECD-4FCC-89E5-709A318D8FBD}"/>
              </a:ext>
            </a:extLst>
          </p:cNvPr>
          <p:cNvSpPr>
            <a:spLocks noGrp="1"/>
          </p:cNvSpPr>
          <p:nvPr/>
        </p:nvSpPr>
        <p:spPr>
          <a:xfrm>
            <a:off x="1196622" y="1629949"/>
            <a:ext cx="7651948" cy="425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it-IT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it-IT" sz="2600" b="1" dirty="0">
              <a:solidFill>
                <a:srgbClr val="26B0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819AEF7-7792-41C3-B1BE-01373F3ABEED}"/>
              </a:ext>
            </a:extLst>
          </p:cNvPr>
          <p:cNvSpPr/>
          <p:nvPr/>
        </p:nvSpPr>
        <p:spPr>
          <a:xfrm>
            <a:off x="1380066" y="2143760"/>
            <a:ext cx="6747933" cy="363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22549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it-IT" sz="2000" b="1" dirty="0">
              <a:solidFill>
                <a:srgbClr val="22549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2000" dirty="0">
                <a:effectLst/>
                <a:latin typeface="+mj-lt"/>
                <a:ea typeface="Times New Roman" panose="02020603050405020304" pitchFamily="18" charset="0"/>
              </a:rPr>
              <a:t>L’obiettivo dell’Azione Pilota di Cispel è quello di </a:t>
            </a:r>
            <a:r>
              <a:rPr lang="it-IT" sz="2000" b="1" dirty="0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verificare in tempo reale le condizioni di deflusso nelle reti fognarie</a:t>
            </a:r>
            <a:r>
              <a:rPr lang="it-IT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2000" dirty="0">
                <a:latin typeface="+mj-lt"/>
              </a:rPr>
              <a:t>e di </a:t>
            </a:r>
            <a:r>
              <a:rPr lang="it-IT" sz="2000" b="1" dirty="0">
                <a:solidFill>
                  <a:srgbClr val="3FB9DE"/>
                </a:solidFill>
                <a:effectLst/>
                <a:latin typeface="+mj-lt"/>
                <a:ea typeface="Times New Roman" panose="02020603050405020304" pitchFamily="18" charset="0"/>
              </a:rPr>
              <a:t>anticipare con un buon grado di precisione le problematiche </a:t>
            </a:r>
            <a:r>
              <a:rPr lang="it-IT" sz="2000" dirty="0">
                <a:effectLst/>
                <a:latin typeface="+mj-lt"/>
                <a:ea typeface="Times New Roman" panose="02020603050405020304" pitchFamily="18" charset="0"/>
              </a:rPr>
              <a:t>legate all’effetto che gli eventi meteorici previsti possono generare nei bacini drenanti oggetto di studio. </a:t>
            </a:r>
          </a:p>
          <a:p>
            <a:pPr algn="just"/>
            <a:endParaRPr lang="it-IT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endParaRPr lang="it-IT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it-IT" sz="16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6132CFD-4496-45BC-B0C8-30F0C456909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225" y="5603256"/>
            <a:ext cx="1927225" cy="71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3B4DFE6-29EF-46F4-A993-E3A0B63753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88923" y="5653824"/>
            <a:ext cx="5334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9EE7E28-2653-4AD7-B520-9CCC1D88448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23709" y="5694569"/>
            <a:ext cx="1747837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4D6BAF-6C48-418C-8A1D-D56CCF0C566D}"/>
              </a:ext>
            </a:extLst>
          </p:cNvPr>
          <p:cNvSpPr txBox="1"/>
          <p:nvPr/>
        </p:nvSpPr>
        <p:spPr>
          <a:xfrm>
            <a:off x="1542626" y="1584709"/>
            <a:ext cx="410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1C4A88"/>
                </a:solidFill>
              </a:rPr>
              <a:t>OBIETTIVO</a:t>
            </a:r>
          </a:p>
        </p:txBody>
      </p:sp>
    </p:spTree>
    <p:extLst>
      <p:ext uri="{BB962C8B-B14F-4D97-AF65-F5344CB8AC3E}">
        <p14:creationId xmlns:p14="http://schemas.microsoft.com/office/powerpoint/2010/main" val="44782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485706-D893-4800-A036-70FA088998C2}"/>
              </a:ext>
            </a:extLst>
          </p:cNvPr>
          <p:cNvSpPr txBox="1"/>
          <p:nvPr/>
        </p:nvSpPr>
        <p:spPr>
          <a:xfrm>
            <a:off x="4255910" y="1354667"/>
            <a:ext cx="4154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3FB9DE"/>
                </a:solidFill>
                <a:latin typeface="Open Sans" panose="020B0606030504020204" pitchFamily="34" charset="0"/>
              </a:rPr>
              <a:t>INDIVIDUAZIONE DELLE AREE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248A33E-4613-4EEB-89BD-5936FE7F7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67" y="2031776"/>
            <a:ext cx="5949248" cy="3764521"/>
          </a:xfrm>
          <a:prstGeom prst="rect">
            <a:avLst/>
          </a:prstGeom>
        </p:spPr>
      </p:pic>
      <p:sp>
        <p:nvSpPr>
          <p:cNvPr id="12" name="Freccia a sinistra 11">
            <a:extLst>
              <a:ext uri="{FF2B5EF4-FFF2-40B4-BE49-F238E27FC236}">
                <a16:creationId xmlns:a16="http://schemas.microsoft.com/office/drawing/2014/main" id="{16254AE4-9A53-40B3-86F7-9B01CBCDAD44}"/>
              </a:ext>
            </a:extLst>
          </p:cNvPr>
          <p:cNvSpPr/>
          <p:nvPr/>
        </p:nvSpPr>
        <p:spPr>
          <a:xfrm>
            <a:off x="6400800" y="4381767"/>
            <a:ext cx="2009421" cy="47413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n w="0"/>
                <a:solidFill>
                  <a:srgbClr val="3FB9D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BACINO DI CECINA</a:t>
            </a:r>
          </a:p>
        </p:txBody>
      </p:sp>
    </p:spTree>
    <p:extLst>
      <p:ext uri="{BB962C8B-B14F-4D97-AF65-F5344CB8AC3E}">
        <p14:creationId xmlns:p14="http://schemas.microsoft.com/office/powerpoint/2010/main" val="194257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94C56E4-BC27-49CE-936B-0B8FB0852A3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7821" y="1998591"/>
            <a:ext cx="6012180" cy="3989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11299F63-FCE6-4886-B5E0-0F3AE5D5C5CF}"/>
              </a:ext>
            </a:extLst>
          </p:cNvPr>
          <p:cNvSpPr/>
          <p:nvPr/>
        </p:nvSpPr>
        <p:spPr>
          <a:xfrm>
            <a:off x="406401" y="3962400"/>
            <a:ext cx="1783644" cy="62088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3FB9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BACINO DI PISA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FFD1B8-6587-4031-8631-833C30556BC0}"/>
              </a:ext>
            </a:extLst>
          </p:cNvPr>
          <p:cNvSpPr txBox="1"/>
          <p:nvPr/>
        </p:nvSpPr>
        <p:spPr>
          <a:xfrm>
            <a:off x="3815644" y="1309511"/>
            <a:ext cx="3793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3FB9DE"/>
                </a:solidFill>
              </a:rPr>
              <a:t>INDIVIDUAZIONE DELLE AREE</a:t>
            </a:r>
          </a:p>
        </p:txBody>
      </p:sp>
    </p:spTree>
    <p:extLst>
      <p:ext uri="{BB962C8B-B14F-4D97-AF65-F5344CB8AC3E}">
        <p14:creationId xmlns:p14="http://schemas.microsoft.com/office/powerpoint/2010/main" val="202604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E54675-DDDF-4E3C-8C15-A8E720DD8EBE}"/>
              </a:ext>
            </a:extLst>
          </p:cNvPr>
          <p:cNvSpPr txBox="1"/>
          <p:nvPr/>
        </p:nvSpPr>
        <p:spPr>
          <a:xfrm>
            <a:off x="1476022" y="1903696"/>
            <a:ext cx="6191956" cy="2923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rgbClr val="1C4A88"/>
                </a:solidFill>
                <a:effectLst/>
                <a:latin typeface="+mj-lt"/>
                <a:ea typeface="Times New Roman" panose="02020603050405020304" pitchFamily="18" charset="0"/>
              </a:rPr>
              <a:t>Progettazione dell’azione pilota</a:t>
            </a:r>
          </a:p>
          <a:p>
            <a:pPr algn="just"/>
            <a:endParaRPr lang="it-IT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it-IT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L’azione pilota è stata progettata e messa a punto attraverso una serie di colloqui e di scambi di idee e proposte con i partner tecnici che hanno condotto ad un percorso progettuale sviluppatosi su due direttrici principali:</a:t>
            </a:r>
            <a:endParaRPr lang="it-IT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it-IT" sz="16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 </a:t>
            </a:r>
            <a:endParaRPr lang="it-IT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it-IT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La modellazione idraulica della rete fognaria;</a:t>
            </a:r>
            <a:endParaRPr lang="it-IT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it-IT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Il monitoraggio dei parametri con la relativa definizione dei relativi punti rilevanti.</a:t>
            </a:r>
            <a:endParaRPr lang="it-IT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32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A00B482-EB7D-4995-A96A-D259A68E4F85}"/>
              </a:ext>
            </a:extLst>
          </p:cNvPr>
          <p:cNvSpPr txBox="1"/>
          <p:nvPr/>
        </p:nvSpPr>
        <p:spPr>
          <a:xfrm>
            <a:off x="699909" y="1298222"/>
            <a:ext cx="589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1C4A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ADAPT: Azione Pilota Cispel – ASA - ACQUE</a:t>
            </a:r>
          </a:p>
          <a:p>
            <a:r>
              <a:rPr lang="it-IT" sz="1800" b="1" dirty="0">
                <a:solidFill>
                  <a:srgbClr val="3FB9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operazioni preliminari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EF19F4-E0EA-439C-B4FF-E812E9F0D2A7}"/>
              </a:ext>
            </a:extLst>
          </p:cNvPr>
          <p:cNvSpPr txBox="1"/>
          <p:nvPr/>
        </p:nvSpPr>
        <p:spPr>
          <a:xfrm>
            <a:off x="767642" y="2221552"/>
            <a:ext cx="776675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•	</a:t>
            </a:r>
            <a:r>
              <a:rPr lang="it-IT" sz="1400" dirty="0"/>
              <a:t>rilievo plano-altimetrico delle reti fognarie, finalizzato all’individuazione dei parametri idraulici utili alla modellazione idraulica delle reti stesse; </a:t>
            </a:r>
          </a:p>
          <a:p>
            <a:endParaRPr lang="it-IT" sz="1400" dirty="0"/>
          </a:p>
          <a:p>
            <a:r>
              <a:rPr lang="it-IT" sz="1400" dirty="0"/>
              <a:t>•	modellazione idraulica delle reti fognarie, finalizzata alla </a:t>
            </a:r>
            <a:r>
              <a:rPr lang="it-IT" sz="1400" b="1" dirty="0"/>
              <a:t>simulazione</a:t>
            </a:r>
            <a:r>
              <a:rPr lang="it-IT" sz="1400" dirty="0"/>
              <a:t> degli effetti degli eventi meteorici sulle reti stesse; </a:t>
            </a:r>
          </a:p>
          <a:p>
            <a:endParaRPr lang="it-IT" sz="1400" dirty="0"/>
          </a:p>
          <a:p>
            <a:r>
              <a:rPr lang="it-IT" sz="1400" dirty="0"/>
              <a:t>•	monitoraggio dei dati raccolti in campo con strumentazione fissa (</a:t>
            </a:r>
            <a:r>
              <a:rPr lang="it-IT" sz="1400" b="1" dirty="0"/>
              <a:t>dati meteo, livelli e portate nelle reti fognarie), finalizzato alla verifica in tempo reale </a:t>
            </a:r>
            <a:r>
              <a:rPr lang="it-IT" sz="1400" dirty="0"/>
              <a:t>delle condizioni di deflusso nelle reti stesse; </a:t>
            </a:r>
          </a:p>
          <a:p>
            <a:endParaRPr lang="it-IT" sz="1400" dirty="0"/>
          </a:p>
          <a:p>
            <a:r>
              <a:rPr lang="it-IT" sz="1400" dirty="0"/>
              <a:t>•	calibrazione dei modelli idraulici delle reti fognarie, finalizzata a </a:t>
            </a:r>
            <a:r>
              <a:rPr lang="it-IT" sz="1400" b="1" dirty="0"/>
              <a:t>verificare che i dati attesi prodotti dai modelli siano in linea con quelli realmente registrati; </a:t>
            </a:r>
          </a:p>
          <a:p>
            <a:endParaRPr lang="it-IT" sz="1400" dirty="0"/>
          </a:p>
          <a:p>
            <a:r>
              <a:rPr lang="it-IT" sz="1400" dirty="0"/>
              <a:t>•	</a:t>
            </a:r>
            <a:r>
              <a:rPr lang="it-IT" sz="1400" b="1" dirty="0"/>
              <a:t>disponibilità delle previsioni meteo</a:t>
            </a:r>
            <a:r>
              <a:rPr lang="it-IT" sz="1400" dirty="0"/>
              <a:t>, finalizzata ad anticipare possibili problematiche legate all’effetto che gli eventi meteorici previsti possono generare nei bacini drenanti. </a:t>
            </a:r>
          </a:p>
        </p:txBody>
      </p:sp>
    </p:spTree>
    <p:extLst>
      <p:ext uri="{BB962C8B-B14F-4D97-AF65-F5344CB8AC3E}">
        <p14:creationId xmlns:p14="http://schemas.microsoft.com/office/powerpoint/2010/main" val="3244950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6CA930-81AD-424E-A140-EC4D552F38A1}"/>
              </a:ext>
            </a:extLst>
          </p:cNvPr>
          <p:cNvSpPr txBox="1"/>
          <p:nvPr/>
        </p:nvSpPr>
        <p:spPr>
          <a:xfrm>
            <a:off x="2330640" y="1477787"/>
            <a:ext cx="4511278" cy="646331"/>
          </a:xfrm>
          <a:prstGeom prst="rect">
            <a:avLst/>
          </a:prstGeom>
          <a:solidFill>
            <a:schemeClr val="accent2">
              <a:lumMod val="40000"/>
              <a:lumOff val="60000"/>
              <a:alpha val="66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Analisi preliminare della rete in funzione dei dati GIS disponibili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9F7B020-661B-4632-BDB4-E2D1C3D34086}"/>
              </a:ext>
            </a:extLst>
          </p:cNvPr>
          <p:cNvSpPr txBox="1"/>
          <p:nvPr/>
        </p:nvSpPr>
        <p:spPr>
          <a:xfrm>
            <a:off x="2916434" y="2343679"/>
            <a:ext cx="3311129" cy="923330"/>
          </a:xfrm>
          <a:prstGeom prst="rect">
            <a:avLst/>
          </a:prstGeom>
          <a:solidFill>
            <a:schemeClr val="accent2">
              <a:lumMod val="40000"/>
              <a:lumOff val="60000"/>
              <a:alpha val="66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Caricamento della rete fognaria all’interno del software di modellazione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51F2F9D-DF71-4815-A5EB-E6712EBC8BA3}"/>
              </a:ext>
            </a:extLst>
          </p:cNvPr>
          <p:cNvSpPr txBox="1"/>
          <p:nvPr/>
        </p:nvSpPr>
        <p:spPr>
          <a:xfrm>
            <a:off x="463451" y="4665693"/>
            <a:ext cx="2486025" cy="338554"/>
          </a:xfrm>
          <a:prstGeom prst="rect">
            <a:avLst/>
          </a:prstGeom>
          <a:solidFill>
            <a:schemeClr val="accent2">
              <a:lumMod val="40000"/>
              <a:lumOff val="60000"/>
              <a:alpha val="66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70C0"/>
                </a:solidFill>
              </a:rPr>
              <a:t>Rilievo dei nodi critici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CADCD0F-3142-45BD-B3E4-56DB889B02AB}"/>
              </a:ext>
            </a:extLst>
          </p:cNvPr>
          <p:cNvSpPr txBox="1"/>
          <p:nvPr/>
        </p:nvSpPr>
        <p:spPr>
          <a:xfrm>
            <a:off x="6302573" y="4665693"/>
            <a:ext cx="2486025" cy="584775"/>
          </a:xfrm>
          <a:prstGeom prst="rect">
            <a:avLst/>
          </a:prstGeom>
          <a:solidFill>
            <a:schemeClr val="accent2">
              <a:lumMod val="40000"/>
              <a:lumOff val="60000"/>
              <a:alpha val="66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70C0"/>
                </a:solidFill>
              </a:rPr>
              <a:t>Tracciamento dei bacini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3F6F236-5DC7-4E8A-8ED9-209A8BB6EE76}"/>
              </a:ext>
            </a:extLst>
          </p:cNvPr>
          <p:cNvSpPr txBox="1"/>
          <p:nvPr/>
        </p:nvSpPr>
        <p:spPr>
          <a:xfrm>
            <a:off x="3403997" y="3670611"/>
            <a:ext cx="2486025" cy="584775"/>
          </a:xfrm>
          <a:prstGeom prst="rect">
            <a:avLst/>
          </a:prstGeom>
          <a:solidFill>
            <a:schemeClr val="accent2">
              <a:lumMod val="40000"/>
              <a:lumOff val="60000"/>
              <a:alpha val="66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70C0"/>
                </a:solidFill>
              </a:rPr>
              <a:t>Individuazione dei nodi critici da rilevare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C228E11-3EAB-4E07-AD7A-21755DFA57E8}"/>
              </a:ext>
            </a:extLst>
          </p:cNvPr>
          <p:cNvSpPr txBox="1"/>
          <p:nvPr/>
        </p:nvSpPr>
        <p:spPr>
          <a:xfrm>
            <a:off x="3403997" y="4665693"/>
            <a:ext cx="2486025" cy="338554"/>
          </a:xfrm>
          <a:prstGeom prst="rect">
            <a:avLst/>
          </a:prstGeom>
          <a:solidFill>
            <a:schemeClr val="accent2">
              <a:lumMod val="40000"/>
              <a:lumOff val="60000"/>
              <a:alpha val="66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70C0"/>
                </a:solidFill>
              </a:rPr>
              <a:t>Monitoraggio della rete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5DDB34A-AF3E-4DC6-9C51-1939BB66CC36}"/>
              </a:ext>
            </a:extLst>
          </p:cNvPr>
          <p:cNvSpPr txBox="1"/>
          <p:nvPr/>
        </p:nvSpPr>
        <p:spPr>
          <a:xfrm>
            <a:off x="3037879" y="5383776"/>
            <a:ext cx="3068241" cy="646331"/>
          </a:xfrm>
          <a:prstGeom prst="rect">
            <a:avLst/>
          </a:prstGeom>
          <a:solidFill>
            <a:schemeClr val="accent2">
              <a:lumMod val="40000"/>
              <a:lumOff val="60000"/>
              <a:alpha val="66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Affinamento e calibrazione del modello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37CDFBE-603E-46FA-B735-78788E457F14}"/>
              </a:ext>
            </a:extLst>
          </p:cNvPr>
          <p:cNvSpPr txBox="1"/>
          <p:nvPr/>
        </p:nvSpPr>
        <p:spPr>
          <a:xfrm>
            <a:off x="3045019" y="6107684"/>
            <a:ext cx="3068241" cy="646331"/>
          </a:xfrm>
          <a:prstGeom prst="rect">
            <a:avLst/>
          </a:prstGeom>
          <a:solidFill>
            <a:schemeClr val="accent2">
              <a:lumMod val="40000"/>
              <a:lumOff val="60000"/>
              <a:alpha val="66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Utilizzo del modello a fini previsionali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4A5F72A6-F0BC-4A19-948F-829F0AF5547D}"/>
              </a:ext>
            </a:extLst>
          </p:cNvPr>
          <p:cNvSpPr/>
          <p:nvPr/>
        </p:nvSpPr>
        <p:spPr>
          <a:xfrm>
            <a:off x="4461267" y="2048617"/>
            <a:ext cx="235744" cy="382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in giù 24">
            <a:extLst>
              <a:ext uri="{FF2B5EF4-FFF2-40B4-BE49-F238E27FC236}">
                <a16:creationId xmlns:a16="http://schemas.microsoft.com/office/drawing/2014/main" id="{EA7699AB-53A5-4004-A97B-28DBF6AF1ADA}"/>
              </a:ext>
            </a:extLst>
          </p:cNvPr>
          <p:cNvSpPr/>
          <p:nvPr/>
        </p:nvSpPr>
        <p:spPr>
          <a:xfrm>
            <a:off x="4468407" y="3354127"/>
            <a:ext cx="235744" cy="382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in giù 26">
            <a:extLst>
              <a:ext uri="{FF2B5EF4-FFF2-40B4-BE49-F238E27FC236}">
                <a16:creationId xmlns:a16="http://schemas.microsoft.com/office/drawing/2014/main" id="{68628B07-3CB1-4699-854D-CDB6999D9BC6}"/>
              </a:ext>
            </a:extLst>
          </p:cNvPr>
          <p:cNvSpPr/>
          <p:nvPr/>
        </p:nvSpPr>
        <p:spPr>
          <a:xfrm>
            <a:off x="4468407" y="4283513"/>
            <a:ext cx="235744" cy="382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ngolare in su 7">
            <a:extLst>
              <a:ext uri="{FF2B5EF4-FFF2-40B4-BE49-F238E27FC236}">
                <a16:creationId xmlns:a16="http://schemas.microsoft.com/office/drawing/2014/main" id="{372D9744-6237-4AD2-B02F-938EAA4EF5A0}"/>
              </a:ext>
            </a:extLst>
          </p:cNvPr>
          <p:cNvSpPr/>
          <p:nvPr/>
        </p:nvSpPr>
        <p:spPr>
          <a:xfrm rot="10800000">
            <a:off x="1522066" y="3871913"/>
            <a:ext cx="1881929" cy="79462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ccia angolare in su 28">
            <a:extLst>
              <a:ext uri="{FF2B5EF4-FFF2-40B4-BE49-F238E27FC236}">
                <a16:creationId xmlns:a16="http://schemas.microsoft.com/office/drawing/2014/main" id="{34047237-8784-48A3-B6E0-2A00B0AEA449}"/>
              </a:ext>
            </a:extLst>
          </p:cNvPr>
          <p:cNvSpPr/>
          <p:nvPr/>
        </p:nvSpPr>
        <p:spPr>
          <a:xfrm rot="10800000" flipH="1">
            <a:off x="5886674" y="3878523"/>
            <a:ext cx="1881929" cy="79462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angolare in su 29">
            <a:extLst>
              <a:ext uri="{FF2B5EF4-FFF2-40B4-BE49-F238E27FC236}">
                <a16:creationId xmlns:a16="http://schemas.microsoft.com/office/drawing/2014/main" id="{0832A806-BE96-45F7-96BA-830568B13423}"/>
              </a:ext>
            </a:extLst>
          </p:cNvPr>
          <p:cNvSpPr/>
          <p:nvPr/>
        </p:nvSpPr>
        <p:spPr>
          <a:xfrm rot="5400000">
            <a:off x="1980511" y="4695742"/>
            <a:ext cx="715377" cy="1399359"/>
          </a:xfrm>
          <a:prstGeom prst="bentUpArrow">
            <a:avLst>
              <a:gd name="adj1" fmla="val 25000"/>
              <a:gd name="adj2" fmla="val 2899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angolare in su 31">
            <a:extLst>
              <a:ext uri="{FF2B5EF4-FFF2-40B4-BE49-F238E27FC236}">
                <a16:creationId xmlns:a16="http://schemas.microsoft.com/office/drawing/2014/main" id="{66CE2091-E8DA-442F-A603-B436C2C2B5F6}"/>
              </a:ext>
            </a:extLst>
          </p:cNvPr>
          <p:cNvSpPr/>
          <p:nvPr/>
        </p:nvSpPr>
        <p:spPr>
          <a:xfrm rot="16200000" flipH="1">
            <a:off x="6660035" y="4718395"/>
            <a:ext cx="490996" cy="1555145"/>
          </a:xfrm>
          <a:prstGeom prst="bentUpArrow">
            <a:avLst>
              <a:gd name="adj1" fmla="val 25000"/>
              <a:gd name="adj2" fmla="val 2899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in giù 32">
            <a:extLst>
              <a:ext uri="{FF2B5EF4-FFF2-40B4-BE49-F238E27FC236}">
                <a16:creationId xmlns:a16="http://schemas.microsoft.com/office/drawing/2014/main" id="{874CA951-201D-4D54-8E68-43CDD3D7A621}"/>
              </a:ext>
            </a:extLst>
          </p:cNvPr>
          <p:cNvSpPr/>
          <p:nvPr/>
        </p:nvSpPr>
        <p:spPr>
          <a:xfrm>
            <a:off x="4468407" y="5052340"/>
            <a:ext cx="235744" cy="382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638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E54675-DDDF-4E3C-8C15-A8E720DD8EBE}"/>
              </a:ext>
            </a:extLst>
          </p:cNvPr>
          <p:cNvSpPr txBox="1"/>
          <p:nvPr/>
        </p:nvSpPr>
        <p:spPr>
          <a:xfrm>
            <a:off x="1038577" y="1207912"/>
            <a:ext cx="7202311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it-IT" sz="2000" b="1" dirty="0">
              <a:solidFill>
                <a:srgbClr val="1C4A88"/>
              </a:solidFill>
              <a:effectLst/>
              <a:latin typeface="Open Sans" panose="020B0606030504020204"/>
              <a:ea typeface="Times New Roman" panose="02020603050405020304" pitchFamily="18" charset="0"/>
            </a:endParaRPr>
          </a:p>
          <a:p>
            <a:pPr algn="just"/>
            <a:endParaRPr lang="it-IT" sz="2000" b="1" dirty="0">
              <a:solidFill>
                <a:srgbClr val="1C4A88"/>
              </a:solidFill>
              <a:latin typeface="Open Sans" panose="020B0606030504020204"/>
              <a:ea typeface="Times New Roman" panose="02020603050405020304" pitchFamily="18" charset="0"/>
            </a:endParaRPr>
          </a:p>
          <a:p>
            <a:pPr algn="just"/>
            <a:endParaRPr lang="it-IT" sz="2000" b="1" dirty="0">
              <a:solidFill>
                <a:srgbClr val="1C4A88"/>
              </a:solidFill>
              <a:latin typeface="Open Sans" panose="020B0606030504020204"/>
              <a:ea typeface="Times New Roman" panose="02020603050405020304" pitchFamily="18" charset="0"/>
            </a:endParaRPr>
          </a:p>
          <a:p>
            <a:pPr algn="just"/>
            <a:r>
              <a:rPr lang="it-IT" sz="2000" b="1" dirty="0">
                <a:solidFill>
                  <a:srgbClr val="1C4A88"/>
                </a:solidFill>
                <a:latin typeface="Open Sans" panose="020B0606030504020204"/>
                <a:ea typeface="Times New Roman" panose="02020603050405020304" pitchFamily="18" charset="0"/>
              </a:rPr>
              <a:t>I</a:t>
            </a:r>
            <a:r>
              <a:rPr lang="it-IT" sz="2000" b="1" dirty="0">
                <a:solidFill>
                  <a:srgbClr val="1C4A88"/>
                </a:solidFill>
                <a:effectLst/>
                <a:latin typeface="Open Sans" panose="020B0606030504020204"/>
                <a:ea typeface="Times New Roman" panose="02020603050405020304" pitchFamily="18" charset="0"/>
              </a:rPr>
              <a:t>l monitoraggio dei parametri – definizione dei punti rilevanti</a:t>
            </a:r>
          </a:p>
          <a:p>
            <a:pPr algn="just"/>
            <a:endParaRPr lang="it-IT" sz="1600" b="1" dirty="0">
              <a:solidFill>
                <a:srgbClr val="1C4A88"/>
              </a:solidFill>
              <a:latin typeface="Open Sans" panose="020B0606030504020204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0000"/>
                </a:solidFill>
                <a:effectLst/>
                <a:latin typeface="Open Sans" panose="020B0606030504020204"/>
                <a:ea typeface="Times New Roman" panose="02020603050405020304" pitchFamily="18" charset="0"/>
              </a:rPr>
              <a:t>Misura del Livello dei reflui in Fognatura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b="1" dirty="0">
              <a:solidFill>
                <a:srgbClr val="000000"/>
              </a:solidFill>
              <a:effectLst/>
              <a:latin typeface="Open Sans" panose="020B0606030504020204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0000"/>
                </a:solidFill>
                <a:effectLst/>
                <a:latin typeface="Open Sans" panose="020B0606030504020204"/>
                <a:ea typeface="Times New Roman" panose="02020603050405020304" pitchFamily="18" charset="0"/>
              </a:rPr>
              <a:t>Misura della portata dei reflui in Fognatura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b="1" dirty="0">
              <a:solidFill>
                <a:srgbClr val="000000"/>
              </a:solidFill>
              <a:effectLst/>
              <a:latin typeface="Open Sans" panose="020B0606030504020204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0000"/>
                </a:solidFill>
                <a:effectLst/>
                <a:latin typeface="Open Sans" panose="020B0606030504020204"/>
                <a:ea typeface="Times New Roman" panose="02020603050405020304" pitchFamily="18" charset="0"/>
              </a:rPr>
              <a:t>Misura dei Volumi e delle Intensità di Pioggia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000000"/>
              </a:solidFill>
              <a:effectLst/>
              <a:latin typeface="Open Sans" panose="020B0606030504020204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effectLst/>
                <a:latin typeface="Open Sans" panose="020B0606030504020204"/>
                <a:ea typeface="Times New Roman" panose="02020603050405020304" pitchFamily="18" charset="0"/>
              </a:rPr>
              <a:t>Noleggio di Strumentazione di Misura Integrativa (a cura dei gestori)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000000"/>
              </a:solidFill>
              <a:effectLst/>
              <a:latin typeface="Open Sans" panose="020B0606030504020204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effectLst/>
                <a:latin typeface="Open Sans" panose="020B0606030504020204"/>
                <a:ea typeface="Times New Roman" panose="02020603050405020304" pitchFamily="18" charset="0"/>
              </a:rPr>
              <a:t>Manutenzione della Strumentazione Installata (a cura dei gestori)</a:t>
            </a:r>
          </a:p>
          <a:p>
            <a:pPr algn="just"/>
            <a:endParaRPr lang="it-IT" sz="1400" dirty="0">
              <a:solidFill>
                <a:srgbClr val="000000"/>
              </a:solidFill>
              <a:effectLst/>
              <a:latin typeface="Open Sans" panose="020B0606030504020204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2968"/>
      </p:ext>
    </p:extLst>
  </p:cSld>
  <p:clrMapOvr>
    <a:masterClrMapping/>
  </p:clrMapOvr>
</p:sld>
</file>

<file path=ppt/theme/theme1.xml><?xml version="1.0" encoding="utf-8"?>
<a:theme xmlns:a="http://schemas.openxmlformats.org/drawingml/2006/main" name="ADAPT_1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6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DAPT_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4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DAPT_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770</TotalTime>
  <Words>1194</Words>
  <Application>Microsoft Office PowerPoint</Application>
  <PresentationFormat>Presentazione su schermo (4:3)</PresentationFormat>
  <Paragraphs>114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</vt:lpstr>
      <vt:lpstr>Calibri (Corpo)</vt:lpstr>
      <vt:lpstr>Calibri Light</vt:lpstr>
      <vt:lpstr>Montserrat</vt:lpstr>
      <vt:lpstr>Open Sans</vt:lpstr>
      <vt:lpstr>Wingdings</vt:lpstr>
      <vt:lpstr>ADAPT_1</vt:lpstr>
      <vt:lpstr>ADAPT_2</vt:lpstr>
      <vt:lpstr>ADAPT_3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Irene Mari</cp:lastModifiedBy>
  <cp:revision>271</cp:revision>
  <cp:lastPrinted>2017-09-14T10:20:48Z</cp:lastPrinted>
  <dcterms:created xsi:type="dcterms:W3CDTF">2017-05-31T07:18:05Z</dcterms:created>
  <dcterms:modified xsi:type="dcterms:W3CDTF">2020-09-23T15:12:19Z</dcterms:modified>
</cp:coreProperties>
</file>