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cxnSp>
        <p:nvCxnSpPr>
          <p:cNvPr id="13" name="Connecteur droit 12"/>
          <p:cNvCxnSpPr/>
          <p:nvPr userDrawn="1"/>
        </p:nvCxnSpPr>
        <p:spPr>
          <a:xfrm>
            <a:off x="107504" y="6165304"/>
            <a:ext cx="892899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2" descr="\\bastia.port.local\DCP\BIA\PORTS\Administration Générale\Bastia\Finances\Budget\PROGRAMMES EUROPEENS\EASYLOG\Logo EasyLog seul+partenaires 374x230\Logo_CIREM.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4586" y="6327249"/>
            <a:ext cx="442559" cy="4425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bastia.port.local\DCP\BIA\PORTS\Administration Générale\Bastia\Finances\Budget\PROGRAMMES EUROPEENS\EASYLOG\Logo EasyLog seul+partenaires 374x230\CCI sigle LOGO horizonta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288" y="6359103"/>
            <a:ext cx="626010" cy="3463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astia.port.local\DCP\BIA\PORTS\Administration Générale\Bastia\Finances\Budget\PROGRAMMES EUROPEENS\EASYLOG\Logo EasyLog seul+partenaires 374x230\Logo autotita portuale mar tirren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27780" y="6374208"/>
            <a:ext cx="1281388" cy="2989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bastia.port.local\DCP\BIA\PORTS\Administration Générale\Bastia\Finances\Budget\PROGRAMMES EUROPEENS\EASYLOG\Logo EasyLog seul+partenaires 374x230\logo gip fipan.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87214" y="6359103"/>
            <a:ext cx="952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bastia.port.local\DCP\BIA\PORTS\Administration Générale\Bastia\Finances\Budget\PROGRAMMES EUROPEENS\EASYLOG\Logo EasyLog seul+partenaires 374x230\logo liguria.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25626" y="6374207"/>
            <a:ext cx="1057300" cy="3312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bastia.port.local\DCP\BIA\PORTS\Administration Générale\Bastia\Finances\Budget\PROGRAMMES EUROPEENS\EASYLOG\Logo EasyLog seul+partenaires 374x230\logo universita genova.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29250" y="6327250"/>
            <a:ext cx="792088" cy="406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astia.port.local\DCP\BIA\PORTS\Administration Générale\Bastia\Finances\Budget\PROGRAMMES EUROPEENS\EASYLOG\Logo EasyLog seul+partenaires 150x150\logo Camera di Commercio di Sassari.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355976" y="6374207"/>
            <a:ext cx="1611506" cy="2578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astia.port.local\DCP\BIA\PORTS\Administration Générale\Bastia\Finances\Budget\PROGRAMMES EUROPEENS\EASYLOG\Logo EasyLog seul+partenaires 150x150\Maremma e Tirreno-marchio-colore.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381433" y="6374702"/>
            <a:ext cx="1442059" cy="2691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oxp.BASTIAPORT\Desktop\Interreg-Easylog vf.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277145" y="116632"/>
            <a:ext cx="3726903" cy="70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062EA7-F481-4431-8783-0E6325CBCD5A}" type="datetimeFigureOut">
              <a:rPr lang="fr-FR" smtClean="0"/>
              <a:t>20/05/2021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47926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062EA7-F481-4431-8783-0E6325CBCD5A}" type="datetimeFigureOut">
              <a:rPr lang="fr-FR" smtClean="0"/>
              <a:t>20/05/2021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216764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062EA7-F481-4431-8783-0E6325CBCD5A}" type="datetimeFigureOut">
              <a:rPr lang="fr-FR" smtClean="0"/>
              <a:t>20/05/2021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236301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A062EA7-F481-4431-8783-0E6325CBCD5A}" type="datetimeFigureOut">
              <a:rPr lang="fr-FR" smtClean="0"/>
              <a:t>20/05/2021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8433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A062EA7-F481-4431-8783-0E6325CBCD5A}" type="datetimeFigureOut">
              <a:rPr lang="fr-FR" smtClean="0"/>
              <a:t>20/05/2021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369869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A062EA7-F481-4431-8783-0E6325CBCD5A}" type="datetimeFigureOut">
              <a:rPr lang="fr-FR" smtClean="0"/>
              <a:t>20/05/2021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296001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A062EA7-F481-4431-8783-0E6325CBCD5A}" type="datetimeFigureOut">
              <a:rPr lang="fr-FR" smtClean="0"/>
              <a:t>20/05/2021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63804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062EA7-F481-4431-8783-0E6325CBCD5A}" type="datetimeFigureOut">
              <a:rPr lang="fr-FR" smtClean="0"/>
              <a:t>20/05/2021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428747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A062EA7-F481-4431-8783-0E6325CBCD5A}" type="datetimeFigureOut">
              <a:rPr lang="fr-FR" smtClean="0"/>
              <a:t>20/05/2021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282875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A062EA7-F481-4431-8783-0E6325CBCD5A}" type="datetimeFigureOut">
              <a:rPr lang="fr-FR" smtClean="0"/>
              <a:t>20/05/2021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244852-9E48-47D8-95AE-0E047B7B9402}" type="slidenum">
              <a:rPr lang="fr-FR" smtClean="0"/>
              <a:t>‹N°›</a:t>
            </a:fld>
            <a:endParaRPr lang="fr-FR"/>
          </a:p>
        </p:txBody>
      </p:sp>
    </p:spTree>
    <p:extLst>
      <p:ext uri="{BB962C8B-B14F-4D97-AF65-F5344CB8AC3E}">
        <p14:creationId xmlns:p14="http://schemas.microsoft.com/office/powerpoint/2010/main" val="25417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62EA7-F481-4431-8783-0E6325CBCD5A}" type="datetimeFigureOut">
              <a:rPr lang="fr-FR" smtClean="0"/>
              <a:t>20/05/2021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44852-9E48-47D8-95AE-0E047B7B9402}" type="slidenum">
              <a:rPr lang="fr-FR" smtClean="0"/>
              <a:t>‹N°›</a:t>
            </a:fld>
            <a:endParaRPr lang="fr-FR"/>
          </a:p>
        </p:txBody>
      </p:sp>
    </p:spTree>
    <p:extLst>
      <p:ext uri="{BB962C8B-B14F-4D97-AF65-F5344CB8AC3E}">
        <p14:creationId xmlns:p14="http://schemas.microsoft.com/office/powerpoint/2010/main" val="67126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12" name="Rectangle 11"/>
          <p:cNvSpPr/>
          <p:nvPr/>
        </p:nvSpPr>
        <p:spPr>
          <a:xfrm>
            <a:off x="2915816" y="1556792"/>
            <a:ext cx="5832648" cy="4143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solidFill>
                  <a:schemeClr val="bg1"/>
                </a:solidFill>
                <a:latin typeface="Verdana" panose="020B0604030504040204" pitchFamily="34" charset="0"/>
                <a:ea typeface="Verdana" panose="020B0604030504040204" pitchFamily="34" charset="0"/>
              </a:rPr>
              <a:t>SISTEMA INFORMATICO EASYLOG </a:t>
            </a:r>
          </a:p>
          <a:p>
            <a:r>
              <a:rPr lang="it-IT" b="1" dirty="0">
                <a:solidFill>
                  <a:schemeClr val="bg1"/>
                </a:solidFill>
                <a:effectLst/>
                <a:latin typeface="Calibri" panose="020F0502020204030204" pitchFamily="34" charset="0"/>
                <a:ea typeface="Calibri" panose="020F0502020204030204" pitchFamily="34" charset="0"/>
              </a:rPr>
              <a:t>messa in opera e sperimentazione in loco per il porto di Savona-Vado</a:t>
            </a:r>
            <a:endParaRPr lang="it-IT" dirty="0">
              <a:solidFill>
                <a:schemeClr val="bg1"/>
              </a:solidFill>
              <a:latin typeface="Verdana" panose="020B0604030504040204" pitchFamily="34" charset="0"/>
              <a:ea typeface="Verdana" panose="020B0604030504040204" pitchFamily="34" charset="0"/>
            </a:endParaRP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b="33720"/>
          <a:stretch/>
        </p:blipFill>
        <p:spPr>
          <a:xfrm rot="5400000">
            <a:off x="-628340" y="2227650"/>
            <a:ext cx="4100486" cy="2843809"/>
          </a:xfrm>
          <a:prstGeom prst="rect">
            <a:avLst/>
          </a:prstGeom>
        </p:spPr>
      </p:pic>
    </p:spTree>
    <p:extLst>
      <p:ext uri="{BB962C8B-B14F-4D97-AF65-F5344CB8AC3E}">
        <p14:creationId xmlns:p14="http://schemas.microsoft.com/office/powerpoint/2010/main" val="270223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pic>
        <p:nvPicPr>
          <p:cNvPr id="11" name="Immagine 10">
            <a:extLst>
              <a:ext uri="{FF2B5EF4-FFF2-40B4-BE49-F238E27FC236}">
                <a16:creationId xmlns:a16="http://schemas.microsoft.com/office/drawing/2014/main" id="{BAA42398-6945-4136-A6EA-59DECBF20F6B}"/>
              </a:ext>
            </a:extLst>
          </p:cNvPr>
          <p:cNvPicPr>
            <a:picLocks noChangeAspect="1"/>
          </p:cNvPicPr>
          <p:nvPr/>
        </p:nvPicPr>
        <p:blipFill>
          <a:blip r:embed="rId3"/>
          <a:stretch>
            <a:fillRect/>
          </a:stretch>
        </p:blipFill>
        <p:spPr>
          <a:xfrm>
            <a:off x="453000" y="1454186"/>
            <a:ext cx="5991208" cy="3327032"/>
          </a:xfrm>
          <a:prstGeom prst="rect">
            <a:avLst/>
          </a:prstGeom>
        </p:spPr>
      </p:pic>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4524315"/>
          </a:xfrm>
          <a:prstGeom prst="rect">
            <a:avLst/>
          </a:prstGeom>
          <a:noFill/>
        </p:spPr>
        <p:txBody>
          <a:bodyPr wrap="square" rtlCol="0">
            <a:spAutoFit/>
          </a:bodyPr>
          <a:lstStyle/>
          <a:p>
            <a:pPr marL="285750" indent="-285750">
              <a:buFont typeface="Arial" panose="020B0604020202020204" pitchFamily="34" charset="0"/>
              <a:buChar char="•"/>
            </a:pPr>
            <a:r>
              <a:rPr lang="it-IT" dirty="0"/>
              <a:t>Sempre tramite comandi vocali l’operatore configura le informazioni necessarie per la successiva creazione del file XML contenente l’elenco dei mezzi di cui è stato rilevato il passaggio</a:t>
            </a:r>
          </a:p>
          <a:p>
            <a:pPr marL="285750" indent="-285750">
              <a:buFont typeface="Arial" panose="020B0604020202020204" pitchFamily="34" charset="0"/>
              <a:buChar char="•"/>
            </a:pPr>
            <a:r>
              <a:rPr lang="it-IT" dirty="0"/>
              <a:t>Le informazioni necessarie sono il codice dell’area, il nome del gate e il tipo di operazione</a:t>
            </a:r>
          </a:p>
        </p:txBody>
      </p:sp>
    </p:spTree>
    <p:extLst>
      <p:ext uri="{BB962C8B-B14F-4D97-AF65-F5344CB8AC3E}">
        <p14:creationId xmlns:p14="http://schemas.microsoft.com/office/powerpoint/2010/main" val="171540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pic>
        <p:nvPicPr>
          <p:cNvPr id="11" name="Immagine 10">
            <a:extLst>
              <a:ext uri="{FF2B5EF4-FFF2-40B4-BE49-F238E27FC236}">
                <a16:creationId xmlns:a16="http://schemas.microsoft.com/office/drawing/2014/main" id="{BAA42398-6945-4136-A6EA-59DECBF20F6B}"/>
              </a:ext>
            </a:extLst>
          </p:cNvPr>
          <p:cNvPicPr>
            <a:picLocks noChangeAspect="1"/>
          </p:cNvPicPr>
          <p:nvPr/>
        </p:nvPicPr>
        <p:blipFill>
          <a:blip r:embed="rId3"/>
          <a:stretch>
            <a:fillRect/>
          </a:stretch>
        </p:blipFill>
        <p:spPr>
          <a:xfrm>
            <a:off x="453000" y="1470120"/>
            <a:ext cx="5991208" cy="3327032"/>
          </a:xfrm>
          <a:prstGeom prst="rect">
            <a:avLst/>
          </a:prstGeom>
        </p:spPr>
      </p:pic>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2308324"/>
          </a:xfrm>
          <a:prstGeom prst="rect">
            <a:avLst/>
          </a:prstGeom>
          <a:noFill/>
        </p:spPr>
        <p:txBody>
          <a:bodyPr wrap="square" rtlCol="0">
            <a:spAutoFit/>
          </a:bodyPr>
          <a:lstStyle/>
          <a:p>
            <a:pPr marL="285750" indent="-285750">
              <a:buFont typeface="Arial" panose="020B0604020202020204" pitchFamily="34" charset="0"/>
              <a:buChar char="•"/>
            </a:pPr>
            <a:r>
              <a:rPr lang="it-IT" dirty="0"/>
              <a:t>Un’altra informazione importante, ma non obbligatoria, è il porto di destinazione per le operazioni di imbarco</a:t>
            </a:r>
          </a:p>
        </p:txBody>
      </p:sp>
    </p:spTree>
    <p:extLst>
      <p:ext uri="{BB962C8B-B14F-4D97-AF65-F5344CB8AC3E}">
        <p14:creationId xmlns:p14="http://schemas.microsoft.com/office/powerpoint/2010/main" val="313781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pic>
        <p:nvPicPr>
          <p:cNvPr id="11" name="Immagine 10">
            <a:extLst>
              <a:ext uri="{FF2B5EF4-FFF2-40B4-BE49-F238E27FC236}">
                <a16:creationId xmlns:a16="http://schemas.microsoft.com/office/drawing/2014/main" id="{BAA42398-6945-4136-A6EA-59DECBF20F6B}"/>
              </a:ext>
            </a:extLst>
          </p:cNvPr>
          <p:cNvPicPr>
            <a:picLocks noChangeAspect="1"/>
          </p:cNvPicPr>
          <p:nvPr/>
        </p:nvPicPr>
        <p:blipFill>
          <a:blip r:embed="rId3"/>
          <a:stretch>
            <a:fillRect/>
          </a:stretch>
        </p:blipFill>
        <p:spPr>
          <a:xfrm>
            <a:off x="453000" y="1470120"/>
            <a:ext cx="5991208" cy="3327032"/>
          </a:xfrm>
          <a:prstGeom prst="rect">
            <a:avLst/>
          </a:prstGeom>
        </p:spPr>
      </p:pic>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2308324"/>
          </a:xfrm>
          <a:prstGeom prst="rect">
            <a:avLst/>
          </a:prstGeom>
          <a:noFill/>
        </p:spPr>
        <p:txBody>
          <a:bodyPr wrap="square" rtlCol="0">
            <a:spAutoFit/>
          </a:bodyPr>
          <a:lstStyle/>
          <a:p>
            <a:pPr marL="285750" indent="-285750">
              <a:buFont typeface="Arial" panose="020B0604020202020204" pitchFamily="34" charset="0"/>
              <a:buChar char="•"/>
            </a:pPr>
            <a:r>
              <a:rPr lang="it-IT" dirty="0"/>
              <a:t>Ad esempio per impostare il tipo di operazione l’operatore pronuncia «scegli operazione» oppure «seleziona elemento 4»</a:t>
            </a:r>
          </a:p>
        </p:txBody>
      </p:sp>
      <p:sp>
        <p:nvSpPr>
          <p:cNvPr id="4" name="Ovale 3">
            <a:extLst>
              <a:ext uri="{FF2B5EF4-FFF2-40B4-BE49-F238E27FC236}">
                <a16:creationId xmlns:a16="http://schemas.microsoft.com/office/drawing/2014/main" id="{D3E61FD9-18FA-4926-B305-03CAC39B84D7}"/>
              </a:ext>
            </a:extLst>
          </p:cNvPr>
          <p:cNvSpPr/>
          <p:nvPr/>
        </p:nvSpPr>
        <p:spPr>
          <a:xfrm>
            <a:off x="3564872" y="1594687"/>
            <a:ext cx="215040" cy="23238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8D404598-D495-495C-A69F-E01F83F04CF0}"/>
              </a:ext>
            </a:extLst>
          </p:cNvPr>
          <p:cNvSpPr/>
          <p:nvPr/>
        </p:nvSpPr>
        <p:spPr>
          <a:xfrm>
            <a:off x="2103507" y="2694256"/>
            <a:ext cx="1224136" cy="4227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0708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2031325"/>
          </a:xfrm>
          <a:prstGeom prst="rect">
            <a:avLst/>
          </a:prstGeom>
          <a:noFill/>
        </p:spPr>
        <p:txBody>
          <a:bodyPr wrap="square" rtlCol="0">
            <a:spAutoFit/>
          </a:bodyPr>
          <a:lstStyle/>
          <a:p>
            <a:pPr marL="285750" indent="-285750">
              <a:buFont typeface="Arial" panose="020B0604020202020204" pitchFamily="34" charset="0"/>
              <a:buChar char="•"/>
            </a:pPr>
            <a:r>
              <a:rPr lang="it-IT" dirty="0"/>
              <a:t>Pronunciando il nome del tipo di operazione, ad esempio «GATE IN», e poi «conferma», l’operatore imposta il tipo di operazione.</a:t>
            </a:r>
          </a:p>
        </p:txBody>
      </p:sp>
      <p:pic>
        <p:nvPicPr>
          <p:cNvPr id="13" name="Immagine 12">
            <a:extLst>
              <a:ext uri="{FF2B5EF4-FFF2-40B4-BE49-F238E27FC236}">
                <a16:creationId xmlns:a16="http://schemas.microsoft.com/office/drawing/2014/main" id="{E23F999A-9AFC-4361-AF6A-2E0008BB3EA8}"/>
              </a:ext>
            </a:extLst>
          </p:cNvPr>
          <p:cNvPicPr>
            <a:picLocks noChangeAspect="1"/>
          </p:cNvPicPr>
          <p:nvPr/>
        </p:nvPicPr>
        <p:blipFill>
          <a:blip r:embed="rId3"/>
          <a:stretch>
            <a:fillRect/>
          </a:stretch>
        </p:blipFill>
        <p:spPr>
          <a:xfrm>
            <a:off x="467544" y="1289148"/>
            <a:ext cx="6048672" cy="3371813"/>
          </a:xfrm>
          <a:prstGeom prst="rect">
            <a:avLst/>
          </a:prstGeom>
        </p:spPr>
      </p:pic>
      <p:sp>
        <p:nvSpPr>
          <p:cNvPr id="14" name="Ovale 13">
            <a:extLst>
              <a:ext uri="{FF2B5EF4-FFF2-40B4-BE49-F238E27FC236}">
                <a16:creationId xmlns:a16="http://schemas.microsoft.com/office/drawing/2014/main" id="{E0C5FB4D-AF71-42CC-B881-5CB0C6C44241}"/>
              </a:ext>
            </a:extLst>
          </p:cNvPr>
          <p:cNvSpPr/>
          <p:nvPr/>
        </p:nvSpPr>
        <p:spPr>
          <a:xfrm>
            <a:off x="1907704" y="2132856"/>
            <a:ext cx="1368152" cy="4320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774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1477328"/>
          </a:xfrm>
          <a:prstGeom prst="rect">
            <a:avLst/>
          </a:prstGeom>
          <a:noFill/>
        </p:spPr>
        <p:txBody>
          <a:bodyPr wrap="square" rtlCol="0">
            <a:spAutoFit/>
          </a:bodyPr>
          <a:lstStyle/>
          <a:p>
            <a:pPr marL="285750" indent="-285750">
              <a:buFont typeface="Arial" panose="020B0604020202020204" pitchFamily="34" charset="0"/>
              <a:buChar char="•"/>
            </a:pPr>
            <a:r>
              <a:rPr lang="it-IT" dirty="0"/>
              <a:t>L’operatore visualizza la scelta come testo del bottone corrispondente</a:t>
            </a:r>
          </a:p>
        </p:txBody>
      </p:sp>
      <p:pic>
        <p:nvPicPr>
          <p:cNvPr id="10" name="Immagine 9">
            <a:extLst>
              <a:ext uri="{FF2B5EF4-FFF2-40B4-BE49-F238E27FC236}">
                <a16:creationId xmlns:a16="http://schemas.microsoft.com/office/drawing/2014/main" id="{AFF9C138-0850-4EA7-ACE5-DAE528AEA76A}"/>
              </a:ext>
            </a:extLst>
          </p:cNvPr>
          <p:cNvPicPr>
            <a:picLocks noChangeAspect="1"/>
          </p:cNvPicPr>
          <p:nvPr/>
        </p:nvPicPr>
        <p:blipFill>
          <a:blip r:embed="rId3"/>
          <a:stretch>
            <a:fillRect/>
          </a:stretch>
        </p:blipFill>
        <p:spPr>
          <a:xfrm>
            <a:off x="467544" y="1253638"/>
            <a:ext cx="5976664" cy="3319851"/>
          </a:xfrm>
          <a:prstGeom prst="rect">
            <a:avLst/>
          </a:prstGeom>
        </p:spPr>
      </p:pic>
      <p:sp>
        <p:nvSpPr>
          <p:cNvPr id="11" name="Ovale 10">
            <a:extLst>
              <a:ext uri="{FF2B5EF4-FFF2-40B4-BE49-F238E27FC236}">
                <a16:creationId xmlns:a16="http://schemas.microsoft.com/office/drawing/2014/main" id="{EB4A9FE2-9665-44CF-8A1B-AD2D20E86F16}"/>
              </a:ext>
            </a:extLst>
          </p:cNvPr>
          <p:cNvSpPr/>
          <p:nvPr/>
        </p:nvSpPr>
        <p:spPr>
          <a:xfrm>
            <a:off x="2051720" y="2420888"/>
            <a:ext cx="1368152"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9526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2308324"/>
          </a:xfrm>
          <a:prstGeom prst="rect">
            <a:avLst/>
          </a:prstGeom>
          <a:noFill/>
        </p:spPr>
        <p:txBody>
          <a:bodyPr wrap="square" rtlCol="0">
            <a:spAutoFit/>
          </a:bodyPr>
          <a:lstStyle/>
          <a:p>
            <a:pPr marL="285750" indent="-285750">
              <a:buFont typeface="Arial" panose="020B0604020202020204" pitchFamily="34" charset="0"/>
              <a:buChar char="•"/>
            </a:pPr>
            <a:r>
              <a:rPr lang="it-IT" dirty="0"/>
              <a:t>Configurati tutti i parametri, l’operatore può procedere con il riconoscimento targhe pronunciando la frase: «comincia la sessione»</a:t>
            </a:r>
          </a:p>
        </p:txBody>
      </p:sp>
      <p:pic>
        <p:nvPicPr>
          <p:cNvPr id="10" name="Immagine 9">
            <a:extLst>
              <a:ext uri="{FF2B5EF4-FFF2-40B4-BE49-F238E27FC236}">
                <a16:creationId xmlns:a16="http://schemas.microsoft.com/office/drawing/2014/main" id="{AFF9C138-0850-4EA7-ACE5-DAE528AEA76A}"/>
              </a:ext>
            </a:extLst>
          </p:cNvPr>
          <p:cNvPicPr>
            <a:picLocks noChangeAspect="1"/>
          </p:cNvPicPr>
          <p:nvPr/>
        </p:nvPicPr>
        <p:blipFill>
          <a:blip r:embed="rId3"/>
          <a:stretch>
            <a:fillRect/>
          </a:stretch>
        </p:blipFill>
        <p:spPr>
          <a:xfrm>
            <a:off x="467544" y="1253638"/>
            <a:ext cx="5976664" cy="3319851"/>
          </a:xfrm>
          <a:prstGeom prst="rect">
            <a:avLst/>
          </a:prstGeom>
        </p:spPr>
      </p:pic>
      <p:sp>
        <p:nvSpPr>
          <p:cNvPr id="11" name="Ovale 10">
            <a:extLst>
              <a:ext uri="{FF2B5EF4-FFF2-40B4-BE49-F238E27FC236}">
                <a16:creationId xmlns:a16="http://schemas.microsoft.com/office/drawing/2014/main" id="{EB4A9FE2-9665-44CF-8A1B-AD2D20E86F16}"/>
              </a:ext>
            </a:extLst>
          </p:cNvPr>
          <p:cNvSpPr/>
          <p:nvPr/>
        </p:nvSpPr>
        <p:spPr>
          <a:xfrm>
            <a:off x="2051720" y="2852936"/>
            <a:ext cx="1368152"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557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pic>
        <p:nvPicPr>
          <p:cNvPr id="15" name="Immagine 14">
            <a:extLst>
              <a:ext uri="{FF2B5EF4-FFF2-40B4-BE49-F238E27FC236}">
                <a16:creationId xmlns:a16="http://schemas.microsoft.com/office/drawing/2014/main" id="{1B810D0B-7A8D-4826-AB10-A748C1A8F4FC}"/>
              </a:ext>
            </a:extLst>
          </p:cNvPr>
          <p:cNvPicPr>
            <a:picLocks noChangeAspect="1"/>
          </p:cNvPicPr>
          <p:nvPr/>
        </p:nvPicPr>
        <p:blipFill>
          <a:blip r:embed="rId3"/>
          <a:stretch>
            <a:fillRect/>
          </a:stretch>
        </p:blipFill>
        <p:spPr>
          <a:xfrm>
            <a:off x="424964" y="1268760"/>
            <a:ext cx="5848594" cy="3298973"/>
          </a:xfrm>
          <a:prstGeom prst="rect">
            <a:avLst/>
          </a:prstGeom>
        </p:spPr>
      </p:pic>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2585323"/>
          </a:xfrm>
          <a:prstGeom prst="rect">
            <a:avLst/>
          </a:prstGeom>
          <a:noFill/>
        </p:spPr>
        <p:txBody>
          <a:bodyPr wrap="square" rtlCol="0">
            <a:spAutoFit/>
          </a:bodyPr>
          <a:lstStyle/>
          <a:p>
            <a:pPr marL="285750" indent="-285750">
              <a:buFont typeface="Arial" panose="020B0604020202020204" pitchFamily="34" charset="0"/>
              <a:buChar char="•"/>
            </a:pPr>
            <a:r>
              <a:rPr lang="it-IT" dirty="0"/>
              <a:t>Per iniziare e terminare la procedura di riconoscimento della targa del mezzo l’operatore pronuncia rispettivamente «INIZIA» e «FERMA»</a:t>
            </a:r>
          </a:p>
        </p:txBody>
      </p:sp>
      <p:sp>
        <p:nvSpPr>
          <p:cNvPr id="11" name="Ovale 10">
            <a:extLst>
              <a:ext uri="{FF2B5EF4-FFF2-40B4-BE49-F238E27FC236}">
                <a16:creationId xmlns:a16="http://schemas.microsoft.com/office/drawing/2014/main" id="{EB4A9FE2-9665-44CF-8A1B-AD2D20E86F16}"/>
              </a:ext>
            </a:extLst>
          </p:cNvPr>
          <p:cNvSpPr/>
          <p:nvPr/>
        </p:nvSpPr>
        <p:spPr>
          <a:xfrm>
            <a:off x="377779" y="1574548"/>
            <a:ext cx="648073"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E8F1D2F9-F98C-4FA8-A22D-6D777540438D}"/>
              </a:ext>
            </a:extLst>
          </p:cNvPr>
          <p:cNvSpPr/>
          <p:nvPr/>
        </p:nvSpPr>
        <p:spPr>
          <a:xfrm>
            <a:off x="1043607" y="1583426"/>
            <a:ext cx="576065" cy="3693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2221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268760"/>
            <a:ext cx="2425778" cy="3970318"/>
          </a:xfrm>
          <a:prstGeom prst="rect">
            <a:avLst/>
          </a:prstGeom>
          <a:noFill/>
        </p:spPr>
        <p:txBody>
          <a:bodyPr wrap="square" rtlCol="0">
            <a:spAutoFit/>
          </a:bodyPr>
          <a:lstStyle/>
          <a:p>
            <a:pPr marL="285750" indent="-285750">
              <a:buFont typeface="Arial" panose="020B0604020202020204" pitchFamily="34" charset="0"/>
              <a:buChar char="•"/>
            </a:pPr>
            <a:r>
              <a:rPr lang="it-IT" dirty="0"/>
              <a:t>Dopo qualche secondo dall’inizio della procedura l’app mostra il testo di riconoscimento della targa inquadrata dall’operatore. L’operatore verifica la targa riconosciuta e può registrarla con «CONFERMA» o scartarla con «SCARTA» nel caso non corrispondesse.</a:t>
            </a:r>
          </a:p>
        </p:txBody>
      </p:sp>
      <p:pic>
        <p:nvPicPr>
          <p:cNvPr id="4" name="Immagine 3">
            <a:extLst>
              <a:ext uri="{FF2B5EF4-FFF2-40B4-BE49-F238E27FC236}">
                <a16:creationId xmlns:a16="http://schemas.microsoft.com/office/drawing/2014/main" id="{F3275A86-09E9-48B1-AC18-94EE490CC650}"/>
              </a:ext>
            </a:extLst>
          </p:cNvPr>
          <p:cNvPicPr>
            <a:picLocks noChangeAspect="1"/>
          </p:cNvPicPr>
          <p:nvPr/>
        </p:nvPicPr>
        <p:blipFill>
          <a:blip r:embed="rId3"/>
          <a:stretch>
            <a:fillRect/>
          </a:stretch>
        </p:blipFill>
        <p:spPr>
          <a:xfrm>
            <a:off x="359037" y="1340768"/>
            <a:ext cx="6157179" cy="3448982"/>
          </a:xfrm>
          <a:prstGeom prst="rect">
            <a:avLst/>
          </a:prstGeom>
        </p:spPr>
      </p:pic>
      <p:sp>
        <p:nvSpPr>
          <p:cNvPr id="8" name="Ovale 7">
            <a:extLst>
              <a:ext uri="{FF2B5EF4-FFF2-40B4-BE49-F238E27FC236}">
                <a16:creationId xmlns:a16="http://schemas.microsoft.com/office/drawing/2014/main" id="{EE46F35B-C583-4390-A5C6-B0D4871808B9}"/>
              </a:ext>
            </a:extLst>
          </p:cNvPr>
          <p:cNvSpPr/>
          <p:nvPr/>
        </p:nvSpPr>
        <p:spPr>
          <a:xfrm>
            <a:off x="3563888" y="3212976"/>
            <a:ext cx="1368152"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3600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268760"/>
            <a:ext cx="2425778" cy="3970318"/>
          </a:xfrm>
          <a:prstGeom prst="rect">
            <a:avLst/>
          </a:prstGeom>
          <a:noFill/>
        </p:spPr>
        <p:txBody>
          <a:bodyPr wrap="square" rtlCol="0">
            <a:spAutoFit/>
          </a:bodyPr>
          <a:lstStyle/>
          <a:p>
            <a:pPr marL="285750" indent="-285750">
              <a:buFont typeface="Arial" panose="020B0604020202020204" pitchFamily="34" charset="0"/>
              <a:buChar char="•"/>
            </a:pPr>
            <a:r>
              <a:rPr lang="it-IT" dirty="0"/>
              <a:t>Confermata la targa del mezzo, se il mezzo trasporta merci pericolose si può passare all’acquisizione della targa ADR. L’operatore pronuncia la parola «KEMLER» per accedere alla procedura di riconoscimento targa ADR.</a:t>
            </a:r>
          </a:p>
        </p:txBody>
      </p:sp>
      <p:pic>
        <p:nvPicPr>
          <p:cNvPr id="10" name="Immagine 9">
            <a:extLst>
              <a:ext uri="{FF2B5EF4-FFF2-40B4-BE49-F238E27FC236}">
                <a16:creationId xmlns:a16="http://schemas.microsoft.com/office/drawing/2014/main" id="{444ADF8C-3299-45BD-BBC9-90E9F5F32C45}"/>
              </a:ext>
            </a:extLst>
          </p:cNvPr>
          <p:cNvPicPr>
            <a:picLocks noChangeAspect="1"/>
          </p:cNvPicPr>
          <p:nvPr/>
        </p:nvPicPr>
        <p:blipFill>
          <a:blip r:embed="rId3"/>
          <a:stretch>
            <a:fillRect/>
          </a:stretch>
        </p:blipFill>
        <p:spPr>
          <a:xfrm>
            <a:off x="437408" y="1323672"/>
            <a:ext cx="6122827" cy="3482358"/>
          </a:xfrm>
          <a:prstGeom prst="rect">
            <a:avLst/>
          </a:prstGeom>
        </p:spPr>
      </p:pic>
      <p:sp>
        <p:nvSpPr>
          <p:cNvPr id="11" name="Ovale 10">
            <a:extLst>
              <a:ext uri="{FF2B5EF4-FFF2-40B4-BE49-F238E27FC236}">
                <a16:creationId xmlns:a16="http://schemas.microsoft.com/office/drawing/2014/main" id="{C76903DE-3C5B-4DE3-B55C-0D73C5ADC3DE}"/>
              </a:ext>
            </a:extLst>
          </p:cNvPr>
          <p:cNvSpPr/>
          <p:nvPr/>
        </p:nvSpPr>
        <p:spPr>
          <a:xfrm>
            <a:off x="1619672" y="1556792"/>
            <a:ext cx="720080" cy="5040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2847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268760"/>
            <a:ext cx="2425778" cy="2308324"/>
          </a:xfrm>
          <a:prstGeom prst="rect">
            <a:avLst/>
          </a:prstGeom>
          <a:noFill/>
        </p:spPr>
        <p:txBody>
          <a:bodyPr wrap="square" rtlCol="0">
            <a:spAutoFit/>
          </a:bodyPr>
          <a:lstStyle/>
          <a:p>
            <a:pPr marL="285750" indent="-285750">
              <a:buFont typeface="Arial" panose="020B0604020202020204" pitchFamily="34" charset="0"/>
              <a:buChar char="•"/>
            </a:pPr>
            <a:r>
              <a:rPr lang="it-IT" dirty="0"/>
              <a:t>L’operatore ha a disposizione tre livelli di zoom per facilitare l’inquadratura della targa ADR all’interno del rettangolo mostrato sul visore.</a:t>
            </a:r>
          </a:p>
        </p:txBody>
      </p:sp>
      <p:pic>
        <p:nvPicPr>
          <p:cNvPr id="11" name="Immagine 10">
            <a:extLst>
              <a:ext uri="{FF2B5EF4-FFF2-40B4-BE49-F238E27FC236}">
                <a16:creationId xmlns:a16="http://schemas.microsoft.com/office/drawing/2014/main" id="{BBC0DAF8-4315-481F-94E8-7A28D5FD0E71}"/>
              </a:ext>
            </a:extLst>
          </p:cNvPr>
          <p:cNvPicPr>
            <a:picLocks noChangeAspect="1"/>
          </p:cNvPicPr>
          <p:nvPr/>
        </p:nvPicPr>
        <p:blipFill>
          <a:blip r:embed="rId3"/>
          <a:stretch>
            <a:fillRect/>
          </a:stretch>
        </p:blipFill>
        <p:spPr>
          <a:xfrm>
            <a:off x="449645" y="1340768"/>
            <a:ext cx="5751905" cy="3232921"/>
          </a:xfrm>
          <a:prstGeom prst="rect">
            <a:avLst/>
          </a:prstGeom>
        </p:spPr>
      </p:pic>
    </p:spTree>
    <p:extLst>
      <p:ext uri="{BB962C8B-B14F-4D97-AF65-F5344CB8AC3E}">
        <p14:creationId xmlns:p14="http://schemas.microsoft.com/office/powerpoint/2010/main" val="397943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2051719" y="908720"/>
            <a:ext cx="6962282" cy="369332"/>
          </a:xfrm>
          <a:prstGeom prst="rect">
            <a:avLst/>
          </a:prstGeom>
          <a:noFill/>
        </p:spPr>
        <p:txBody>
          <a:bodyPr wrap="square" rtlCol="0">
            <a:spAutoFit/>
          </a:bodyPr>
          <a:lstStyle/>
          <a:p>
            <a:r>
              <a:rPr lang="fr-FR" b="1" dirty="0" err="1">
                <a:solidFill>
                  <a:schemeClr val="tx2"/>
                </a:solidFill>
                <a:latin typeface="Arial" pitchFamily="34" charset="0"/>
                <a:cs typeface="Arial" pitchFamily="34" charset="0"/>
              </a:rPr>
              <a:t>Schema</a:t>
            </a:r>
            <a:r>
              <a:rPr lang="fr-FR" b="1" dirty="0">
                <a:solidFill>
                  <a:schemeClr val="tx2"/>
                </a:solidFill>
                <a:latin typeface="Arial" pitchFamily="34" charset="0"/>
                <a:cs typeface="Arial" pitchFamily="34" charset="0"/>
              </a:rPr>
              <a:t> </a:t>
            </a:r>
            <a:r>
              <a:rPr lang="fr-FR" b="1" dirty="0" err="1">
                <a:solidFill>
                  <a:schemeClr val="tx2"/>
                </a:solidFill>
                <a:latin typeface="Arial" pitchFamily="34" charset="0"/>
                <a:cs typeface="Arial" pitchFamily="34" charset="0"/>
              </a:rPr>
              <a:t>implementativo</a:t>
            </a:r>
            <a:endParaRPr lang="fr-FR" b="1" dirty="0">
              <a:solidFill>
                <a:schemeClr val="tx2"/>
              </a:solidFill>
              <a:latin typeface="Arial" pitchFamily="34" charset="0"/>
              <a:cs typeface="Arial" pitchFamily="34" charset="0"/>
            </a:endParaRP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pic>
        <p:nvPicPr>
          <p:cNvPr id="23" name="Immagine 22">
            <a:extLst>
              <a:ext uri="{FF2B5EF4-FFF2-40B4-BE49-F238E27FC236}">
                <a16:creationId xmlns:a16="http://schemas.microsoft.com/office/drawing/2014/main" id="{7C4B4F54-CEAF-4D56-A618-AD190869ABFD}"/>
              </a:ext>
            </a:extLst>
          </p:cNvPr>
          <p:cNvPicPr>
            <a:picLocks noChangeAspect="1"/>
          </p:cNvPicPr>
          <p:nvPr/>
        </p:nvPicPr>
        <p:blipFill>
          <a:blip r:embed="rId3"/>
          <a:stretch>
            <a:fillRect/>
          </a:stretch>
        </p:blipFill>
        <p:spPr>
          <a:xfrm>
            <a:off x="132067" y="1285504"/>
            <a:ext cx="1329146" cy="1329146"/>
          </a:xfrm>
          <a:prstGeom prst="rect">
            <a:avLst/>
          </a:prstGeom>
        </p:spPr>
      </p:pic>
      <p:sp>
        <p:nvSpPr>
          <p:cNvPr id="24" name="Rettangolo 23">
            <a:extLst>
              <a:ext uri="{FF2B5EF4-FFF2-40B4-BE49-F238E27FC236}">
                <a16:creationId xmlns:a16="http://schemas.microsoft.com/office/drawing/2014/main" id="{80A35B02-E215-48D9-A001-E77EDC1F585C}"/>
              </a:ext>
            </a:extLst>
          </p:cNvPr>
          <p:cNvSpPr/>
          <p:nvPr/>
        </p:nvSpPr>
        <p:spPr>
          <a:xfrm>
            <a:off x="1619672" y="1988840"/>
            <a:ext cx="3412338" cy="373856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Immagine 24">
            <a:extLst>
              <a:ext uri="{FF2B5EF4-FFF2-40B4-BE49-F238E27FC236}">
                <a16:creationId xmlns:a16="http://schemas.microsoft.com/office/drawing/2014/main" id="{E94D5910-A8C7-4AF1-878C-85798A6C4813}"/>
              </a:ext>
            </a:extLst>
          </p:cNvPr>
          <p:cNvPicPr>
            <a:picLocks noChangeAspect="1"/>
          </p:cNvPicPr>
          <p:nvPr/>
        </p:nvPicPr>
        <p:blipFill>
          <a:blip r:embed="rId4"/>
          <a:stretch>
            <a:fillRect/>
          </a:stretch>
        </p:blipFill>
        <p:spPr>
          <a:xfrm>
            <a:off x="2756735" y="2013542"/>
            <a:ext cx="1239201" cy="1236661"/>
          </a:xfrm>
          <a:prstGeom prst="rect">
            <a:avLst/>
          </a:prstGeom>
        </p:spPr>
      </p:pic>
      <p:pic>
        <p:nvPicPr>
          <p:cNvPr id="26" name="Immagine 25">
            <a:extLst>
              <a:ext uri="{FF2B5EF4-FFF2-40B4-BE49-F238E27FC236}">
                <a16:creationId xmlns:a16="http://schemas.microsoft.com/office/drawing/2014/main" id="{87FA4EFA-B8FC-421C-9BE7-27A3A67A1C99}"/>
              </a:ext>
            </a:extLst>
          </p:cNvPr>
          <p:cNvPicPr>
            <a:picLocks noChangeAspect="1"/>
          </p:cNvPicPr>
          <p:nvPr/>
        </p:nvPicPr>
        <p:blipFill>
          <a:blip r:embed="rId5"/>
          <a:stretch>
            <a:fillRect/>
          </a:stretch>
        </p:blipFill>
        <p:spPr>
          <a:xfrm>
            <a:off x="2753753" y="4619540"/>
            <a:ext cx="1236661" cy="1236661"/>
          </a:xfrm>
          <a:prstGeom prst="rect">
            <a:avLst/>
          </a:prstGeom>
        </p:spPr>
      </p:pic>
      <p:cxnSp>
        <p:nvCxnSpPr>
          <p:cNvPr id="27" name="Connettore 2 26">
            <a:extLst>
              <a:ext uri="{FF2B5EF4-FFF2-40B4-BE49-F238E27FC236}">
                <a16:creationId xmlns:a16="http://schemas.microsoft.com/office/drawing/2014/main" id="{F19132B6-1038-48CB-A13E-08D2E447966A}"/>
              </a:ext>
            </a:extLst>
          </p:cNvPr>
          <p:cNvCxnSpPr>
            <a:cxnSpLocks/>
            <a:endCxn id="26" idx="0"/>
          </p:cNvCxnSpPr>
          <p:nvPr/>
        </p:nvCxnSpPr>
        <p:spPr>
          <a:xfrm flipH="1">
            <a:off x="3372084" y="3250204"/>
            <a:ext cx="1270" cy="136933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Connettore 2 27">
            <a:extLst>
              <a:ext uri="{FF2B5EF4-FFF2-40B4-BE49-F238E27FC236}">
                <a16:creationId xmlns:a16="http://schemas.microsoft.com/office/drawing/2014/main" id="{21FB8432-4F77-4933-864A-186A88B19617}"/>
              </a:ext>
            </a:extLst>
          </p:cNvPr>
          <p:cNvCxnSpPr>
            <a:cxnSpLocks/>
          </p:cNvCxnSpPr>
          <p:nvPr/>
        </p:nvCxnSpPr>
        <p:spPr>
          <a:xfrm>
            <a:off x="1259632" y="2067490"/>
            <a:ext cx="1494121" cy="56438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9" name="CasellaDiTesto 28">
            <a:extLst>
              <a:ext uri="{FF2B5EF4-FFF2-40B4-BE49-F238E27FC236}">
                <a16:creationId xmlns:a16="http://schemas.microsoft.com/office/drawing/2014/main" id="{43AEA07F-D640-4304-8073-6F948763C775}"/>
              </a:ext>
            </a:extLst>
          </p:cNvPr>
          <p:cNvSpPr txBox="1"/>
          <p:nvPr/>
        </p:nvSpPr>
        <p:spPr>
          <a:xfrm>
            <a:off x="1599033" y="3626259"/>
            <a:ext cx="887166" cy="738664"/>
          </a:xfrm>
          <a:prstGeom prst="rect">
            <a:avLst/>
          </a:prstGeom>
          <a:noFill/>
        </p:spPr>
        <p:txBody>
          <a:bodyPr wrap="none" rtlCol="0">
            <a:spAutoFit/>
          </a:bodyPr>
          <a:lstStyle/>
          <a:p>
            <a:pPr algn="ctr"/>
            <a:r>
              <a:rPr lang="it-IT" sz="1400" dirty="0">
                <a:solidFill>
                  <a:schemeClr val="bg1"/>
                </a:solidFill>
              </a:rPr>
              <a:t>NODO </a:t>
            </a:r>
          </a:p>
          <a:p>
            <a:pPr algn="ctr"/>
            <a:r>
              <a:rPr lang="it-IT" sz="1400" dirty="0">
                <a:solidFill>
                  <a:schemeClr val="bg1"/>
                </a:solidFill>
              </a:rPr>
              <a:t>EASYLOG </a:t>
            </a:r>
          </a:p>
          <a:p>
            <a:pPr algn="ctr"/>
            <a:r>
              <a:rPr lang="it-IT" sz="1400" dirty="0">
                <a:solidFill>
                  <a:schemeClr val="bg1"/>
                </a:solidFill>
              </a:rPr>
              <a:t>SAVONA</a:t>
            </a:r>
          </a:p>
        </p:txBody>
      </p:sp>
      <p:sp>
        <p:nvSpPr>
          <p:cNvPr id="30" name="CasellaDiTesto 29">
            <a:extLst>
              <a:ext uri="{FF2B5EF4-FFF2-40B4-BE49-F238E27FC236}">
                <a16:creationId xmlns:a16="http://schemas.microsoft.com/office/drawing/2014/main" id="{7A53F094-8435-4BA5-8E21-A24FF720EF14}"/>
              </a:ext>
            </a:extLst>
          </p:cNvPr>
          <p:cNvSpPr txBox="1"/>
          <p:nvPr/>
        </p:nvSpPr>
        <p:spPr>
          <a:xfrm>
            <a:off x="3739504" y="3050399"/>
            <a:ext cx="1208023" cy="307777"/>
          </a:xfrm>
          <a:prstGeom prst="rect">
            <a:avLst/>
          </a:prstGeom>
          <a:noFill/>
        </p:spPr>
        <p:txBody>
          <a:bodyPr wrap="none" rtlCol="0">
            <a:spAutoFit/>
          </a:bodyPr>
          <a:lstStyle/>
          <a:p>
            <a:pPr algn="ctr"/>
            <a:r>
              <a:rPr lang="it-IT" sz="1400" dirty="0">
                <a:solidFill>
                  <a:schemeClr val="bg1"/>
                </a:solidFill>
              </a:rPr>
              <a:t>WEBSERVICES</a:t>
            </a:r>
          </a:p>
        </p:txBody>
      </p:sp>
      <p:sp>
        <p:nvSpPr>
          <p:cNvPr id="31" name="CasellaDiTesto 30">
            <a:extLst>
              <a:ext uri="{FF2B5EF4-FFF2-40B4-BE49-F238E27FC236}">
                <a16:creationId xmlns:a16="http://schemas.microsoft.com/office/drawing/2014/main" id="{B299C765-3434-4D17-85F4-70FABBBE847F}"/>
              </a:ext>
            </a:extLst>
          </p:cNvPr>
          <p:cNvSpPr txBox="1"/>
          <p:nvPr/>
        </p:nvSpPr>
        <p:spPr>
          <a:xfrm>
            <a:off x="3566034" y="4619539"/>
            <a:ext cx="1041440" cy="307777"/>
          </a:xfrm>
          <a:prstGeom prst="rect">
            <a:avLst/>
          </a:prstGeom>
          <a:noFill/>
        </p:spPr>
        <p:txBody>
          <a:bodyPr wrap="none" rtlCol="0">
            <a:spAutoFit/>
          </a:bodyPr>
          <a:lstStyle/>
          <a:p>
            <a:pPr algn="ctr"/>
            <a:r>
              <a:rPr lang="it-IT" sz="1400" dirty="0">
                <a:solidFill>
                  <a:schemeClr val="bg1"/>
                </a:solidFill>
              </a:rPr>
              <a:t>FTP SERVER</a:t>
            </a:r>
          </a:p>
        </p:txBody>
      </p:sp>
      <p:sp>
        <p:nvSpPr>
          <p:cNvPr id="32" name="CasellaDiTesto 31">
            <a:extLst>
              <a:ext uri="{FF2B5EF4-FFF2-40B4-BE49-F238E27FC236}">
                <a16:creationId xmlns:a16="http://schemas.microsoft.com/office/drawing/2014/main" id="{84DB3B01-D014-4066-A173-155B96E8C68E}"/>
              </a:ext>
            </a:extLst>
          </p:cNvPr>
          <p:cNvSpPr txBox="1"/>
          <p:nvPr/>
        </p:nvSpPr>
        <p:spPr>
          <a:xfrm>
            <a:off x="4140412" y="5359392"/>
            <a:ext cx="822964" cy="307777"/>
          </a:xfrm>
          <a:prstGeom prst="rect">
            <a:avLst/>
          </a:prstGeom>
          <a:noFill/>
        </p:spPr>
        <p:txBody>
          <a:bodyPr wrap="none" rtlCol="0">
            <a:spAutoFit/>
          </a:bodyPr>
          <a:lstStyle/>
          <a:p>
            <a:pPr algn="ctr"/>
            <a:r>
              <a:rPr lang="it-IT" sz="1400" dirty="0">
                <a:solidFill>
                  <a:schemeClr val="bg1"/>
                </a:solidFill>
              </a:rPr>
              <a:t>FTP CLIENT</a:t>
            </a:r>
          </a:p>
        </p:txBody>
      </p:sp>
      <p:sp>
        <p:nvSpPr>
          <p:cNvPr id="34" name="Rettangolo 33">
            <a:extLst>
              <a:ext uri="{FF2B5EF4-FFF2-40B4-BE49-F238E27FC236}">
                <a16:creationId xmlns:a16="http://schemas.microsoft.com/office/drawing/2014/main" id="{DF9B117E-4060-4B5D-A37E-472AFAC10E53}"/>
              </a:ext>
            </a:extLst>
          </p:cNvPr>
          <p:cNvSpPr/>
          <p:nvPr/>
        </p:nvSpPr>
        <p:spPr>
          <a:xfrm>
            <a:off x="5410475" y="1988840"/>
            <a:ext cx="3412338" cy="373856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5" name="Immagine 34">
            <a:extLst>
              <a:ext uri="{FF2B5EF4-FFF2-40B4-BE49-F238E27FC236}">
                <a16:creationId xmlns:a16="http://schemas.microsoft.com/office/drawing/2014/main" id="{7128EB8E-5B37-4855-ABDF-AEC6760E232A}"/>
              </a:ext>
            </a:extLst>
          </p:cNvPr>
          <p:cNvPicPr>
            <a:picLocks noChangeAspect="1"/>
          </p:cNvPicPr>
          <p:nvPr/>
        </p:nvPicPr>
        <p:blipFill>
          <a:blip r:embed="rId5"/>
          <a:stretch>
            <a:fillRect/>
          </a:stretch>
        </p:blipFill>
        <p:spPr>
          <a:xfrm>
            <a:off x="6544556" y="4619540"/>
            <a:ext cx="1236661" cy="1236661"/>
          </a:xfrm>
          <a:prstGeom prst="rect">
            <a:avLst/>
          </a:prstGeom>
        </p:spPr>
      </p:pic>
      <p:sp>
        <p:nvSpPr>
          <p:cNvPr id="36" name="CasellaDiTesto 35">
            <a:extLst>
              <a:ext uri="{FF2B5EF4-FFF2-40B4-BE49-F238E27FC236}">
                <a16:creationId xmlns:a16="http://schemas.microsoft.com/office/drawing/2014/main" id="{D56F3A2A-85F8-44D4-B79F-C4175D9E81CD}"/>
              </a:ext>
            </a:extLst>
          </p:cNvPr>
          <p:cNvSpPr txBox="1"/>
          <p:nvPr/>
        </p:nvSpPr>
        <p:spPr>
          <a:xfrm>
            <a:off x="5389836" y="3626259"/>
            <a:ext cx="887166" cy="738664"/>
          </a:xfrm>
          <a:prstGeom prst="rect">
            <a:avLst/>
          </a:prstGeom>
          <a:noFill/>
        </p:spPr>
        <p:txBody>
          <a:bodyPr wrap="none" rtlCol="0">
            <a:spAutoFit/>
          </a:bodyPr>
          <a:lstStyle/>
          <a:p>
            <a:pPr algn="ctr"/>
            <a:r>
              <a:rPr lang="it-IT" sz="1400" dirty="0">
                <a:solidFill>
                  <a:schemeClr val="bg1"/>
                </a:solidFill>
              </a:rPr>
              <a:t>ALTRO</a:t>
            </a:r>
          </a:p>
          <a:p>
            <a:pPr algn="ctr"/>
            <a:r>
              <a:rPr lang="it-IT" sz="1400" dirty="0">
                <a:solidFill>
                  <a:schemeClr val="bg1"/>
                </a:solidFill>
              </a:rPr>
              <a:t>NODO </a:t>
            </a:r>
          </a:p>
          <a:p>
            <a:pPr algn="ctr"/>
            <a:r>
              <a:rPr lang="it-IT" sz="1400" dirty="0">
                <a:solidFill>
                  <a:schemeClr val="bg1"/>
                </a:solidFill>
              </a:rPr>
              <a:t>EASYLOG </a:t>
            </a:r>
          </a:p>
        </p:txBody>
      </p:sp>
      <p:sp>
        <p:nvSpPr>
          <p:cNvPr id="37" name="CasellaDiTesto 36">
            <a:extLst>
              <a:ext uri="{FF2B5EF4-FFF2-40B4-BE49-F238E27FC236}">
                <a16:creationId xmlns:a16="http://schemas.microsoft.com/office/drawing/2014/main" id="{919CB2A1-DE23-4143-A49F-A872C5E634D0}"/>
              </a:ext>
            </a:extLst>
          </p:cNvPr>
          <p:cNvSpPr txBox="1"/>
          <p:nvPr/>
        </p:nvSpPr>
        <p:spPr>
          <a:xfrm>
            <a:off x="5927496" y="4636039"/>
            <a:ext cx="1041440" cy="307777"/>
          </a:xfrm>
          <a:prstGeom prst="rect">
            <a:avLst/>
          </a:prstGeom>
          <a:noFill/>
        </p:spPr>
        <p:txBody>
          <a:bodyPr wrap="none" rtlCol="0">
            <a:spAutoFit/>
          </a:bodyPr>
          <a:lstStyle/>
          <a:p>
            <a:pPr algn="ctr"/>
            <a:r>
              <a:rPr lang="it-IT" sz="1400" dirty="0">
                <a:solidFill>
                  <a:schemeClr val="bg1"/>
                </a:solidFill>
              </a:rPr>
              <a:t>FTP SERVER</a:t>
            </a:r>
          </a:p>
        </p:txBody>
      </p:sp>
      <p:sp>
        <p:nvSpPr>
          <p:cNvPr id="38" name="CasellaDiTesto 37">
            <a:extLst>
              <a:ext uri="{FF2B5EF4-FFF2-40B4-BE49-F238E27FC236}">
                <a16:creationId xmlns:a16="http://schemas.microsoft.com/office/drawing/2014/main" id="{64B2D05D-B5AD-4233-81CB-BC0909C3CE5C}"/>
              </a:ext>
            </a:extLst>
          </p:cNvPr>
          <p:cNvSpPr txBox="1"/>
          <p:nvPr/>
        </p:nvSpPr>
        <p:spPr>
          <a:xfrm>
            <a:off x="5484412" y="5354505"/>
            <a:ext cx="995786" cy="307777"/>
          </a:xfrm>
          <a:prstGeom prst="rect">
            <a:avLst/>
          </a:prstGeom>
          <a:noFill/>
        </p:spPr>
        <p:txBody>
          <a:bodyPr wrap="none" rtlCol="0">
            <a:spAutoFit/>
          </a:bodyPr>
          <a:lstStyle/>
          <a:p>
            <a:pPr algn="ctr"/>
            <a:r>
              <a:rPr lang="it-IT" sz="1400" dirty="0">
                <a:solidFill>
                  <a:schemeClr val="bg1"/>
                </a:solidFill>
              </a:rPr>
              <a:t>FTP CLIENT</a:t>
            </a:r>
          </a:p>
        </p:txBody>
      </p:sp>
      <p:cxnSp>
        <p:nvCxnSpPr>
          <p:cNvPr id="39" name="Connettore 2 38">
            <a:extLst>
              <a:ext uri="{FF2B5EF4-FFF2-40B4-BE49-F238E27FC236}">
                <a16:creationId xmlns:a16="http://schemas.microsoft.com/office/drawing/2014/main" id="{2B1D117A-433D-4F02-9B79-268D39833505}"/>
              </a:ext>
            </a:extLst>
          </p:cNvPr>
          <p:cNvCxnSpPr>
            <a:cxnSpLocks/>
            <a:stCxn id="32" idx="0"/>
            <a:endCxn id="37" idx="1"/>
          </p:cNvCxnSpPr>
          <p:nvPr/>
        </p:nvCxnSpPr>
        <p:spPr>
          <a:xfrm flipV="1">
            <a:off x="4551894" y="4789928"/>
            <a:ext cx="1375602" cy="5694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0" name="Connettore 2 39">
            <a:extLst>
              <a:ext uri="{FF2B5EF4-FFF2-40B4-BE49-F238E27FC236}">
                <a16:creationId xmlns:a16="http://schemas.microsoft.com/office/drawing/2014/main" id="{376C8F51-08CF-464D-B25F-C3DE1C4B1EA3}"/>
              </a:ext>
            </a:extLst>
          </p:cNvPr>
          <p:cNvCxnSpPr>
            <a:cxnSpLocks/>
          </p:cNvCxnSpPr>
          <p:nvPr/>
        </p:nvCxnSpPr>
        <p:spPr>
          <a:xfrm flipH="1" flipV="1">
            <a:off x="4639797" y="4803248"/>
            <a:ext cx="1342509" cy="5425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7587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268760"/>
            <a:ext cx="2425778" cy="4801314"/>
          </a:xfrm>
          <a:prstGeom prst="rect">
            <a:avLst/>
          </a:prstGeom>
          <a:noFill/>
        </p:spPr>
        <p:txBody>
          <a:bodyPr wrap="square" rtlCol="0">
            <a:spAutoFit/>
          </a:bodyPr>
          <a:lstStyle/>
          <a:p>
            <a:pPr marL="285750" indent="-285750">
              <a:buFont typeface="Arial" panose="020B0604020202020204" pitchFamily="34" charset="0"/>
              <a:buChar char="•"/>
            </a:pPr>
            <a:r>
              <a:rPr lang="it-IT" dirty="0"/>
              <a:t>Pronunciando la parola «ACQUISISCI», viene scattata un’istantanea del display del visore e viene ritagliata l’immagine all’interno del rettangolo</a:t>
            </a:r>
          </a:p>
          <a:p>
            <a:pPr marL="285750" indent="-285750">
              <a:buFont typeface="Arial" panose="020B0604020202020204" pitchFamily="34" charset="0"/>
              <a:buChar char="•"/>
            </a:pPr>
            <a:r>
              <a:rPr lang="it-IT" dirty="0"/>
              <a:t>Vengono applicati dei filtri e viene passata l’immagine alla libreria OCR che individua il codice </a:t>
            </a:r>
            <a:r>
              <a:rPr lang="it-IT" dirty="0" err="1"/>
              <a:t>Kemler</a:t>
            </a:r>
            <a:r>
              <a:rPr lang="it-IT" dirty="0"/>
              <a:t> e il codice IMDG della merce</a:t>
            </a:r>
          </a:p>
        </p:txBody>
      </p:sp>
      <p:pic>
        <p:nvPicPr>
          <p:cNvPr id="8" name="Immagine 7">
            <a:extLst>
              <a:ext uri="{FF2B5EF4-FFF2-40B4-BE49-F238E27FC236}">
                <a16:creationId xmlns:a16="http://schemas.microsoft.com/office/drawing/2014/main" id="{DEBCBEA2-D7BC-4706-90B9-DF7CA8EA8CCE}"/>
              </a:ext>
            </a:extLst>
          </p:cNvPr>
          <p:cNvPicPr>
            <a:picLocks noChangeAspect="1"/>
          </p:cNvPicPr>
          <p:nvPr/>
        </p:nvPicPr>
        <p:blipFill>
          <a:blip r:embed="rId3"/>
          <a:stretch>
            <a:fillRect/>
          </a:stretch>
        </p:blipFill>
        <p:spPr>
          <a:xfrm>
            <a:off x="454219" y="1340768"/>
            <a:ext cx="5297527" cy="2977533"/>
          </a:xfrm>
          <a:prstGeom prst="rect">
            <a:avLst/>
          </a:prstGeom>
        </p:spPr>
      </p:pic>
    </p:spTree>
    <p:extLst>
      <p:ext uri="{BB962C8B-B14F-4D97-AF65-F5344CB8AC3E}">
        <p14:creationId xmlns:p14="http://schemas.microsoft.com/office/powerpoint/2010/main" val="1563327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268760"/>
            <a:ext cx="2425778" cy="1477328"/>
          </a:xfrm>
          <a:prstGeom prst="rect">
            <a:avLst/>
          </a:prstGeom>
          <a:noFill/>
        </p:spPr>
        <p:txBody>
          <a:bodyPr wrap="square" rtlCol="0">
            <a:spAutoFit/>
          </a:bodyPr>
          <a:lstStyle/>
          <a:p>
            <a:pPr marL="285750" indent="-285750">
              <a:buFont typeface="Arial" panose="020B0604020202020204" pitchFamily="34" charset="0"/>
              <a:buChar char="•"/>
            </a:pPr>
            <a:r>
              <a:rPr lang="it-IT" dirty="0"/>
              <a:t>Anche qui l’operatore può confermare l’acquisizione o scartarla.</a:t>
            </a:r>
          </a:p>
        </p:txBody>
      </p:sp>
      <p:pic>
        <p:nvPicPr>
          <p:cNvPr id="8" name="Immagine 7">
            <a:extLst>
              <a:ext uri="{FF2B5EF4-FFF2-40B4-BE49-F238E27FC236}">
                <a16:creationId xmlns:a16="http://schemas.microsoft.com/office/drawing/2014/main" id="{DEBCBEA2-D7BC-4706-90B9-DF7CA8EA8CCE}"/>
              </a:ext>
            </a:extLst>
          </p:cNvPr>
          <p:cNvPicPr>
            <a:picLocks noChangeAspect="1"/>
          </p:cNvPicPr>
          <p:nvPr/>
        </p:nvPicPr>
        <p:blipFill>
          <a:blip r:embed="rId3"/>
          <a:stretch>
            <a:fillRect/>
          </a:stretch>
        </p:blipFill>
        <p:spPr>
          <a:xfrm>
            <a:off x="454219" y="1340768"/>
            <a:ext cx="5297527" cy="2977533"/>
          </a:xfrm>
          <a:prstGeom prst="rect">
            <a:avLst/>
          </a:prstGeom>
        </p:spPr>
      </p:pic>
      <p:sp>
        <p:nvSpPr>
          <p:cNvPr id="3" name="Ovale 2">
            <a:extLst>
              <a:ext uri="{FF2B5EF4-FFF2-40B4-BE49-F238E27FC236}">
                <a16:creationId xmlns:a16="http://schemas.microsoft.com/office/drawing/2014/main" id="{B8691081-E896-4A7B-AF68-0F98371736F5}"/>
              </a:ext>
            </a:extLst>
          </p:cNvPr>
          <p:cNvSpPr/>
          <p:nvPr/>
        </p:nvSpPr>
        <p:spPr>
          <a:xfrm>
            <a:off x="3203848" y="3212976"/>
            <a:ext cx="115212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97741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4247317"/>
          </a:xfrm>
          <a:prstGeom prst="rect">
            <a:avLst/>
          </a:prstGeom>
          <a:noFill/>
        </p:spPr>
        <p:txBody>
          <a:bodyPr wrap="square" rtlCol="0">
            <a:spAutoFit/>
          </a:bodyPr>
          <a:lstStyle/>
          <a:p>
            <a:pPr marL="285750" indent="-285750">
              <a:buFont typeface="Arial" panose="020B0604020202020204" pitchFamily="34" charset="0"/>
              <a:buChar char="•"/>
            </a:pPr>
            <a:r>
              <a:rPr lang="it-IT" dirty="0"/>
              <a:t>Quando l’operatore termina la sessione di acquisizione targhe, può inviare i dati riconosciuti al nodo Easylog di Savona tramite </a:t>
            </a:r>
            <a:r>
              <a:rPr lang="it-IT" dirty="0" err="1"/>
              <a:t>webservice</a:t>
            </a:r>
            <a:r>
              <a:rPr lang="it-IT" dirty="0"/>
              <a:t>.</a:t>
            </a:r>
          </a:p>
          <a:p>
            <a:pPr marL="285750" indent="-285750">
              <a:buFont typeface="Arial" panose="020B0604020202020204" pitchFamily="34" charset="0"/>
              <a:buChar char="•"/>
            </a:pPr>
            <a:r>
              <a:rPr lang="it-IT" dirty="0"/>
              <a:t>Il </a:t>
            </a:r>
            <a:r>
              <a:rPr lang="it-IT" dirty="0" err="1"/>
              <a:t>webservice</a:t>
            </a:r>
            <a:r>
              <a:rPr lang="it-IT" dirty="0"/>
              <a:t>, a partire da questi dati, creerà i file XML nel rispetto delle specifiche del «Connettore </a:t>
            </a:r>
            <a:r>
              <a:rPr lang="it-IT" dirty="0" err="1"/>
              <a:t>Eayslog</a:t>
            </a:r>
            <a:r>
              <a:rPr lang="it-IT" dirty="0"/>
              <a:t>»</a:t>
            </a:r>
          </a:p>
        </p:txBody>
      </p:sp>
      <p:pic>
        <p:nvPicPr>
          <p:cNvPr id="10" name="Immagine 9">
            <a:extLst>
              <a:ext uri="{FF2B5EF4-FFF2-40B4-BE49-F238E27FC236}">
                <a16:creationId xmlns:a16="http://schemas.microsoft.com/office/drawing/2014/main" id="{AFF9C138-0850-4EA7-ACE5-DAE528AEA76A}"/>
              </a:ext>
            </a:extLst>
          </p:cNvPr>
          <p:cNvPicPr>
            <a:picLocks noChangeAspect="1"/>
          </p:cNvPicPr>
          <p:nvPr/>
        </p:nvPicPr>
        <p:blipFill>
          <a:blip r:embed="rId3"/>
          <a:stretch>
            <a:fillRect/>
          </a:stretch>
        </p:blipFill>
        <p:spPr>
          <a:xfrm>
            <a:off x="467544" y="1253638"/>
            <a:ext cx="5976664" cy="3319851"/>
          </a:xfrm>
          <a:prstGeom prst="rect">
            <a:avLst/>
          </a:prstGeom>
        </p:spPr>
      </p:pic>
      <p:sp>
        <p:nvSpPr>
          <p:cNvPr id="11" name="Ovale 10">
            <a:extLst>
              <a:ext uri="{FF2B5EF4-FFF2-40B4-BE49-F238E27FC236}">
                <a16:creationId xmlns:a16="http://schemas.microsoft.com/office/drawing/2014/main" id="{EB4A9FE2-9665-44CF-8A1B-AD2D20E86F16}"/>
              </a:ext>
            </a:extLst>
          </p:cNvPr>
          <p:cNvSpPr/>
          <p:nvPr/>
        </p:nvSpPr>
        <p:spPr>
          <a:xfrm>
            <a:off x="3484972" y="2852936"/>
            <a:ext cx="1368152" cy="36004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28478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4247317"/>
          </a:xfrm>
          <a:prstGeom prst="rect">
            <a:avLst/>
          </a:prstGeom>
          <a:noFill/>
        </p:spPr>
        <p:txBody>
          <a:bodyPr wrap="square" rtlCol="0">
            <a:spAutoFit/>
          </a:bodyPr>
          <a:lstStyle/>
          <a:p>
            <a:pPr marL="285750" indent="-285750">
              <a:buFont typeface="Arial" panose="020B0604020202020204" pitchFamily="34" charset="0"/>
              <a:buChar char="•"/>
            </a:pPr>
            <a:r>
              <a:rPr lang="it-IT" dirty="0"/>
              <a:t>Quando l’operatore termina la sessione di acquisizione targhe, può inviare i dati riconosciuti al nodo Easylog di Savona tramite </a:t>
            </a:r>
            <a:r>
              <a:rPr lang="it-IT" dirty="0" err="1"/>
              <a:t>webservice</a:t>
            </a:r>
            <a:r>
              <a:rPr lang="it-IT" dirty="0"/>
              <a:t>.</a:t>
            </a:r>
          </a:p>
          <a:p>
            <a:pPr marL="285750" indent="-285750">
              <a:buFont typeface="Arial" panose="020B0604020202020204" pitchFamily="34" charset="0"/>
              <a:buChar char="•"/>
            </a:pPr>
            <a:r>
              <a:rPr lang="it-IT" dirty="0"/>
              <a:t>Il </a:t>
            </a:r>
            <a:r>
              <a:rPr lang="it-IT" dirty="0" err="1"/>
              <a:t>webservice</a:t>
            </a:r>
            <a:r>
              <a:rPr lang="it-IT" dirty="0"/>
              <a:t>, a partire da questi dati, creerà i file XML nel rispetto delle specifiche del «Connettore </a:t>
            </a:r>
            <a:r>
              <a:rPr lang="it-IT" dirty="0" err="1"/>
              <a:t>Eayslog</a:t>
            </a:r>
            <a:r>
              <a:rPr lang="it-IT" dirty="0"/>
              <a:t>»</a:t>
            </a:r>
          </a:p>
        </p:txBody>
      </p:sp>
      <p:pic>
        <p:nvPicPr>
          <p:cNvPr id="10" name="Immagine 9">
            <a:extLst>
              <a:ext uri="{FF2B5EF4-FFF2-40B4-BE49-F238E27FC236}">
                <a16:creationId xmlns:a16="http://schemas.microsoft.com/office/drawing/2014/main" id="{AFF9C138-0850-4EA7-ACE5-DAE528AEA76A}"/>
              </a:ext>
            </a:extLst>
          </p:cNvPr>
          <p:cNvPicPr>
            <a:picLocks noChangeAspect="1"/>
          </p:cNvPicPr>
          <p:nvPr/>
        </p:nvPicPr>
        <p:blipFill>
          <a:blip r:embed="rId3"/>
          <a:stretch>
            <a:fillRect/>
          </a:stretch>
        </p:blipFill>
        <p:spPr>
          <a:xfrm>
            <a:off x="467544" y="1253638"/>
            <a:ext cx="5976664" cy="3319851"/>
          </a:xfrm>
          <a:prstGeom prst="rect">
            <a:avLst/>
          </a:prstGeom>
        </p:spPr>
      </p:pic>
      <p:pic>
        <p:nvPicPr>
          <p:cNvPr id="4" name="Immagine 3">
            <a:extLst>
              <a:ext uri="{FF2B5EF4-FFF2-40B4-BE49-F238E27FC236}">
                <a16:creationId xmlns:a16="http://schemas.microsoft.com/office/drawing/2014/main" id="{63888BA7-A178-4DBE-834B-28CAE7FD7F4A}"/>
              </a:ext>
            </a:extLst>
          </p:cNvPr>
          <p:cNvPicPr>
            <a:picLocks noChangeAspect="1"/>
          </p:cNvPicPr>
          <p:nvPr/>
        </p:nvPicPr>
        <p:blipFill>
          <a:blip r:embed="rId4"/>
          <a:stretch>
            <a:fillRect/>
          </a:stretch>
        </p:blipFill>
        <p:spPr>
          <a:xfrm>
            <a:off x="1394074" y="2084309"/>
            <a:ext cx="4171950" cy="1428750"/>
          </a:xfrm>
          <a:prstGeom prst="rect">
            <a:avLst/>
          </a:prstGeom>
        </p:spPr>
      </p:pic>
      <p:sp>
        <p:nvSpPr>
          <p:cNvPr id="8" name="Rettangolo 7">
            <a:extLst>
              <a:ext uri="{FF2B5EF4-FFF2-40B4-BE49-F238E27FC236}">
                <a16:creationId xmlns:a16="http://schemas.microsoft.com/office/drawing/2014/main" id="{BB920CA5-C7EC-4740-841A-554B48553F38}"/>
              </a:ext>
            </a:extLst>
          </p:cNvPr>
          <p:cNvSpPr/>
          <p:nvPr/>
        </p:nvSpPr>
        <p:spPr>
          <a:xfrm>
            <a:off x="1201349" y="2084309"/>
            <a:ext cx="4364675" cy="1428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86463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1754326"/>
          </a:xfrm>
          <a:prstGeom prst="rect">
            <a:avLst/>
          </a:prstGeom>
          <a:noFill/>
        </p:spPr>
        <p:txBody>
          <a:bodyPr wrap="square" rtlCol="0">
            <a:spAutoFit/>
          </a:bodyPr>
          <a:lstStyle/>
          <a:p>
            <a:pPr marL="285750" indent="-285750">
              <a:buFont typeface="Arial" panose="020B0604020202020204" pitchFamily="34" charset="0"/>
              <a:buChar char="•"/>
            </a:pPr>
            <a:r>
              <a:rPr lang="it-IT" dirty="0"/>
              <a:t>Accesso con credenziali</a:t>
            </a:r>
          </a:p>
          <a:p>
            <a:pPr marL="285750" indent="-285750">
              <a:buFont typeface="Arial" panose="020B0604020202020204" pitchFamily="34" charset="0"/>
              <a:buChar char="•"/>
            </a:pPr>
            <a:r>
              <a:rPr lang="it-IT" dirty="0"/>
              <a:t>Creazione</a:t>
            </a:r>
          </a:p>
          <a:p>
            <a:pPr marL="285750" indent="-285750">
              <a:buFont typeface="Arial" panose="020B0604020202020204" pitchFamily="34" charset="0"/>
              <a:buChar char="•"/>
            </a:pPr>
            <a:r>
              <a:rPr lang="it-IT" dirty="0"/>
              <a:t>Visualizzazione</a:t>
            </a:r>
          </a:p>
          <a:p>
            <a:pPr marL="285750" indent="-285750">
              <a:buFont typeface="Arial" panose="020B0604020202020204" pitchFamily="34" charset="0"/>
              <a:buChar char="•"/>
            </a:pPr>
            <a:r>
              <a:rPr lang="it-IT" dirty="0"/>
              <a:t>Modifica</a:t>
            </a:r>
          </a:p>
          <a:p>
            <a:pPr marL="285750" indent="-285750">
              <a:buFont typeface="Arial" panose="020B0604020202020204" pitchFamily="34" charset="0"/>
              <a:buChar char="•"/>
            </a:pPr>
            <a:r>
              <a:rPr lang="it-IT" dirty="0"/>
              <a:t>Cancellazione</a:t>
            </a:r>
          </a:p>
        </p:txBody>
      </p:sp>
      <p:pic>
        <p:nvPicPr>
          <p:cNvPr id="13" name="Immagine 12">
            <a:extLst>
              <a:ext uri="{FF2B5EF4-FFF2-40B4-BE49-F238E27FC236}">
                <a16:creationId xmlns:a16="http://schemas.microsoft.com/office/drawing/2014/main" id="{DE8AD6EB-10CB-4621-B04F-DECB8F2292B9}"/>
              </a:ext>
            </a:extLst>
          </p:cNvPr>
          <p:cNvPicPr>
            <a:picLocks noChangeAspect="1"/>
          </p:cNvPicPr>
          <p:nvPr/>
        </p:nvPicPr>
        <p:blipFill>
          <a:blip r:embed="rId3"/>
          <a:stretch>
            <a:fillRect/>
          </a:stretch>
        </p:blipFill>
        <p:spPr>
          <a:xfrm>
            <a:off x="419929" y="1277292"/>
            <a:ext cx="6006523" cy="4167932"/>
          </a:xfrm>
          <a:prstGeom prst="rect">
            <a:avLst/>
          </a:prstGeom>
        </p:spPr>
      </p:pic>
    </p:spTree>
    <p:extLst>
      <p:ext uri="{BB962C8B-B14F-4D97-AF65-F5344CB8AC3E}">
        <p14:creationId xmlns:p14="http://schemas.microsoft.com/office/powerpoint/2010/main" val="209021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 - </a:t>
            </a:r>
            <a:r>
              <a:rPr lang="it-IT" sz="1200" b="1" dirty="0">
                <a:solidFill>
                  <a:schemeClr val="tx2"/>
                </a:solidFill>
                <a:latin typeface="Arial" pitchFamily="34" charset="0"/>
                <a:cs typeface="Arial" pitchFamily="34" charset="0"/>
              </a:rPr>
              <a:t>VISUALIZZAZIONE</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3970318"/>
          </a:xfrm>
          <a:prstGeom prst="rect">
            <a:avLst/>
          </a:prstGeom>
          <a:noFill/>
        </p:spPr>
        <p:txBody>
          <a:bodyPr wrap="square" rtlCol="0">
            <a:spAutoFit/>
          </a:bodyPr>
          <a:lstStyle/>
          <a:p>
            <a:pPr marL="285750" indent="-285750">
              <a:buFont typeface="Arial" panose="020B0604020202020204" pitchFamily="34" charset="0"/>
              <a:buChar char="•"/>
            </a:pPr>
            <a:r>
              <a:rPr lang="it-IT" dirty="0"/>
              <a:t>Scelta della cartella FTP da visualizzare</a:t>
            </a:r>
          </a:p>
          <a:p>
            <a:pPr marL="285750" indent="-285750">
              <a:buFont typeface="Arial" panose="020B0604020202020204" pitchFamily="34" charset="0"/>
              <a:buChar char="•"/>
            </a:pPr>
            <a:r>
              <a:rPr lang="it-IT" dirty="0"/>
              <a:t>Ogni riga della tabella contiene il nome del file e le informazioni contenute nel nome</a:t>
            </a:r>
          </a:p>
          <a:p>
            <a:pPr marL="285750" indent="-285750">
              <a:buFont typeface="Arial" panose="020B0604020202020204" pitchFamily="34" charset="0"/>
              <a:buChar char="•"/>
            </a:pPr>
            <a:r>
              <a:rPr lang="it-IT" dirty="0"/>
              <a:t>Dal bottone di «Dettaglio» in ciascuna riga si accede all’elenco delle targhe dei mezzi contenute nel file.</a:t>
            </a:r>
          </a:p>
        </p:txBody>
      </p:sp>
      <p:pic>
        <p:nvPicPr>
          <p:cNvPr id="10" name="Immagine 9">
            <a:extLst>
              <a:ext uri="{FF2B5EF4-FFF2-40B4-BE49-F238E27FC236}">
                <a16:creationId xmlns:a16="http://schemas.microsoft.com/office/drawing/2014/main" id="{A9F7AB46-719B-4EE3-9E38-1070D0B1BA58}"/>
              </a:ext>
            </a:extLst>
          </p:cNvPr>
          <p:cNvPicPr>
            <a:picLocks noChangeAspect="1"/>
          </p:cNvPicPr>
          <p:nvPr/>
        </p:nvPicPr>
        <p:blipFill>
          <a:blip r:embed="rId3"/>
          <a:stretch>
            <a:fillRect/>
          </a:stretch>
        </p:blipFill>
        <p:spPr>
          <a:xfrm>
            <a:off x="35497" y="1206040"/>
            <a:ext cx="6552728" cy="3951152"/>
          </a:xfrm>
          <a:prstGeom prst="rect">
            <a:avLst/>
          </a:prstGeom>
        </p:spPr>
      </p:pic>
      <p:sp>
        <p:nvSpPr>
          <p:cNvPr id="12" name="Ovale 11">
            <a:extLst>
              <a:ext uri="{FF2B5EF4-FFF2-40B4-BE49-F238E27FC236}">
                <a16:creationId xmlns:a16="http://schemas.microsoft.com/office/drawing/2014/main" id="{9F3E7795-B824-4938-AEB5-C55CD992614A}"/>
              </a:ext>
            </a:extLst>
          </p:cNvPr>
          <p:cNvSpPr/>
          <p:nvPr/>
        </p:nvSpPr>
        <p:spPr>
          <a:xfrm>
            <a:off x="755576" y="1628800"/>
            <a:ext cx="936104" cy="2880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9DEF2A8E-2E87-4663-8079-7CE36D3239F6}"/>
              </a:ext>
            </a:extLst>
          </p:cNvPr>
          <p:cNvSpPr/>
          <p:nvPr/>
        </p:nvSpPr>
        <p:spPr>
          <a:xfrm>
            <a:off x="5470177" y="2015474"/>
            <a:ext cx="703309" cy="31683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80831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 – </a:t>
            </a:r>
            <a:r>
              <a:rPr lang="it-IT" sz="1200" b="1" dirty="0">
                <a:solidFill>
                  <a:schemeClr val="tx2"/>
                </a:solidFill>
                <a:latin typeface="Arial" pitchFamily="34" charset="0"/>
                <a:cs typeface="Arial" pitchFamily="34" charset="0"/>
              </a:rPr>
              <a:t>VISUALIZZAZIONE - DETTAGLIO</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682726" y="1412776"/>
            <a:ext cx="2425778" cy="3785652"/>
          </a:xfrm>
          <a:prstGeom prst="rect">
            <a:avLst/>
          </a:prstGeom>
          <a:noFill/>
        </p:spPr>
        <p:txBody>
          <a:bodyPr wrap="square" rtlCol="0">
            <a:spAutoFit/>
          </a:bodyPr>
          <a:lstStyle/>
          <a:p>
            <a:r>
              <a:rPr lang="it-IT" sz="1200" b="0" i="0" u="none" strike="noStrike" baseline="0" dirty="0">
                <a:solidFill>
                  <a:srgbClr val="000000"/>
                </a:solidFill>
                <a:latin typeface="+mj-lt"/>
              </a:rPr>
              <a:t>La pagina di dettaglio del file mostra le seguenti informazioni: </a:t>
            </a:r>
          </a:p>
          <a:p>
            <a:r>
              <a:rPr lang="it-IT" sz="1200" b="0" i="0" u="none" strike="noStrike" baseline="0" dirty="0">
                <a:solidFill>
                  <a:srgbClr val="000000"/>
                </a:solidFill>
                <a:latin typeface="+mj-lt"/>
              </a:rPr>
              <a:t>• LOCODE: il </a:t>
            </a:r>
            <a:r>
              <a:rPr lang="it-IT" sz="1200" b="0" i="0" u="none" strike="noStrike" baseline="0" dirty="0" err="1">
                <a:solidFill>
                  <a:srgbClr val="000000"/>
                </a:solidFill>
                <a:latin typeface="+mj-lt"/>
              </a:rPr>
              <a:t>locode</a:t>
            </a:r>
            <a:r>
              <a:rPr lang="it-IT" sz="1200" b="0" i="0" u="none" strike="noStrike" baseline="0" dirty="0">
                <a:solidFill>
                  <a:srgbClr val="000000"/>
                </a:solidFill>
                <a:latin typeface="+mj-lt"/>
              </a:rPr>
              <a:t> del nodo Easylog che ha generato il file </a:t>
            </a:r>
          </a:p>
          <a:p>
            <a:r>
              <a:rPr lang="it-IT" sz="1200" b="0" i="0" u="none" strike="noStrike" baseline="0" dirty="0">
                <a:solidFill>
                  <a:srgbClr val="000000"/>
                </a:solidFill>
                <a:latin typeface="+mj-lt"/>
              </a:rPr>
              <a:t>• MITTENTE: il dispositivo che ha generato il file (ad esempio gli smart-</a:t>
            </a:r>
            <a:r>
              <a:rPr lang="it-IT" sz="1200" b="0" i="0" u="none" strike="noStrike" baseline="0" dirty="0" err="1">
                <a:solidFill>
                  <a:srgbClr val="000000"/>
                </a:solidFill>
                <a:latin typeface="+mj-lt"/>
              </a:rPr>
              <a:t>glasses</a:t>
            </a:r>
            <a:r>
              <a:rPr lang="it-IT" sz="1200" b="0" i="0" u="none" strike="noStrike" baseline="0" dirty="0">
                <a:solidFill>
                  <a:srgbClr val="000000"/>
                </a:solidFill>
                <a:latin typeface="+mj-lt"/>
              </a:rPr>
              <a:t> o la </a:t>
            </a:r>
            <a:r>
              <a:rPr lang="it-IT" sz="1200" b="0" i="0" u="none" strike="noStrike" baseline="0" dirty="0" err="1">
                <a:solidFill>
                  <a:srgbClr val="000000"/>
                </a:solidFill>
                <a:latin typeface="+mj-lt"/>
              </a:rPr>
              <a:t>webapp</a:t>
            </a:r>
            <a:r>
              <a:rPr lang="it-IT" sz="1200" b="0" i="0" u="none" strike="noStrike" baseline="0" dirty="0">
                <a:solidFill>
                  <a:srgbClr val="000000"/>
                </a:solidFill>
                <a:latin typeface="+mj-lt"/>
              </a:rPr>
              <a:t> stessa) </a:t>
            </a:r>
          </a:p>
          <a:p>
            <a:r>
              <a:rPr lang="it-IT" sz="1200" b="0" i="0" u="none" strike="noStrike" baseline="0" dirty="0">
                <a:solidFill>
                  <a:srgbClr val="000000"/>
                </a:solidFill>
                <a:latin typeface="+mj-lt"/>
              </a:rPr>
              <a:t>• DATA: la data di creazione del file </a:t>
            </a:r>
          </a:p>
          <a:p>
            <a:r>
              <a:rPr lang="it-IT" sz="1200" b="0" i="0" u="none" strike="noStrike" baseline="0" dirty="0">
                <a:solidFill>
                  <a:srgbClr val="000000"/>
                </a:solidFill>
                <a:latin typeface="+mj-lt"/>
              </a:rPr>
              <a:t>• MESSAGE ID: il nome del file senza estensione .XML </a:t>
            </a:r>
          </a:p>
          <a:p>
            <a:r>
              <a:rPr lang="it-IT" sz="1200" b="0" i="0" u="none" strike="noStrike" baseline="0" dirty="0">
                <a:solidFill>
                  <a:srgbClr val="000000"/>
                </a:solidFill>
                <a:latin typeface="+mj-lt"/>
              </a:rPr>
              <a:t>• AZIONE: la modalità di creazione del file (CREATE, UPDATE, DELETE) </a:t>
            </a:r>
          </a:p>
          <a:p>
            <a:r>
              <a:rPr lang="it-IT" sz="1200" b="0" i="0" u="none" strike="noStrike" baseline="0" dirty="0">
                <a:solidFill>
                  <a:srgbClr val="000000"/>
                </a:solidFill>
                <a:latin typeface="+mj-lt"/>
              </a:rPr>
              <a:t>• OPERAZIONE: il tipo di operazione (GATEIN, GATEOUT, LOADING, UNLOADING) </a:t>
            </a:r>
          </a:p>
          <a:p>
            <a:endParaRPr lang="it-IT" sz="1200" b="0" i="0" u="none" strike="noStrike" baseline="0" dirty="0">
              <a:solidFill>
                <a:srgbClr val="000000"/>
              </a:solidFill>
              <a:latin typeface="+mj-lt"/>
            </a:endParaRPr>
          </a:p>
          <a:p>
            <a:r>
              <a:rPr lang="it-IT" sz="1200" b="0" i="0" u="none" strike="noStrike" baseline="0" dirty="0">
                <a:solidFill>
                  <a:srgbClr val="000000"/>
                </a:solidFill>
                <a:latin typeface="+mj-lt"/>
              </a:rPr>
              <a:t>Inoltre viene mostrato l’elenco di tutti i mezzi transitati nell’ambito della sessione rappresentata dal file stesso. </a:t>
            </a:r>
            <a:endParaRPr lang="it-IT" sz="1200" dirty="0">
              <a:latin typeface="+mj-lt"/>
            </a:endParaRPr>
          </a:p>
        </p:txBody>
      </p:sp>
      <p:pic>
        <p:nvPicPr>
          <p:cNvPr id="4" name="Immagine 3">
            <a:extLst>
              <a:ext uri="{FF2B5EF4-FFF2-40B4-BE49-F238E27FC236}">
                <a16:creationId xmlns:a16="http://schemas.microsoft.com/office/drawing/2014/main" id="{CFE3DD03-69F7-49EA-9187-94B78A3BE90B}"/>
              </a:ext>
            </a:extLst>
          </p:cNvPr>
          <p:cNvPicPr>
            <a:picLocks noChangeAspect="1"/>
          </p:cNvPicPr>
          <p:nvPr/>
        </p:nvPicPr>
        <p:blipFill>
          <a:blip r:embed="rId3"/>
          <a:stretch>
            <a:fillRect/>
          </a:stretch>
        </p:blipFill>
        <p:spPr>
          <a:xfrm>
            <a:off x="49515" y="1361243"/>
            <a:ext cx="6682725" cy="3579925"/>
          </a:xfrm>
          <a:prstGeom prst="rect">
            <a:avLst/>
          </a:prstGeom>
        </p:spPr>
      </p:pic>
      <p:sp>
        <p:nvSpPr>
          <p:cNvPr id="8" name="Ovale 7">
            <a:extLst>
              <a:ext uri="{FF2B5EF4-FFF2-40B4-BE49-F238E27FC236}">
                <a16:creationId xmlns:a16="http://schemas.microsoft.com/office/drawing/2014/main" id="{6159E69F-B32E-4B7B-9703-164716AF0A91}"/>
              </a:ext>
            </a:extLst>
          </p:cNvPr>
          <p:cNvSpPr/>
          <p:nvPr/>
        </p:nvSpPr>
        <p:spPr>
          <a:xfrm>
            <a:off x="4743634" y="2628034"/>
            <a:ext cx="504056" cy="2880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4802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 – </a:t>
            </a:r>
            <a:r>
              <a:rPr lang="it-IT" sz="1200" b="1" dirty="0">
                <a:solidFill>
                  <a:schemeClr val="tx2"/>
                </a:solidFill>
                <a:latin typeface="Arial" pitchFamily="34" charset="0"/>
                <a:cs typeface="Arial" pitchFamily="34" charset="0"/>
              </a:rPr>
              <a:t>VISUALIZZAZIONE - DETTAGLIO</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682726" y="1412776"/>
            <a:ext cx="2425778" cy="2031325"/>
          </a:xfrm>
          <a:prstGeom prst="rect">
            <a:avLst/>
          </a:prstGeom>
          <a:noFill/>
        </p:spPr>
        <p:txBody>
          <a:bodyPr wrap="square" rtlCol="0">
            <a:spAutoFit/>
          </a:bodyPr>
          <a:lstStyle/>
          <a:p>
            <a:pPr marL="285750" indent="-285750">
              <a:buFont typeface="Arial" panose="020B0604020202020204" pitchFamily="34" charset="0"/>
              <a:buChar char="•"/>
            </a:pPr>
            <a:r>
              <a:rPr lang="it-IT" dirty="0"/>
              <a:t>Dal bottone di «Dettaglio» in ciascuna riga si accede alle informazioni del singolo mezzo</a:t>
            </a:r>
          </a:p>
          <a:p>
            <a:endParaRPr lang="it-IT" dirty="0"/>
          </a:p>
        </p:txBody>
      </p:sp>
      <p:pic>
        <p:nvPicPr>
          <p:cNvPr id="4" name="Immagine 3">
            <a:extLst>
              <a:ext uri="{FF2B5EF4-FFF2-40B4-BE49-F238E27FC236}">
                <a16:creationId xmlns:a16="http://schemas.microsoft.com/office/drawing/2014/main" id="{CFE3DD03-69F7-49EA-9187-94B78A3BE90B}"/>
              </a:ext>
            </a:extLst>
          </p:cNvPr>
          <p:cNvPicPr>
            <a:picLocks noChangeAspect="1"/>
          </p:cNvPicPr>
          <p:nvPr/>
        </p:nvPicPr>
        <p:blipFill>
          <a:blip r:embed="rId3"/>
          <a:stretch>
            <a:fillRect/>
          </a:stretch>
        </p:blipFill>
        <p:spPr>
          <a:xfrm>
            <a:off x="49515" y="1361243"/>
            <a:ext cx="6682725" cy="3579925"/>
          </a:xfrm>
          <a:prstGeom prst="rect">
            <a:avLst/>
          </a:prstGeom>
        </p:spPr>
      </p:pic>
      <p:sp>
        <p:nvSpPr>
          <p:cNvPr id="8" name="Ovale 7">
            <a:extLst>
              <a:ext uri="{FF2B5EF4-FFF2-40B4-BE49-F238E27FC236}">
                <a16:creationId xmlns:a16="http://schemas.microsoft.com/office/drawing/2014/main" id="{6159E69F-B32E-4B7B-9703-164716AF0A91}"/>
              </a:ext>
            </a:extLst>
          </p:cNvPr>
          <p:cNvSpPr/>
          <p:nvPr/>
        </p:nvSpPr>
        <p:spPr>
          <a:xfrm>
            <a:off x="4752512" y="2628034"/>
            <a:ext cx="504056" cy="28803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5778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 – </a:t>
            </a:r>
            <a:r>
              <a:rPr lang="it-IT" sz="1200" b="1" dirty="0">
                <a:solidFill>
                  <a:schemeClr val="tx2"/>
                </a:solidFill>
                <a:latin typeface="Arial" pitchFamily="34" charset="0"/>
                <a:cs typeface="Arial" pitchFamily="34" charset="0"/>
              </a:rPr>
              <a:t>VISUALIZZAZIONE – DETTAGLIO - MEZZO</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682726" y="1412776"/>
            <a:ext cx="2425778" cy="4801314"/>
          </a:xfrm>
          <a:prstGeom prst="rect">
            <a:avLst/>
          </a:prstGeom>
          <a:noFill/>
        </p:spPr>
        <p:txBody>
          <a:bodyPr wrap="square" rtlCol="0">
            <a:spAutoFit/>
          </a:bodyPr>
          <a:lstStyle/>
          <a:p>
            <a:r>
              <a:rPr lang="it-IT" sz="1200" b="0" i="0" u="none" strike="noStrike" baseline="0" dirty="0">
                <a:solidFill>
                  <a:srgbClr val="000000"/>
                </a:solidFill>
                <a:latin typeface="Segoe UI" panose="020B0502040204020203" pitchFamily="34" charset="0"/>
              </a:rPr>
              <a:t>Le informazioni di dettaglio mostrate sono quelle identificate dallo schema XSD delle specifiche del “connettore Easylog”: </a:t>
            </a:r>
          </a:p>
          <a:p>
            <a:r>
              <a:rPr lang="it-IT" sz="1200" b="0" i="0" u="none" strike="noStrike" baseline="0" dirty="0">
                <a:solidFill>
                  <a:srgbClr val="000000"/>
                </a:solidFill>
                <a:latin typeface="Segoe UI" panose="020B0502040204020203" pitchFamily="34" charset="0"/>
              </a:rPr>
              <a:t>• Targa rimorchio </a:t>
            </a:r>
          </a:p>
          <a:p>
            <a:r>
              <a:rPr lang="it-IT" sz="1200" b="0" i="0" u="none" strike="noStrike" baseline="0" dirty="0">
                <a:solidFill>
                  <a:srgbClr val="000000"/>
                </a:solidFill>
                <a:latin typeface="Segoe UI" panose="020B0502040204020203" pitchFamily="34" charset="0"/>
              </a:rPr>
              <a:t>• Paese rimorchio </a:t>
            </a:r>
          </a:p>
          <a:p>
            <a:r>
              <a:rPr lang="it-IT" sz="1200" b="0" i="0" u="none" strike="noStrike" baseline="0" dirty="0">
                <a:solidFill>
                  <a:srgbClr val="000000"/>
                </a:solidFill>
                <a:latin typeface="Segoe UI" panose="020B0502040204020203" pitchFamily="34" charset="0"/>
              </a:rPr>
              <a:t>• Orario di transito </a:t>
            </a:r>
          </a:p>
          <a:p>
            <a:r>
              <a:rPr lang="it-IT" sz="1200" b="0" i="0" u="none" strike="noStrike" baseline="0" dirty="0">
                <a:solidFill>
                  <a:srgbClr val="000000"/>
                </a:solidFill>
                <a:latin typeface="Segoe UI" panose="020B0502040204020203" pitchFamily="34" charset="0"/>
              </a:rPr>
              <a:t>• Location </a:t>
            </a:r>
          </a:p>
          <a:p>
            <a:r>
              <a:rPr lang="it-IT" sz="1200" b="0" i="0" u="none" strike="noStrike" baseline="0" dirty="0">
                <a:solidFill>
                  <a:srgbClr val="000000"/>
                </a:solidFill>
                <a:latin typeface="Segoe UI" panose="020B0502040204020203" pitchFamily="34" charset="0"/>
              </a:rPr>
              <a:t>• Destinazione </a:t>
            </a:r>
          </a:p>
          <a:p>
            <a:r>
              <a:rPr lang="it-IT" sz="1200" b="0" i="0" u="none" strike="noStrike" baseline="0" dirty="0">
                <a:solidFill>
                  <a:srgbClr val="000000"/>
                </a:solidFill>
                <a:latin typeface="Segoe UI" panose="020B0502040204020203" pitchFamily="34" charset="0"/>
              </a:rPr>
              <a:t>• Terminal di destinazione </a:t>
            </a:r>
          </a:p>
          <a:p>
            <a:r>
              <a:rPr lang="it-IT" sz="1200" b="0" i="0" u="none" strike="noStrike" baseline="0" dirty="0">
                <a:solidFill>
                  <a:srgbClr val="000000"/>
                </a:solidFill>
                <a:latin typeface="Segoe UI" panose="020B0502040204020203" pitchFamily="34" charset="0"/>
              </a:rPr>
              <a:t>• Vettore </a:t>
            </a:r>
          </a:p>
          <a:p>
            <a:r>
              <a:rPr lang="it-IT" sz="1200" b="0" i="0" u="none" strike="noStrike" baseline="0" dirty="0">
                <a:solidFill>
                  <a:srgbClr val="000000"/>
                </a:solidFill>
                <a:latin typeface="Segoe UI" panose="020B0502040204020203" pitchFamily="34" charset="0"/>
              </a:rPr>
              <a:t>• Nave </a:t>
            </a:r>
          </a:p>
          <a:p>
            <a:r>
              <a:rPr lang="it-IT" sz="1200" b="0" i="0" u="none" strike="noStrike" baseline="0" dirty="0">
                <a:solidFill>
                  <a:srgbClr val="000000"/>
                </a:solidFill>
                <a:latin typeface="Segoe UI" panose="020B0502040204020203" pitchFamily="34" charset="0"/>
              </a:rPr>
              <a:t>• IMO </a:t>
            </a:r>
          </a:p>
          <a:p>
            <a:r>
              <a:rPr lang="it-IT" sz="1200" b="0" i="0" u="none" strike="noStrike" baseline="0" dirty="0">
                <a:solidFill>
                  <a:srgbClr val="000000"/>
                </a:solidFill>
                <a:latin typeface="Segoe UI" panose="020B0502040204020203" pitchFamily="34" charset="0"/>
              </a:rPr>
              <a:t>• </a:t>
            </a:r>
            <a:r>
              <a:rPr lang="it-IT" sz="1200" b="0" i="0" u="none" strike="noStrike" baseline="0" dirty="0" err="1">
                <a:solidFill>
                  <a:srgbClr val="000000"/>
                </a:solidFill>
                <a:latin typeface="Segoe UI" panose="020B0502040204020203" pitchFamily="34" charset="0"/>
              </a:rPr>
              <a:t>Reefer</a:t>
            </a:r>
            <a:r>
              <a:rPr lang="it-IT" sz="1200" b="0" i="0" u="none" strike="noStrike" baseline="0" dirty="0">
                <a:solidFill>
                  <a:srgbClr val="000000"/>
                </a:solidFill>
                <a:latin typeface="Segoe UI" panose="020B0502040204020203" pitchFamily="34" charset="0"/>
              </a:rPr>
              <a:t> </a:t>
            </a:r>
          </a:p>
          <a:p>
            <a:r>
              <a:rPr lang="it-IT" sz="1200" b="0" i="0" u="none" strike="noStrike" baseline="0" dirty="0">
                <a:solidFill>
                  <a:srgbClr val="000000"/>
                </a:solidFill>
                <a:latin typeface="Segoe UI" panose="020B0502040204020203" pitchFamily="34" charset="0"/>
              </a:rPr>
              <a:t>• Classe di rischio ADR </a:t>
            </a:r>
          </a:p>
          <a:p>
            <a:r>
              <a:rPr lang="it-IT" sz="1200" b="0" i="0" u="none" strike="noStrike" baseline="0" dirty="0">
                <a:solidFill>
                  <a:srgbClr val="000000"/>
                </a:solidFill>
                <a:latin typeface="Segoe UI" panose="020B0502040204020203" pitchFamily="34" charset="0"/>
              </a:rPr>
              <a:t>• Lunghezza veicolo </a:t>
            </a:r>
          </a:p>
          <a:p>
            <a:r>
              <a:rPr lang="it-IT" sz="1200" b="0" i="0" u="none" strike="noStrike" baseline="0" dirty="0">
                <a:solidFill>
                  <a:srgbClr val="000000"/>
                </a:solidFill>
                <a:latin typeface="Segoe UI" panose="020B0502040204020203" pitchFamily="34" charset="0"/>
              </a:rPr>
              <a:t>• Targa motrice </a:t>
            </a:r>
          </a:p>
          <a:p>
            <a:r>
              <a:rPr lang="it-IT" sz="1200" b="0" i="0" u="none" strike="noStrike" baseline="0" dirty="0">
                <a:solidFill>
                  <a:srgbClr val="000000"/>
                </a:solidFill>
                <a:latin typeface="Segoe UI" panose="020B0502040204020203" pitchFamily="34" charset="0"/>
              </a:rPr>
              <a:t>• Paese motrice </a:t>
            </a:r>
          </a:p>
          <a:p>
            <a:r>
              <a:rPr lang="it-IT" sz="1200" b="0" i="0" u="none" strike="noStrike" baseline="0" dirty="0">
                <a:solidFill>
                  <a:srgbClr val="000000"/>
                </a:solidFill>
                <a:latin typeface="Segoe UI" panose="020B0502040204020203" pitchFamily="34" charset="0"/>
              </a:rPr>
              <a:t>• Tipo veicolo </a:t>
            </a:r>
          </a:p>
          <a:p>
            <a:r>
              <a:rPr lang="it-IT" sz="1200" b="0" i="0" u="none" strike="noStrike" baseline="0" dirty="0">
                <a:solidFill>
                  <a:srgbClr val="000000"/>
                </a:solidFill>
                <a:latin typeface="Segoe UI" panose="020B0502040204020203" pitchFamily="34" charset="0"/>
              </a:rPr>
              <a:t>• Autista 1 </a:t>
            </a:r>
          </a:p>
          <a:p>
            <a:r>
              <a:rPr lang="it-IT" sz="1200" b="0" i="0" u="none" strike="noStrike" baseline="0" dirty="0">
                <a:solidFill>
                  <a:srgbClr val="000000"/>
                </a:solidFill>
                <a:latin typeface="Segoe UI" panose="020B0502040204020203" pitchFamily="34" charset="0"/>
              </a:rPr>
              <a:t>• Autista 2 </a:t>
            </a:r>
          </a:p>
          <a:p>
            <a:r>
              <a:rPr lang="it-IT" sz="1200" b="0" i="0" u="none" strike="noStrike" baseline="0" dirty="0">
                <a:solidFill>
                  <a:srgbClr val="000000"/>
                </a:solidFill>
                <a:latin typeface="Segoe UI" panose="020B0502040204020203" pitchFamily="34" charset="0"/>
              </a:rPr>
              <a:t>• Codice </a:t>
            </a:r>
            <a:r>
              <a:rPr lang="it-IT" sz="1200" b="0" i="0" u="none" strike="noStrike" baseline="0" dirty="0" err="1">
                <a:solidFill>
                  <a:srgbClr val="000000"/>
                </a:solidFill>
                <a:latin typeface="Segoe UI" panose="020B0502040204020203" pitchFamily="34" charset="0"/>
              </a:rPr>
              <a:t>kemler</a:t>
            </a:r>
            <a:r>
              <a:rPr lang="it-IT" sz="1200" b="0" i="0" u="none" strike="noStrike" baseline="0" dirty="0">
                <a:solidFill>
                  <a:srgbClr val="000000"/>
                </a:solidFill>
                <a:latin typeface="Segoe UI" panose="020B0502040204020203" pitchFamily="34" charset="0"/>
              </a:rPr>
              <a:t> </a:t>
            </a:r>
          </a:p>
          <a:p>
            <a:r>
              <a:rPr lang="it-IT" sz="1200" b="0" i="0" u="none" strike="noStrike" baseline="0" dirty="0">
                <a:solidFill>
                  <a:srgbClr val="000000"/>
                </a:solidFill>
                <a:latin typeface="Segoe UI" panose="020B0502040204020203" pitchFamily="34" charset="0"/>
              </a:rPr>
              <a:t>• Codice IMDG </a:t>
            </a:r>
          </a:p>
          <a:p>
            <a:endParaRPr lang="it-IT" dirty="0"/>
          </a:p>
        </p:txBody>
      </p:sp>
      <p:pic>
        <p:nvPicPr>
          <p:cNvPr id="10" name="Immagine 9">
            <a:extLst>
              <a:ext uri="{FF2B5EF4-FFF2-40B4-BE49-F238E27FC236}">
                <a16:creationId xmlns:a16="http://schemas.microsoft.com/office/drawing/2014/main" id="{36EF3673-D6D8-4618-9495-DE9DAB2A1428}"/>
              </a:ext>
            </a:extLst>
          </p:cNvPr>
          <p:cNvPicPr>
            <a:picLocks noChangeAspect="1"/>
          </p:cNvPicPr>
          <p:nvPr/>
        </p:nvPicPr>
        <p:blipFill>
          <a:blip r:embed="rId3"/>
          <a:stretch>
            <a:fillRect/>
          </a:stretch>
        </p:blipFill>
        <p:spPr>
          <a:xfrm>
            <a:off x="467543" y="1278052"/>
            <a:ext cx="5841037" cy="4694330"/>
          </a:xfrm>
          <a:prstGeom prst="rect">
            <a:avLst/>
          </a:prstGeom>
        </p:spPr>
      </p:pic>
    </p:spTree>
    <p:extLst>
      <p:ext uri="{BB962C8B-B14F-4D97-AF65-F5344CB8AC3E}">
        <p14:creationId xmlns:p14="http://schemas.microsoft.com/office/powerpoint/2010/main" val="169947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 – </a:t>
            </a:r>
            <a:r>
              <a:rPr lang="it-IT" sz="1200" b="1" dirty="0">
                <a:solidFill>
                  <a:schemeClr val="tx2"/>
                </a:solidFill>
                <a:latin typeface="Arial" pitchFamily="34" charset="0"/>
                <a:cs typeface="Arial" pitchFamily="34" charset="0"/>
              </a:rPr>
              <a:t>VISUALIZZAZIONE – DETTAGLIO - MEZZO</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682726" y="1268760"/>
            <a:ext cx="2425778" cy="3323987"/>
          </a:xfrm>
          <a:prstGeom prst="rect">
            <a:avLst/>
          </a:prstGeom>
          <a:noFill/>
        </p:spPr>
        <p:txBody>
          <a:bodyPr wrap="square" rtlCol="0">
            <a:spAutoFit/>
          </a:bodyPr>
          <a:lstStyle/>
          <a:p>
            <a:r>
              <a:rPr lang="it-IT" sz="1400" b="0" i="0" u="none" strike="noStrike" baseline="0" dirty="0">
                <a:solidFill>
                  <a:srgbClr val="000000"/>
                </a:solidFill>
                <a:latin typeface="Tahoma" panose="020B0604030504040204" pitchFamily="34" charset="0"/>
              </a:rPr>
              <a:t>Con il bottone “Modifica” si accede alla pagina che permette di “Cancellare” o “Aggiornare” il file. Secondo le specifiche del connettore non si tratta di vera e propria cancellazione o aggiornamento, ma della creazione di un nuovo file di tipo SND o BRD con il campo MESSAGE ACTION uguale a “DELETE” per la cancellazione o uguale a “UPDATE” per l’aggiornamento. </a:t>
            </a:r>
          </a:p>
        </p:txBody>
      </p:sp>
      <p:pic>
        <p:nvPicPr>
          <p:cNvPr id="10" name="Immagine 9">
            <a:extLst>
              <a:ext uri="{FF2B5EF4-FFF2-40B4-BE49-F238E27FC236}">
                <a16:creationId xmlns:a16="http://schemas.microsoft.com/office/drawing/2014/main" id="{36EF3673-D6D8-4618-9495-DE9DAB2A1428}"/>
              </a:ext>
            </a:extLst>
          </p:cNvPr>
          <p:cNvPicPr>
            <a:picLocks noChangeAspect="1"/>
          </p:cNvPicPr>
          <p:nvPr/>
        </p:nvPicPr>
        <p:blipFill>
          <a:blip r:embed="rId3"/>
          <a:stretch>
            <a:fillRect/>
          </a:stretch>
        </p:blipFill>
        <p:spPr>
          <a:xfrm>
            <a:off x="467543" y="1278052"/>
            <a:ext cx="5841037" cy="4694330"/>
          </a:xfrm>
          <a:prstGeom prst="rect">
            <a:avLst/>
          </a:prstGeom>
        </p:spPr>
      </p:pic>
    </p:spTree>
    <p:extLst>
      <p:ext uri="{BB962C8B-B14F-4D97-AF65-F5344CB8AC3E}">
        <p14:creationId xmlns:p14="http://schemas.microsoft.com/office/powerpoint/2010/main" val="160556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2051719" y="908720"/>
            <a:ext cx="6962282" cy="369332"/>
          </a:xfrm>
          <a:prstGeom prst="rect">
            <a:avLst/>
          </a:prstGeom>
          <a:noFill/>
        </p:spPr>
        <p:txBody>
          <a:bodyPr wrap="square" rtlCol="0">
            <a:spAutoFit/>
          </a:bodyPr>
          <a:lstStyle/>
          <a:p>
            <a:r>
              <a:rPr lang="fr-FR" b="1" dirty="0">
                <a:solidFill>
                  <a:schemeClr val="tx2"/>
                </a:solidFill>
                <a:latin typeface="Arial" pitchFamily="34" charset="0"/>
                <a:cs typeface="Arial" pitchFamily="34" charset="0"/>
              </a:rPr>
              <a:t>COMPONENTI - hardware</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4" name="CasellaDiTesto 3">
            <a:extLst>
              <a:ext uri="{FF2B5EF4-FFF2-40B4-BE49-F238E27FC236}">
                <a16:creationId xmlns:a16="http://schemas.microsoft.com/office/drawing/2014/main" id="{D3FCCA81-CDBF-4CE1-9702-8B36DEDEF7F8}"/>
              </a:ext>
            </a:extLst>
          </p:cNvPr>
          <p:cNvSpPr txBox="1"/>
          <p:nvPr/>
        </p:nvSpPr>
        <p:spPr>
          <a:xfrm>
            <a:off x="467544" y="1578853"/>
            <a:ext cx="6677982" cy="1477328"/>
          </a:xfrm>
          <a:prstGeom prst="rect">
            <a:avLst/>
          </a:prstGeom>
          <a:noFill/>
        </p:spPr>
        <p:txBody>
          <a:bodyPr wrap="none" rtlCol="0">
            <a:spAutoFit/>
          </a:bodyPr>
          <a:lstStyle/>
          <a:p>
            <a:r>
              <a:rPr lang="it-IT" b="1" dirty="0">
                <a:solidFill>
                  <a:schemeClr val="accent2"/>
                </a:solidFill>
              </a:rPr>
              <a:t>REALWARE HMT-1: </a:t>
            </a:r>
          </a:p>
          <a:p>
            <a:pPr marL="285750" indent="-285750">
              <a:buFont typeface="Arial" panose="020B0604020202020204" pitchFamily="34" charset="0"/>
              <a:buChar char="•"/>
            </a:pPr>
            <a:r>
              <a:rPr lang="it-IT" dirty="0"/>
              <a:t>Dispositivo hands-free dotato di telecamera e visore smart-</a:t>
            </a:r>
            <a:r>
              <a:rPr lang="it-IT" dirty="0" err="1"/>
              <a:t>glasses</a:t>
            </a:r>
            <a:endParaRPr lang="it-IT" dirty="0"/>
          </a:p>
          <a:p>
            <a:pPr marL="285750" indent="-285750">
              <a:buFont typeface="Arial" panose="020B0604020202020204" pitchFamily="34" charset="0"/>
              <a:buChar char="•"/>
            </a:pPr>
            <a:r>
              <a:rPr lang="it-IT" dirty="0"/>
              <a:t>Sistema  Operativo Android</a:t>
            </a:r>
          </a:p>
          <a:p>
            <a:pPr marL="285750" indent="-285750">
              <a:buFont typeface="Arial" panose="020B0604020202020204" pitchFamily="34" charset="0"/>
              <a:buChar char="•"/>
            </a:pPr>
            <a:r>
              <a:rPr lang="it-IT" dirty="0"/>
              <a:t>Si utilizza come un tablet attraverso input vocali</a:t>
            </a:r>
          </a:p>
          <a:p>
            <a:endParaRPr lang="it-IT" dirty="0"/>
          </a:p>
        </p:txBody>
      </p:sp>
      <p:pic>
        <p:nvPicPr>
          <p:cNvPr id="10" name="Immagine 9">
            <a:extLst>
              <a:ext uri="{FF2B5EF4-FFF2-40B4-BE49-F238E27FC236}">
                <a16:creationId xmlns:a16="http://schemas.microsoft.com/office/drawing/2014/main" id="{777EFB4F-621D-463F-80DC-2D37A5DDB77A}"/>
              </a:ext>
            </a:extLst>
          </p:cNvPr>
          <p:cNvPicPr>
            <a:picLocks noChangeAspect="1"/>
          </p:cNvPicPr>
          <p:nvPr/>
        </p:nvPicPr>
        <p:blipFill>
          <a:blip r:embed="rId3"/>
          <a:stretch>
            <a:fillRect/>
          </a:stretch>
        </p:blipFill>
        <p:spPr>
          <a:xfrm flipH="1">
            <a:off x="491313" y="3197803"/>
            <a:ext cx="3054682" cy="1527341"/>
          </a:xfrm>
          <a:prstGeom prst="rect">
            <a:avLst/>
          </a:prstGeom>
        </p:spPr>
      </p:pic>
      <p:pic>
        <p:nvPicPr>
          <p:cNvPr id="11" name="Immagine 10">
            <a:extLst>
              <a:ext uri="{FF2B5EF4-FFF2-40B4-BE49-F238E27FC236}">
                <a16:creationId xmlns:a16="http://schemas.microsoft.com/office/drawing/2014/main" id="{77411963-0840-498C-AEF3-D5BAE6EE37FF}"/>
              </a:ext>
            </a:extLst>
          </p:cNvPr>
          <p:cNvPicPr>
            <a:picLocks noChangeAspect="1"/>
          </p:cNvPicPr>
          <p:nvPr/>
        </p:nvPicPr>
        <p:blipFill>
          <a:blip r:embed="rId4"/>
          <a:stretch>
            <a:fillRect/>
          </a:stretch>
        </p:blipFill>
        <p:spPr>
          <a:xfrm flipH="1">
            <a:off x="4430293" y="3184004"/>
            <a:ext cx="1527341" cy="1527341"/>
          </a:xfrm>
          <a:prstGeom prst="rect">
            <a:avLst/>
          </a:prstGeom>
        </p:spPr>
      </p:pic>
      <p:pic>
        <p:nvPicPr>
          <p:cNvPr id="12" name="Immagine 11">
            <a:extLst>
              <a:ext uri="{FF2B5EF4-FFF2-40B4-BE49-F238E27FC236}">
                <a16:creationId xmlns:a16="http://schemas.microsoft.com/office/drawing/2014/main" id="{2A8C0929-0EEB-46B9-93B4-EA4B746BABD3}"/>
              </a:ext>
            </a:extLst>
          </p:cNvPr>
          <p:cNvPicPr>
            <a:picLocks noChangeAspect="1"/>
          </p:cNvPicPr>
          <p:nvPr/>
        </p:nvPicPr>
        <p:blipFill>
          <a:blip r:embed="rId5"/>
          <a:stretch>
            <a:fillRect/>
          </a:stretch>
        </p:blipFill>
        <p:spPr>
          <a:xfrm flipH="1">
            <a:off x="6841932" y="3197803"/>
            <a:ext cx="1527341" cy="1527341"/>
          </a:xfrm>
          <a:prstGeom prst="rect">
            <a:avLst/>
          </a:prstGeom>
        </p:spPr>
      </p:pic>
    </p:spTree>
    <p:extLst>
      <p:ext uri="{BB962C8B-B14F-4D97-AF65-F5344CB8AC3E}">
        <p14:creationId xmlns:p14="http://schemas.microsoft.com/office/powerpoint/2010/main" val="3051224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 – </a:t>
            </a:r>
            <a:r>
              <a:rPr lang="it-IT" sz="1200" b="1" dirty="0">
                <a:solidFill>
                  <a:schemeClr val="tx2"/>
                </a:solidFill>
                <a:latin typeface="Arial" pitchFamily="34" charset="0"/>
                <a:cs typeface="Arial" pitchFamily="34" charset="0"/>
              </a:rPr>
              <a:t>CREAZIONE</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372200" y="1268760"/>
            <a:ext cx="2592288" cy="1600438"/>
          </a:xfrm>
          <a:prstGeom prst="rect">
            <a:avLst/>
          </a:prstGeom>
          <a:noFill/>
        </p:spPr>
        <p:txBody>
          <a:bodyPr wrap="square" rtlCol="0">
            <a:spAutoFit/>
          </a:bodyPr>
          <a:lstStyle/>
          <a:p>
            <a:pPr marL="285750" indent="-285750">
              <a:buFont typeface="Arial" panose="020B0604020202020204" pitchFamily="34" charset="0"/>
              <a:buChar char="•"/>
            </a:pPr>
            <a:r>
              <a:rPr lang="it-IT" sz="1400" b="0" i="0" u="none" strike="noStrike" baseline="0" dirty="0">
                <a:solidFill>
                  <a:srgbClr val="000000"/>
                </a:solidFill>
                <a:latin typeface="Tahoma" panose="020B0604030504040204" pitchFamily="34" charset="0"/>
              </a:rPr>
              <a:t>In home page è presente il bottone “Crea nuovo file” che permette la creazione di un file XML con le informazioni descritte sopra e MESSAGE ACTION uguale a “CREATE”. </a:t>
            </a:r>
            <a:endParaRPr lang="it-IT" sz="1400" dirty="0"/>
          </a:p>
        </p:txBody>
      </p:sp>
      <p:pic>
        <p:nvPicPr>
          <p:cNvPr id="4" name="Immagine 3">
            <a:extLst>
              <a:ext uri="{FF2B5EF4-FFF2-40B4-BE49-F238E27FC236}">
                <a16:creationId xmlns:a16="http://schemas.microsoft.com/office/drawing/2014/main" id="{33782B2E-9388-4FA1-AE73-C10FCAB3D0B4}"/>
              </a:ext>
            </a:extLst>
          </p:cNvPr>
          <p:cNvPicPr>
            <a:picLocks noChangeAspect="1"/>
          </p:cNvPicPr>
          <p:nvPr/>
        </p:nvPicPr>
        <p:blipFill>
          <a:blip r:embed="rId3"/>
          <a:stretch>
            <a:fillRect/>
          </a:stretch>
        </p:blipFill>
        <p:spPr>
          <a:xfrm>
            <a:off x="420465" y="1212378"/>
            <a:ext cx="5210114" cy="4678322"/>
          </a:xfrm>
          <a:prstGeom prst="rect">
            <a:avLst/>
          </a:prstGeom>
        </p:spPr>
      </p:pic>
    </p:spTree>
    <p:extLst>
      <p:ext uri="{BB962C8B-B14F-4D97-AF65-F5344CB8AC3E}">
        <p14:creationId xmlns:p14="http://schemas.microsoft.com/office/powerpoint/2010/main" val="2425871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 – </a:t>
            </a:r>
            <a:r>
              <a:rPr lang="it-IT" sz="1200" b="1" dirty="0">
                <a:solidFill>
                  <a:schemeClr val="tx2"/>
                </a:solidFill>
                <a:latin typeface="Arial" pitchFamily="34" charset="0"/>
                <a:cs typeface="Arial" pitchFamily="34" charset="0"/>
              </a:rPr>
              <a:t>CREAZIONE</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372200" y="1268760"/>
            <a:ext cx="2592288" cy="3970318"/>
          </a:xfrm>
          <a:prstGeom prst="rect">
            <a:avLst/>
          </a:prstGeom>
          <a:noFill/>
        </p:spPr>
        <p:txBody>
          <a:bodyPr wrap="square" rtlCol="0">
            <a:spAutoFit/>
          </a:bodyPr>
          <a:lstStyle/>
          <a:p>
            <a:r>
              <a:rPr lang="it-IT" sz="1400" b="0" i="0" u="none" strike="noStrike" baseline="0" dirty="0">
                <a:solidFill>
                  <a:srgbClr val="000000"/>
                </a:solidFill>
                <a:latin typeface="Tahoma" panose="020B0604030504040204" pitchFamily="34" charset="0"/>
              </a:rPr>
              <a:t>La schermata mostra tutte le informazioni obbligatorie per la creazione di un file XML: </a:t>
            </a:r>
          </a:p>
          <a:p>
            <a:r>
              <a:rPr lang="it-IT" sz="1400" b="0" i="0" u="none" strike="noStrike" baseline="0" dirty="0">
                <a:solidFill>
                  <a:srgbClr val="000000"/>
                </a:solidFill>
                <a:latin typeface="Tahoma" panose="020B0604030504040204" pitchFamily="34" charset="0"/>
              </a:rPr>
              <a:t>• AREA </a:t>
            </a:r>
          </a:p>
          <a:p>
            <a:r>
              <a:rPr lang="it-IT" sz="1400" b="0" i="0" u="none" strike="noStrike" baseline="0" dirty="0">
                <a:solidFill>
                  <a:srgbClr val="000000"/>
                </a:solidFill>
                <a:latin typeface="Tahoma" panose="020B0604030504040204" pitchFamily="34" charset="0"/>
              </a:rPr>
              <a:t>• GATE </a:t>
            </a:r>
          </a:p>
          <a:p>
            <a:r>
              <a:rPr lang="it-IT" sz="1400" b="0" i="0" u="none" strike="noStrike" baseline="0" dirty="0">
                <a:solidFill>
                  <a:srgbClr val="000000"/>
                </a:solidFill>
                <a:latin typeface="Tahoma" panose="020B0604030504040204" pitchFamily="34" charset="0"/>
              </a:rPr>
              <a:t>• OPERAZIONE </a:t>
            </a:r>
          </a:p>
          <a:p>
            <a:r>
              <a:rPr lang="it-IT" sz="1400" b="0" i="0" u="none" strike="noStrike" baseline="0" dirty="0">
                <a:solidFill>
                  <a:srgbClr val="000000"/>
                </a:solidFill>
                <a:latin typeface="Tahoma" panose="020B0604030504040204" pitchFamily="34" charset="0"/>
              </a:rPr>
              <a:t>• Targa rimorchio </a:t>
            </a:r>
          </a:p>
          <a:p>
            <a:r>
              <a:rPr lang="it-IT" sz="1400" b="0" i="0" u="none" strike="noStrike" baseline="0" dirty="0">
                <a:solidFill>
                  <a:srgbClr val="000000"/>
                </a:solidFill>
                <a:latin typeface="Tahoma" panose="020B0604030504040204" pitchFamily="34" charset="0"/>
              </a:rPr>
              <a:t>• Paese rimorchio </a:t>
            </a:r>
          </a:p>
          <a:p>
            <a:r>
              <a:rPr lang="it-IT" sz="1400" b="0" i="0" u="none" strike="noStrike" baseline="0" dirty="0">
                <a:solidFill>
                  <a:srgbClr val="000000"/>
                </a:solidFill>
                <a:latin typeface="Tahoma" panose="020B0604030504040204" pitchFamily="34" charset="0"/>
              </a:rPr>
              <a:t>• Orario di transito </a:t>
            </a:r>
          </a:p>
          <a:p>
            <a:endParaRPr lang="it-IT" sz="1400" b="0" i="0" u="none" strike="noStrike" baseline="0" dirty="0">
              <a:solidFill>
                <a:srgbClr val="000000"/>
              </a:solidFill>
              <a:latin typeface="Tahoma" panose="020B0604030504040204" pitchFamily="34" charset="0"/>
            </a:endParaRPr>
          </a:p>
          <a:p>
            <a:r>
              <a:rPr lang="it-IT" sz="1400" b="0" i="0" u="none" strike="noStrike" baseline="0" dirty="0">
                <a:solidFill>
                  <a:srgbClr val="000000"/>
                </a:solidFill>
                <a:latin typeface="Tahoma" panose="020B0604030504040204" pitchFamily="34" charset="0"/>
              </a:rPr>
              <a:t>mostrando un asterisco rosso a sinistra dell’informazione. </a:t>
            </a:r>
          </a:p>
          <a:p>
            <a:r>
              <a:rPr lang="it-IT" sz="1400" b="0" i="0" u="none" strike="noStrike" baseline="0" dirty="0">
                <a:solidFill>
                  <a:srgbClr val="000000"/>
                </a:solidFill>
                <a:latin typeface="Tahoma" panose="020B0604030504040204" pitchFamily="34" charset="0"/>
              </a:rPr>
              <a:t>Riempiendo i campi obbligatori e quelli di interesse e selezionando il bottone “Salva”, viene mostrato un popup che chiede all’utente il tipo di file che si vuole creare  </a:t>
            </a:r>
            <a:endParaRPr lang="it-IT" sz="1400" dirty="0"/>
          </a:p>
        </p:txBody>
      </p:sp>
      <p:pic>
        <p:nvPicPr>
          <p:cNvPr id="4" name="Immagine 3">
            <a:extLst>
              <a:ext uri="{FF2B5EF4-FFF2-40B4-BE49-F238E27FC236}">
                <a16:creationId xmlns:a16="http://schemas.microsoft.com/office/drawing/2014/main" id="{33782B2E-9388-4FA1-AE73-C10FCAB3D0B4}"/>
              </a:ext>
            </a:extLst>
          </p:cNvPr>
          <p:cNvPicPr>
            <a:picLocks noChangeAspect="1"/>
          </p:cNvPicPr>
          <p:nvPr/>
        </p:nvPicPr>
        <p:blipFill>
          <a:blip r:embed="rId3"/>
          <a:stretch>
            <a:fillRect/>
          </a:stretch>
        </p:blipFill>
        <p:spPr>
          <a:xfrm>
            <a:off x="420465" y="1212378"/>
            <a:ext cx="5210114" cy="4678322"/>
          </a:xfrm>
          <a:prstGeom prst="rect">
            <a:avLst/>
          </a:prstGeom>
        </p:spPr>
      </p:pic>
      <p:pic>
        <p:nvPicPr>
          <p:cNvPr id="8" name="Immagine 7">
            <a:extLst>
              <a:ext uri="{FF2B5EF4-FFF2-40B4-BE49-F238E27FC236}">
                <a16:creationId xmlns:a16="http://schemas.microsoft.com/office/drawing/2014/main" id="{35E401FF-F144-45E1-ABD3-A320787F6036}"/>
              </a:ext>
            </a:extLst>
          </p:cNvPr>
          <p:cNvPicPr>
            <a:picLocks noChangeAspect="1"/>
          </p:cNvPicPr>
          <p:nvPr/>
        </p:nvPicPr>
        <p:blipFill>
          <a:blip r:embed="rId4"/>
          <a:stretch>
            <a:fillRect/>
          </a:stretch>
        </p:blipFill>
        <p:spPr>
          <a:xfrm>
            <a:off x="683568" y="2348880"/>
            <a:ext cx="4400222" cy="1171026"/>
          </a:xfrm>
          <a:prstGeom prst="rect">
            <a:avLst/>
          </a:prstGeom>
        </p:spPr>
      </p:pic>
      <p:sp>
        <p:nvSpPr>
          <p:cNvPr id="10" name="Rettangolo 9">
            <a:extLst>
              <a:ext uri="{FF2B5EF4-FFF2-40B4-BE49-F238E27FC236}">
                <a16:creationId xmlns:a16="http://schemas.microsoft.com/office/drawing/2014/main" id="{4AB6A261-A4C8-40ED-A822-FF606884E299}"/>
              </a:ext>
            </a:extLst>
          </p:cNvPr>
          <p:cNvSpPr/>
          <p:nvPr/>
        </p:nvSpPr>
        <p:spPr>
          <a:xfrm>
            <a:off x="683568" y="2348880"/>
            <a:ext cx="439248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0898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WEBAPP PER LA GESTIONE DEI FILE XML – </a:t>
            </a:r>
            <a:r>
              <a:rPr lang="it-IT" sz="1200" b="1" dirty="0">
                <a:solidFill>
                  <a:schemeClr val="tx2"/>
                </a:solidFill>
                <a:latin typeface="Arial" pitchFamily="34" charset="0"/>
                <a:cs typeface="Arial" pitchFamily="34" charset="0"/>
              </a:rPr>
              <a:t>CREAZIONE</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372200" y="1268760"/>
            <a:ext cx="2592288" cy="3046988"/>
          </a:xfrm>
          <a:prstGeom prst="rect">
            <a:avLst/>
          </a:prstGeom>
          <a:noFill/>
        </p:spPr>
        <p:txBody>
          <a:bodyPr wrap="square" rtlCol="0">
            <a:spAutoFit/>
          </a:bodyPr>
          <a:lstStyle/>
          <a:p>
            <a:r>
              <a:rPr lang="it-IT" sz="1600" b="0" i="0" u="none" strike="noStrike" baseline="0" dirty="0">
                <a:solidFill>
                  <a:srgbClr val="000000"/>
                </a:solidFill>
                <a:latin typeface="Tahoma" panose="020B0604030504040204" pitchFamily="34" charset="0"/>
              </a:rPr>
              <a:t>Selezionando il tipo di file scelto la </a:t>
            </a:r>
            <a:r>
              <a:rPr lang="it-IT" sz="1600" b="0" i="0" u="none" strike="noStrike" baseline="0" dirty="0" err="1">
                <a:solidFill>
                  <a:srgbClr val="000000"/>
                </a:solidFill>
                <a:latin typeface="Tahoma" panose="020B0604030504040204" pitchFamily="34" charset="0"/>
              </a:rPr>
              <a:t>webapp</a:t>
            </a:r>
            <a:r>
              <a:rPr lang="it-IT" sz="1600" b="0" i="0" u="none" strike="noStrike" baseline="0" dirty="0">
                <a:solidFill>
                  <a:srgbClr val="000000"/>
                </a:solidFill>
                <a:latin typeface="Tahoma" panose="020B0604030504040204" pitchFamily="34" charset="0"/>
              </a:rPr>
              <a:t> creerà il file XML corrispondente. In particolare, scegliendo il tipo SND, verrà generato un file XML di tipo SND se è stato specificato il porto di destinazione, altrimenti verrà generato un file di tipo BRD secondo le specifiche del «connettore Easylog». </a:t>
            </a:r>
            <a:endParaRPr lang="it-IT" sz="1600" dirty="0"/>
          </a:p>
        </p:txBody>
      </p:sp>
      <p:pic>
        <p:nvPicPr>
          <p:cNvPr id="4" name="Immagine 3">
            <a:extLst>
              <a:ext uri="{FF2B5EF4-FFF2-40B4-BE49-F238E27FC236}">
                <a16:creationId xmlns:a16="http://schemas.microsoft.com/office/drawing/2014/main" id="{33782B2E-9388-4FA1-AE73-C10FCAB3D0B4}"/>
              </a:ext>
            </a:extLst>
          </p:cNvPr>
          <p:cNvPicPr>
            <a:picLocks noChangeAspect="1"/>
          </p:cNvPicPr>
          <p:nvPr/>
        </p:nvPicPr>
        <p:blipFill>
          <a:blip r:embed="rId3"/>
          <a:stretch>
            <a:fillRect/>
          </a:stretch>
        </p:blipFill>
        <p:spPr>
          <a:xfrm>
            <a:off x="420465" y="1212378"/>
            <a:ext cx="5210114" cy="4678322"/>
          </a:xfrm>
          <a:prstGeom prst="rect">
            <a:avLst/>
          </a:prstGeom>
        </p:spPr>
      </p:pic>
      <p:pic>
        <p:nvPicPr>
          <p:cNvPr id="8" name="Immagine 7">
            <a:extLst>
              <a:ext uri="{FF2B5EF4-FFF2-40B4-BE49-F238E27FC236}">
                <a16:creationId xmlns:a16="http://schemas.microsoft.com/office/drawing/2014/main" id="{35E401FF-F144-45E1-ABD3-A320787F6036}"/>
              </a:ext>
            </a:extLst>
          </p:cNvPr>
          <p:cNvPicPr>
            <a:picLocks noChangeAspect="1"/>
          </p:cNvPicPr>
          <p:nvPr/>
        </p:nvPicPr>
        <p:blipFill>
          <a:blip r:embed="rId4"/>
          <a:stretch>
            <a:fillRect/>
          </a:stretch>
        </p:blipFill>
        <p:spPr>
          <a:xfrm>
            <a:off x="683568" y="2348880"/>
            <a:ext cx="4400222" cy="1171026"/>
          </a:xfrm>
          <a:prstGeom prst="rect">
            <a:avLst/>
          </a:prstGeom>
        </p:spPr>
      </p:pic>
      <p:sp>
        <p:nvSpPr>
          <p:cNvPr id="3" name="Rettangolo 2">
            <a:extLst>
              <a:ext uri="{FF2B5EF4-FFF2-40B4-BE49-F238E27FC236}">
                <a16:creationId xmlns:a16="http://schemas.microsoft.com/office/drawing/2014/main" id="{80584F34-9A8A-4D8F-9A09-0387C1021F68}"/>
              </a:ext>
            </a:extLst>
          </p:cNvPr>
          <p:cNvSpPr/>
          <p:nvPr/>
        </p:nvSpPr>
        <p:spPr>
          <a:xfrm>
            <a:off x="683568" y="2348880"/>
            <a:ext cx="4392488"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4323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SERVIZIO WINDOWS PER IL DOWNLOAD DEI FILE XML</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395536" y="1422880"/>
            <a:ext cx="7056784" cy="3139321"/>
          </a:xfrm>
          <a:prstGeom prst="rect">
            <a:avLst/>
          </a:prstGeom>
          <a:noFill/>
        </p:spPr>
        <p:txBody>
          <a:bodyPr wrap="square" rtlCol="0">
            <a:spAutoFit/>
          </a:bodyPr>
          <a:lstStyle/>
          <a:p>
            <a:r>
              <a:rPr lang="it-IT" sz="1800" b="0" i="0" u="none" strike="noStrike" baseline="0" dirty="0">
                <a:solidFill>
                  <a:srgbClr val="000000"/>
                </a:solidFill>
                <a:latin typeface="Tahoma" panose="020B0604030504040204" pitchFamily="34" charset="0"/>
              </a:rPr>
              <a:t>Il servizio windows si connette ogni 5 minuti via FTP alle cartelle di tutti i nodi Easylog collegati al nodo Easylog di Savona per copiare nella cartella locale ITXYZ_IN tutti i file XML presenti nelle cartelle ITSVN_OUT del nodo Easylog avente come </a:t>
            </a:r>
            <a:r>
              <a:rPr lang="it-IT" sz="1800" b="0" i="0" u="none" strike="noStrike" baseline="0" dirty="0" err="1">
                <a:solidFill>
                  <a:srgbClr val="000000"/>
                </a:solidFill>
                <a:latin typeface="Tahoma" panose="020B0604030504040204" pitchFamily="34" charset="0"/>
              </a:rPr>
              <a:t>locode</a:t>
            </a:r>
            <a:r>
              <a:rPr lang="it-IT" sz="1800" b="0" i="0" u="none" strike="noStrike" baseline="0" dirty="0">
                <a:solidFill>
                  <a:srgbClr val="000000"/>
                </a:solidFill>
                <a:latin typeface="Tahoma" panose="020B0604030504040204" pitchFamily="34" charset="0"/>
              </a:rPr>
              <a:t> ITXYZ. Nel nostro caso abbiamo ipotizzato che il </a:t>
            </a:r>
          </a:p>
          <a:p>
            <a:r>
              <a:rPr lang="it-IT" sz="1800" b="0" i="0" u="none" strike="noStrike" baseline="0" dirty="0">
                <a:solidFill>
                  <a:srgbClr val="000000"/>
                </a:solidFill>
                <a:latin typeface="Tahoma" panose="020B0604030504040204" pitchFamily="34" charset="0"/>
              </a:rPr>
              <a:t>nodo Easylog di Savona fosse collegato solo al nodo Easylog di Olbia che ha </a:t>
            </a:r>
            <a:r>
              <a:rPr lang="it-IT" sz="1800" b="0" i="0" u="none" strike="noStrike" baseline="0" dirty="0" err="1">
                <a:solidFill>
                  <a:srgbClr val="000000"/>
                </a:solidFill>
                <a:latin typeface="Tahoma" panose="020B0604030504040204" pitchFamily="34" charset="0"/>
              </a:rPr>
              <a:t>locode</a:t>
            </a:r>
            <a:r>
              <a:rPr lang="it-IT" sz="1800" b="0" i="0" u="none" strike="noStrike" baseline="0" dirty="0">
                <a:solidFill>
                  <a:srgbClr val="000000"/>
                </a:solidFill>
                <a:latin typeface="Tahoma" panose="020B0604030504040204" pitchFamily="34" charset="0"/>
              </a:rPr>
              <a:t> ITOLB, quindi il servizio windows ogni 5 minuti copierà il file XML dalla cartella ITSVN_OUT che risiede nel nodo Easylog di Olbia, nella cartella ITOLB_IN che risiede in locale. </a:t>
            </a:r>
          </a:p>
          <a:p>
            <a:pPr marL="285750" indent="-285750">
              <a:buFont typeface="Arial" panose="020B0604020202020204" pitchFamily="34" charset="0"/>
              <a:buChar char="•"/>
            </a:pPr>
            <a:r>
              <a:rPr lang="it-IT" sz="1800" b="0" i="0" u="none" strike="noStrike" baseline="0" dirty="0">
                <a:solidFill>
                  <a:srgbClr val="000000"/>
                </a:solidFill>
                <a:latin typeface="Tahoma" panose="020B0604030504040204" pitchFamily="34" charset="0"/>
              </a:rPr>
              <a:t>Una volta copiati nella cartella ITOLB_IN i file sono visualizzabili come descritto in precedenza. </a:t>
            </a:r>
            <a:endParaRPr lang="it-IT" dirty="0"/>
          </a:p>
        </p:txBody>
      </p:sp>
    </p:spTree>
    <p:extLst>
      <p:ext uri="{BB962C8B-B14F-4D97-AF65-F5344CB8AC3E}">
        <p14:creationId xmlns:p14="http://schemas.microsoft.com/office/powerpoint/2010/main" val="3754410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CONCLUSIONI</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395536" y="1268760"/>
            <a:ext cx="7056784" cy="4801314"/>
          </a:xfrm>
          <a:prstGeom prst="rect">
            <a:avLst/>
          </a:prstGeom>
          <a:noFill/>
        </p:spPr>
        <p:txBody>
          <a:bodyPr wrap="square" rtlCol="0">
            <a:spAutoFit/>
          </a:bodyPr>
          <a:lstStyle/>
          <a:p>
            <a:r>
              <a:rPr lang="it-IT" sz="1400" b="1" i="0" u="none" strike="noStrike" baseline="0" dirty="0">
                <a:solidFill>
                  <a:srgbClr val="000000"/>
                </a:solidFill>
                <a:latin typeface="Tahoma" panose="020B0604030504040204" pitchFamily="34" charset="0"/>
              </a:rPr>
              <a:t>Punti a favore </a:t>
            </a:r>
          </a:p>
          <a:p>
            <a:r>
              <a:rPr lang="it-IT" sz="1200" b="0" i="0" u="none" strike="noStrike" baseline="0" dirty="0">
                <a:solidFill>
                  <a:srgbClr val="000000"/>
                </a:solidFill>
                <a:latin typeface="Tahoma" panose="020B0604030504040204" pitchFamily="34" charset="0"/>
              </a:rPr>
              <a:t>• Il dispositivo REALWARE HMT-1 si è rivelato un oggetto professionale all’altezza delle aspettative. La leggerezza nell’indossarlo e lo specifico braccio snodabile rendono possibile l’adattamento del dispositivo a tutte le esigenze di un operatore sul campo. Grazie al braccio snodabile è infatti possibile per l’operatore scegliere davanti a quale occhio posizionare il display, l’altezza e la distanza e il display stesso ha uno snodo di rotazione ulteriore che ne permettono l’allontanamento dal campo visivo nei momenti in cui non viene utilizzato. </a:t>
            </a:r>
          </a:p>
          <a:p>
            <a:r>
              <a:rPr lang="it-IT" sz="1200" b="0" i="0" u="none" strike="noStrike" baseline="0" dirty="0">
                <a:solidFill>
                  <a:srgbClr val="000000"/>
                </a:solidFill>
                <a:latin typeface="Tahoma" panose="020B0604030504040204" pitchFamily="34" charset="0"/>
              </a:rPr>
              <a:t>• La telecamera del dispositivo è ad alta risoluzione e permette di acquisire immagini stabili e nitide. Questo è molto importante per le operazioni di riconoscimento delle targhe dei mezzi e delle targhe ADR. Abbiamo anche verificato che le prestazioni del riconoscimento delle targhe non cambia molto al variare dell’intensità della luce dovuto ad esempio all’alternarsi delle condizioni metereologiche. </a:t>
            </a:r>
          </a:p>
          <a:p>
            <a:r>
              <a:rPr lang="it-IT" sz="1200" b="0" i="0" u="none" strike="noStrike" baseline="0" dirty="0">
                <a:solidFill>
                  <a:srgbClr val="000000"/>
                </a:solidFill>
                <a:latin typeface="Tahoma" panose="020B0604030504040204" pitchFamily="34" charset="0"/>
              </a:rPr>
              <a:t>• Il microfono è all’altezza dell’operatività sul campo dove, per il particolare tipo di riconoscimento da effettuare, l’ambiente è rumoroso. Infatti spesso il riconoscimento avviene con il motore dei mezzi acceso, ma il dispositivo riesce a eseguire i comandi vocali senza alcun problema </a:t>
            </a:r>
          </a:p>
          <a:p>
            <a:r>
              <a:rPr lang="it-IT" sz="1200" b="0" i="0" u="none" strike="noStrike" baseline="0" dirty="0">
                <a:solidFill>
                  <a:srgbClr val="000000"/>
                </a:solidFill>
                <a:latin typeface="Tahoma" panose="020B0604030504040204" pitchFamily="34" charset="0"/>
              </a:rPr>
              <a:t>• Il dispositivo utilizza il sistema operativo Android e questo permette, a livello di programmazione, di accedere a un gran numero di risorse e di librerie già provate e consolidate potendo così potenziare gli sviluppi necessari al funzionamento del sistema </a:t>
            </a:r>
          </a:p>
          <a:p>
            <a:r>
              <a:rPr lang="it-IT" sz="1200" b="0" i="0" u="none" strike="noStrike" baseline="0" dirty="0">
                <a:solidFill>
                  <a:srgbClr val="000000"/>
                </a:solidFill>
                <a:latin typeface="Tahoma" panose="020B0604030504040204" pitchFamily="34" charset="0"/>
              </a:rPr>
              <a:t>• Grazie ai test ci siamo resi conto che nella sessione di acquisizione delle targhe era necessario </a:t>
            </a:r>
          </a:p>
          <a:p>
            <a:endParaRPr lang="it-IT" sz="1200" b="0" i="0" u="none" strike="noStrike" baseline="0" dirty="0">
              <a:solidFill>
                <a:srgbClr val="000000"/>
              </a:solidFill>
              <a:latin typeface="Tahoma" panose="020B0604030504040204" pitchFamily="34" charset="0"/>
            </a:endParaRPr>
          </a:p>
          <a:p>
            <a:endParaRPr lang="it-IT" sz="1200" b="0" i="0" u="none" strike="noStrike" baseline="0" dirty="0">
              <a:solidFill>
                <a:srgbClr val="000000"/>
              </a:solidFill>
              <a:latin typeface="Tahoma" panose="020B0604030504040204" pitchFamily="34" charset="0"/>
            </a:endParaRPr>
          </a:p>
          <a:p>
            <a:r>
              <a:rPr lang="it-IT" sz="1200" b="0" i="0" u="none" strike="noStrike" baseline="0" dirty="0">
                <a:solidFill>
                  <a:srgbClr val="000000"/>
                </a:solidFill>
                <a:latin typeface="Tahoma" panose="020B0604030504040204" pitchFamily="34" charset="0"/>
              </a:rPr>
              <a:t>svincolare l’operatore dal dover chiudere la sessione e inviare i dati ogni volta che cambiava il tipo di operazione (ad esempio da GATEIN a GATEOUT). Infatti in gate come quello dell’interporto VIO, dove c’è sia il GATEIN che il GATEOUT questo rallentava moltissimo l’operatività. Abbiamo apportato le opportune modifiche al flusso operativo e abbiamo reso l’operatività di riconoscimento immediata. </a:t>
            </a:r>
          </a:p>
          <a:p>
            <a:endParaRPr lang="it-IT" dirty="0"/>
          </a:p>
        </p:txBody>
      </p:sp>
    </p:spTree>
    <p:extLst>
      <p:ext uri="{BB962C8B-B14F-4D97-AF65-F5344CB8AC3E}">
        <p14:creationId xmlns:p14="http://schemas.microsoft.com/office/powerpoint/2010/main" val="2341059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CONCLUSIONI</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395536" y="1268760"/>
            <a:ext cx="7056784" cy="1877437"/>
          </a:xfrm>
          <a:prstGeom prst="rect">
            <a:avLst/>
          </a:prstGeom>
          <a:noFill/>
        </p:spPr>
        <p:txBody>
          <a:bodyPr wrap="square" rtlCol="0">
            <a:spAutoFit/>
          </a:bodyPr>
          <a:lstStyle/>
          <a:p>
            <a:r>
              <a:rPr lang="it-IT" sz="1400" b="1" i="0" u="none" strike="noStrike" baseline="0" dirty="0">
                <a:solidFill>
                  <a:srgbClr val="000000"/>
                </a:solidFill>
                <a:latin typeface="Tahoma" panose="020B0604030504040204" pitchFamily="34" charset="0"/>
              </a:rPr>
              <a:t>Punti contro </a:t>
            </a:r>
          </a:p>
          <a:p>
            <a:r>
              <a:rPr lang="it-IT" sz="1200" b="0" i="0" u="none" strike="noStrike" baseline="0" dirty="0">
                <a:solidFill>
                  <a:srgbClr val="000000"/>
                </a:solidFill>
                <a:latin typeface="Tahoma" panose="020B0604030504040204" pitchFamily="34" charset="0"/>
              </a:rPr>
              <a:t>• L’attuale riconoscimento delle targhe dei mezzi può avvenire solo a mezzo fermo o in leggero movimento e questo potrebbe essere problematico in quei gate, soprattutto di GATEOUT, in cui i mezzi non sono costretti a fermarsi per la pesa o davanti a una sbarra per il controllo documenti. </a:t>
            </a:r>
          </a:p>
          <a:p>
            <a:r>
              <a:rPr lang="it-IT" sz="1200" b="0" i="0" u="none" strike="noStrike" baseline="0" dirty="0">
                <a:solidFill>
                  <a:srgbClr val="000000"/>
                </a:solidFill>
                <a:latin typeface="Tahoma" panose="020B0604030504040204" pitchFamily="34" charset="0"/>
              </a:rPr>
              <a:t>• Nel caso in cui l’operatore salti un riconoscimento, non è possibile recuperarlo in un secondo momento se non inserendo le informazioni a mano attraverso la </a:t>
            </a:r>
            <a:r>
              <a:rPr lang="it-IT" sz="1200" b="0" i="0" u="none" strike="noStrike" baseline="0" dirty="0" err="1">
                <a:solidFill>
                  <a:srgbClr val="000000"/>
                </a:solidFill>
                <a:latin typeface="Tahoma" panose="020B0604030504040204" pitchFamily="34" charset="0"/>
              </a:rPr>
              <a:t>webapp</a:t>
            </a:r>
            <a:r>
              <a:rPr lang="it-IT" sz="1200" b="0" i="0" u="none" strike="noStrike" baseline="0" dirty="0">
                <a:solidFill>
                  <a:srgbClr val="000000"/>
                </a:solidFill>
                <a:latin typeface="Tahoma" panose="020B0604030504040204" pitchFamily="34" charset="0"/>
              </a:rPr>
              <a:t> per la gestione die file XML. </a:t>
            </a:r>
          </a:p>
          <a:p>
            <a:r>
              <a:rPr lang="it-IT" sz="1200" b="0" i="0" u="none" strike="noStrike" baseline="0" dirty="0">
                <a:solidFill>
                  <a:srgbClr val="000000"/>
                </a:solidFill>
                <a:latin typeface="Tahoma" panose="020B0604030504040204" pitchFamily="34" charset="0"/>
              </a:rPr>
              <a:t>• Non abbiamo potuto verificare il corretto funzionamento del riconoscimento delle targhe straniere dei mezzi. </a:t>
            </a:r>
          </a:p>
          <a:p>
            <a:endParaRPr lang="it-IT" dirty="0"/>
          </a:p>
        </p:txBody>
      </p:sp>
    </p:spTree>
    <p:extLst>
      <p:ext uri="{BB962C8B-B14F-4D97-AF65-F5344CB8AC3E}">
        <p14:creationId xmlns:p14="http://schemas.microsoft.com/office/powerpoint/2010/main" val="700484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CONCLUSIONI</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395536" y="1268760"/>
            <a:ext cx="7056784" cy="4062651"/>
          </a:xfrm>
          <a:prstGeom prst="rect">
            <a:avLst/>
          </a:prstGeom>
          <a:noFill/>
        </p:spPr>
        <p:txBody>
          <a:bodyPr wrap="square" rtlCol="0">
            <a:spAutoFit/>
          </a:bodyPr>
          <a:lstStyle/>
          <a:p>
            <a:r>
              <a:rPr lang="it-IT" sz="1400" b="1" u="none" strike="noStrike" baseline="0" dirty="0">
                <a:solidFill>
                  <a:srgbClr val="000000"/>
                </a:solidFill>
                <a:latin typeface="Tahoma" panose="020B0604030504040204" pitchFamily="34" charset="0"/>
              </a:rPr>
              <a:t>Possibili sviluppi futuri</a:t>
            </a:r>
          </a:p>
          <a:p>
            <a:r>
              <a:rPr lang="it-IT" sz="1200" b="0" i="0" u="none" strike="noStrike" baseline="0" dirty="0">
                <a:solidFill>
                  <a:srgbClr val="000000"/>
                </a:solidFill>
                <a:latin typeface="Tahoma" panose="020B0604030504040204" pitchFamily="34" charset="0"/>
              </a:rPr>
              <a:t>Per ovviare ai punti contro riscontrati nel paragrafo precedente abbiamo ipotizzato alcuni sviluppi futuri che possono risolvere o attutire le difficoltà riscontrate: </a:t>
            </a:r>
          </a:p>
          <a:p>
            <a:r>
              <a:rPr lang="it-IT" sz="1200" b="0" i="0" u="none" strike="noStrike" baseline="0" dirty="0">
                <a:solidFill>
                  <a:srgbClr val="000000"/>
                </a:solidFill>
                <a:latin typeface="Tahoma" panose="020B0604030504040204" pitchFamily="34" charset="0"/>
              </a:rPr>
              <a:t>• Pochi giorni prima della stesura di questa relazione è uscita una nuova versione del firmware del REALWARE HMT-1 che promette una ulteriore maggiore stabilità delle immagini e l’aggiornamento del sistema operativo a Android 10 che certamente potrà permettere una maggiore velocità di elaborazione e librerie di riconoscimento più efficienti. Siamo confidenti che grazie a questo aggiornamento si potranno trovare nuove e più efficaci librerie OCR che consentiranno il riconoscimento delle targhe anche in movimento. </a:t>
            </a:r>
          </a:p>
          <a:p>
            <a:r>
              <a:rPr lang="it-IT" sz="1200" b="0" i="0" u="none" strike="noStrike" baseline="0" dirty="0">
                <a:solidFill>
                  <a:srgbClr val="000000"/>
                </a:solidFill>
                <a:latin typeface="Tahoma" panose="020B0604030504040204" pitchFamily="34" charset="0"/>
              </a:rPr>
              <a:t>• Nel caso in cui l’operatore salti un riconoscimento, abbiamo pensato di aggiungere, oltre al riconoscimento con telecamera, anche il riconoscimento vocale per memorizzare le informazioni a voce. </a:t>
            </a:r>
          </a:p>
          <a:p>
            <a:r>
              <a:rPr lang="it-IT" sz="1200" b="0" i="0" u="none" strike="noStrike" baseline="0" dirty="0">
                <a:solidFill>
                  <a:srgbClr val="000000"/>
                </a:solidFill>
                <a:latin typeface="Tahoma" panose="020B0604030504040204" pitchFamily="34" charset="0"/>
              </a:rPr>
              <a:t>• Un altro sviluppo possibile che risolverebbe sia il problema del mezzo in movimento sia del riconoscimento saltato è quello di poter scattare un’istantanea alla targa e inviare questa informazione al nodo Easylog per un processing off-line </a:t>
            </a:r>
          </a:p>
          <a:p>
            <a:r>
              <a:rPr lang="it-IT" sz="1200" b="0" i="0" u="none" strike="noStrike" baseline="0" dirty="0">
                <a:solidFill>
                  <a:srgbClr val="000000"/>
                </a:solidFill>
                <a:latin typeface="Tahoma" panose="020B0604030504040204" pitchFamily="34" charset="0"/>
              </a:rPr>
              <a:t>• Un altro sviluppo interessante è quello di poter associare al riconoscimento della targa anche la fotografia della targa e la fotografia del mezzo per verificarne l’integrità </a:t>
            </a:r>
          </a:p>
          <a:p>
            <a:r>
              <a:rPr lang="it-IT" sz="1200" b="0" i="0" u="none" strike="noStrike" baseline="0" dirty="0">
                <a:solidFill>
                  <a:srgbClr val="000000"/>
                </a:solidFill>
                <a:latin typeface="Tahoma" panose="020B0604030504040204" pitchFamily="34" charset="0"/>
              </a:rPr>
              <a:t>• Ancora si potrebbe aggiungere oltre al riconoscimento della targa del mezzo e della targa ADR, il riconoscimento della sigla dei container che potrebbe essere utilizzata ad esempio per interfacciarsi con il TOS del terminal per sapere in real-time quali merci sono all’interno del container. </a:t>
            </a:r>
          </a:p>
          <a:p>
            <a:endParaRPr lang="it-IT" dirty="0"/>
          </a:p>
        </p:txBody>
      </p:sp>
    </p:spTree>
    <p:extLst>
      <p:ext uri="{BB962C8B-B14F-4D97-AF65-F5344CB8AC3E}">
        <p14:creationId xmlns:p14="http://schemas.microsoft.com/office/powerpoint/2010/main" val="3871188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226763" y="2852936"/>
            <a:ext cx="8690473" cy="523220"/>
          </a:xfrm>
          <a:prstGeom prst="rect">
            <a:avLst/>
          </a:prstGeom>
          <a:noFill/>
        </p:spPr>
        <p:txBody>
          <a:bodyPr wrap="square" rtlCol="0">
            <a:spAutoFit/>
          </a:bodyPr>
          <a:lstStyle/>
          <a:p>
            <a:pPr algn="ctr"/>
            <a:r>
              <a:rPr lang="it-IT" sz="2800" b="1" dirty="0">
                <a:solidFill>
                  <a:schemeClr val="tx2"/>
                </a:solidFill>
                <a:latin typeface="Arial" pitchFamily="34" charset="0"/>
                <a:cs typeface="Arial" pitchFamily="34" charset="0"/>
              </a:rPr>
              <a:t>GRAZIE PER L’ATTENZIONE</a:t>
            </a:r>
          </a:p>
        </p:txBody>
      </p:sp>
    </p:spTree>
    <p:extLst>
      <p:ext uri="{BB962C8B-B14F-4D97-AF65-F5344CB8AC3E}">
        <p14:creationId xmlns:p14="http://schemas.microsoft.com/office/powerpoint/2010/main" val="83219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2051719" y="908720"/>
            <a:ext cx="6962282" cy="369332"/>
          </a:xfrm>
          <a:prstGeom prst="rect">
            <a:avLst/>
          </a:prstGeom>
          <a:noFill/>
        </p:spPr>
        <p:txBody>
          <a:bodyPr wrap="square" rtlCol="0">
            <a:spAutoFit/>
          </a:bodyPr>
          <a:lstStyle/>
          <a:p>
            <a:r>
              <a:rPr lang="fr-FR" b="1" dirty="0">
                <a:solidFill>
                  <a:schemeClr val="tx2"/>
                </a:solidFill>
                <a:latin typeface="Arial" pitchFamily="34" charset="0"/>
                <a:cs typeface="Arial" pitchFamily="34" charset="0"/>
              </a:rPr>
              <a:t>COMPONENTI - hardware</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4" name="CasellaDiTesto 3">
            <a:extLst>
              <a:ext uri="{FF2B5EF4-FFF2-40B4-BE49-F238E27FC236}">
                <a16:creationId xmlns:a16="http://schemas.microsoft.com/office/drawing/2014/main" id="{D3FCCA81-CDBF-4CE1-9702-8B36DEDEF7F8}"/>
              </a:ext>
            </a:extLst>
          </p:cNvPr>
          <p:cNvSpPr txBox="1"/>
          <p:nvPr/>
        </p:nvSpPr>
        <p:spPr>
          <a:xfrm>
            <a:off x="467544" y="1278052"/>
            <a:ext cx="7782387" cy="3416320"/>
          </a:xfrm>
          <a:prstGeom prst="rect">
            <a:avLst/>
          </a:prstGeom>
          <a:noFill/>
        </p:spPr>
        <p:txBody>
          <a:bodyPr wrap="none" rtlCol="0">
            <a:spAutoFit/>
          </a:bodyPr>
          <a:lstStyle/>
          <a:p>
            <a:r>
              <a:rPr lang="it-IT" b="1" dirty="0">
                <a:solidFill>
                  <a:schemeClr val="accent2"/>
                </a:solidFill>
              </a:rPr>
              <a:t>REALWARE HMT-1: </a:t>
            </a:r>
          </a:p>
          <a:p>
            <a:pPr marL="285750" indent="-285750">
              <a:buFont typeface="Arial" panose="020B0604020202020204" pitchFamily="34" charset="0"/>
              <a:buChar char="•"/>
            </a:pPr>
            <a:r>
              <a:rPr lang="it-IT" sz="1800" b="0" i="0" u="none" strike="noStrike" baseline="0" dirty="0">
                <a:latin typeface="Generic1-Regular"/>
              </a:rPr>
              <a:t>Componente per lettura targhe dei mezzi (telecamera + OCR) </a:t>
            </a:r>
          </a:p>
          <a:p>
            <a:pPr marL="285750" indent="-285750">
              <a:buFont typeface="Arial" panose="020B0604020202020204" pitchFamily="34" charset="0"/>
              <a:buChar char="•"/>
            </a:pPr>
            <a:r>
              <a:rPr lang="it-IT" sz="1800" b="0" i="0" u="none" strike="noStrike" baseline="0" dirty="0">
                <a:latin typeface="Generic1-Regular"/>
              </a:rPr>
              <a:t>Componente per la lettura di codici ADR per il riconoscimento delle merci </a:t>
            </a:r>
          </a:p>
          <a:p>
            <a:r>
              <a:rPr lang="it-IT" dirty="0">
                <a:latin typeface="Generic1-Regular"/>
              </a:rPr>
              <a:t>     </a:t>
            </a:r>
            <a:r>
              <a:rPr lang="it-IT" sz="1800" b="0" i="0" u="none" strike="noStrike" baseline="0" dirty="0">
                <a:latin typeface="Generic1-Regular"/>
              </a:rPr>
              <a:t>pericolose (telecamera + OCR)</a:t>
            </a:r>
          </a:p>
          <a:p>
            <a:pPr marL="285750" indent="-285750">
              <a:buFont typeface="Arial" panose="020B0604020202020204" pitchFamily="34" charset="0"/>
              <a:buChar char="•"/>
            </a:pPr>
            <a:r>
              <a:rPr lang="it-IT" sz="1800" b="0" i="0" u="none" strike="noStrike" baseline="0" dirty="0">
                <a:latin typeface="Generic1-Regular"/>
              </a:rPr>
              <a:t>Componente per istantanee foto e registrazione video </a:t>
            </a:r>
          </a:p>
          <a:p>
            <a:pPr marL="285750" indent="-285750">
              <a:buFont typeface="Arial" panose="020B0604020202020204" pitchFamily="34" charset="0"/>
              <a:buChar char="•"/>
            </a:pPr>
            <a:r>
              <a:rPr lang="it-IT" sz="1800" b="0" i="0" u="none" strike="noStrike" baseline="0" dirty="0">
                <a:latin typeface="Generic1-Regular"/>
              </a:rPr>
              <a:t>Componente “microfono”/”audio” per comunicazione con postazione remota </a:t>
            </a:r>
          </a:p>
          <a:p>
            <a:r>
              <a:rPr lang="it-IT" dirty="0">
                <a:latin typeface="Generic1-Regular"/>
              </a:rPr>
              <a:t>     </a:t>
            </a:r>
            <a:r>
              <a:rPr lang="it-IT" sz="1800" b="0" i="0" u="none" strike="noStrike" baseline="0" dirty="0">
                <a:latin typeface="Generic1-Regular"/>
              </a:rPr>
              <a:t>e input vocali </a:t>
            </a:r>
          </a:p>
          <a:p>
            <a:pPr marL="285750" indent="-285750">
              <a:buFont typeface="Arial" panose="020B0604020202020204" pitchFamily="34" charset="0"/>
              <a:buChar char="•"/>
            </a:pPr>
            <a:r>
              <a:rPr lang="it-IT" sz="1800" b="0" i="0" u="none" strike="noStrike" baseline="0" dirty="0">
                <a:latin typeface="Generic1-Regular"/>
              </a:rPr>
              <a:t>Resistenza a polvere e salsedine </a:t>
            </a:r>
          </a:p>
          <a:p>
            <a:pPr marL="285750" indent="-285750">
              <a:buFont typeface="Arial" panose="020B0604020202020204" pitchFamily="34" charset="0"/>
              <a:buChar char="•"/>
            </a:pPr>
            <a:r>
              <a:rPr lang="it-IT" sz="1800" b="0" i="0" u="none" strike="noStrike" baseline="0" dirty="0">
                <a:latin typeface="Generic1-Regular"/>
              </a:rPr>
              <a:t>Memoria principale e memoria cache </a:t>
            </a:r>
          </a:p>
          <a:p>
            <a:pPr marL="285750" indent="-285750">
              <a:buFont typeface="Arial" panose="020B0604020202020204" pitchFamily="34" charset="0"/>
              <a:buChar char="•"/>
            </a:pPr>
            <a:r>
              <a:rPr lang="it-IT" sz="1800" b="0" i="0" u="none" strike="noStrike" baseline="0" dirty="0">
                <a:latin typeface="Generic1-Regular"/>
              </a:rPr>
              <a:t>Connettività wireless e/o mobile </a:t>
            </a:r>
          </a:p>
          <a:p>
            <a:pPr marL="285750" indent="-285750">
              <a:buFont typeface="Arial" panose="020B0604020202020204" pitchFamily="34" charset="0"/>
              <a:buChar char="•"/>
            </a:pPr>
            <a:r>
              <a:rPr lang="it-IT" b="0" i="0" dirty="0" err="1">
                <a:effectLst/>
                <a:latin typeface="Titillium Web"/>
              </a:rPr>
              <a:t>Fully</a:t>
            </a:r>
            <a:r>
              <a:rPr lang="it-IT" b="0" i="0" dirty="0">
                <a:effectLst/>
                <a:latin typeface="Titillium Web"/>
              </a:rPr>
              <a:t> </a:t>
            </a:r>
            <a:r>
              <a:rPr lang="it-IT" b="0" i="0" dirty="0" err="1">
                <a:effectLst/>
                <a:latin typeface="Titillium Web"/>
              </a:rPr>
              <a:t>Rugged</a:t>
            </a:r>
            <a:r>
              <a:rPr lang="it-IT" b="0" i="0" dirty="0">
                <a:effectLst/>
                <a:latin typeface="Titillium Web"/>
              </a:rPr>
              <a:t> / IP66 / MIL-STD-810G</a:t>
            </a:r>
            <a:endParaRPr lang="it-IT" sz="1800" b="0" i="0" u="none" strike="noStrike" baseline="0" dirty="0">
              <a:latin typeface="Generic1-Regular"/>
            </a:endParaRPr>
          </a:p>
          <a:p>
            <a:endParaRPr lang="it-IT" dirty="0"/>
          </a:p>
        </p:txBody>
      </p:sp>
      <p:sp>
        <p:nvSpPr>
          <p:cNvPr id="3" name="CasellaDiTesto 2">
            <a:extLst>
              <a:ext uri="{FF2B5EF4-FFF2-40B4-BE49-F238E27FC236}">
                <a16:creationId xmlns:a16="http://schemas.microsoft.com/office/drawing/2014/main" id="{D91231EA-3AED-48E1-B986-AC0D7E5002E6}"/>
              </a:ext>
            </a:extLst>
          </p:cNvPr>
          <p:cNvSpPr txBox="1"/>
          <p:nvPr/>
        </p:nvSpPr>
        <p:spPr>
          <a:xfrm>
            <a:off x="467544" y="4535546"/>
            <a:ext cx="8589018" cy="1477328"/>
          </a:xfrm>
          <a:prstGeom prst="rect">
            <a:avLst/>
          </a:prstGeom>
          <a:noFill/>
        </p:spPr>
        <p:txBody>
          <a:bodyPr wrap="none" rtlCol="0">
            <a:spAutoFit/>
          </a:bodyPr>
          <a:lstStyle/>
          <a:p>
            <a:r>
              <a:rPr lang="it-IT" b="1" dirty="0">
                <a:solidFill>
                  <a:schemeClr val="accent2"/>
                </a:solidFill>
              </a:rPr>
              <a:t>WINDOWS SERVER (</a:t>
            </a:r>
            <a:r>
              <a:rPr lang="it-IT" sz="1800" b="1" i="0" u="none" strike="noStrike" baseline="0" dirty="0">
                <a:solidFill>
                  <a:schemeClr val="accent2"/>
                </a:solidFill>
                <a:latin typeface="Generic1-Regular"/>
              </a:rPr>
              <a:t>VM di test installata presso i laboratori DataCH Technologies s.r.l. </a:t>
            </a:r>
            <a:r>
              <a:rPr lang="it-IT" b="1" dirty="0">
                <a:solidFill>
                  <a:schemeClr val="accent2"/>
                </a:solidFill>
              </a:rPr>
              <a:t>): </a:t>
            </a:r>
          </a:p>
          <a:p>
            <a:pPr marL="285750" indent="-285750">
              <a:buFont typeface="Arial" panose="020B0604020202020204" pitchFamily="34" charset="0"/>
              <a:buChar char="•"/>
            </a:pPr>
            <a:r>
              <a:rPr lang="it-IT" sz="1800" b="0" i="0" u="none" strike="noStrike" baseline="0" dirty="0">
                <a:latin typeface="Generic1-Regular"/>
              </a:rPr>
              <a:t>Implementa il nodo Easylog di Savona ospitando le relative cartelle FTP per lo scambio </a:t>
            </a:r>
          </a:p>
          <a:p>
            <a:r>
              <a:rPr lang="it-IT" dirty="0">
                <a:latin typeface="Generic1-Regular"/>
              </a:rPr>
              <a:t>     </a:t>
            </a:r>
            <a:r>
              <a:rPr lang="it-IT" sz="1800" b="0" i="0" u="none" strike="noStrike" baseline="0" dirty="0">
                <a:latin typeface="Generic1-Regular"/>
              </a:rPr>
              <a:t>dati attraverso il Connettore Easylog</a:t>
            </a:r>
          </a:p>
          <a:p>
            <a:pPr marL="285750" indent="-285750">
              <a:buFont typeface="Arial" panose="020B0604020202020204" pitchFamily="34" charset="0"/>
              <a:buChar char="•"/>
            </a:pPr>
            <a:r>
              <a:rPr lang="it-IT" sz="1800" b="0" i="0" u="none" strike="noStrike" baseline="0" dirty="0">
                <a:latin typeface="Generic1-Regular"/>
              </a:rPr>
              <a:t>Sistema Operativo: Windows Server 2016</a:t>
            </a:r>
          </a:p>
          <a:p>
            <a:endParaRPr lang="it-IT" dirty="0"/>
          </a:p>
        </p:txBody>
      </p:sp>
    </p:spTree>
    <p:extLst>
      <p:ext uri="{BB962C8B-B14F-4D97-AF65-F5344CB8AC3E}">
        <p14:creationId xmlns:p14="http://schemas.microsoft.com/office/powerpoint/2010/main" val="107525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2051719" y="908720"/>
            <a:ext cx="6962282" cy="369332"/>
          </a:xfrm>
          <a:prstGeom prst="rect">
            <a:avLst/>
          </a:prstGeom>
          <a:noFill/>
        </p:spPr>
        <p:txBody>
          <a:bodyPr wrap="square" rtlCol="0">
            <a:spAutoFit/>
          </a:bodyPr>
          <a:lstStyle/>
          <a:p>
            <a:r>
              <a:rPr lang="fr-FR" b="1" dirty="0">
                <a:solidFill>
                  <a:schemeClr val="tx2"/>
                </a:solidFill>
                <a:latin typeface="Arial" pitchFamily="34" charset="0"/>
                <a:cs typeface="Arial" pitchFamily="34" charset="0"/>
              </a:rPr>
              <a:t>COMPONENTI - software</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4" name="CasellaDiTesto 3">
            <a:extLst>
              <a:ext uri="{FF2B5EF4-FFF2-40B4-BE49-F238E27FC236}">
                <a16:creationId xmlns:a16="http://schemas.microsoft.com/office/drawing/2014/main" id="{D3FCCA81-CDBF-4CE1-9702-8B36DEDEF7F8}"/>
              </a:ext>
            </a:extLst>
          </p:cNvPr>
          <p:cNvSpPr txBox="1"/>
          <p:nvPr/>
        </p:nvSpPr>
        <p:spPr>
          <a:xfrm>
            <a:off x="467544" y="1278052"/>
            <a:ext cx="6759158" cy="1754326"/>
          </a:xfrm>
          <a:prstGeom prst="rect">
            <a:avLst/>
          </a:prstGeom>
          <a:noFill/>
        </p:spPr>
        <p:txBody>
          <a:bodyPr wrap="none" rtlCol="0">
            <a:spAutoFit/>
          </a:bodyPr>
          <a:lstStyle/>
          <a:p>
            <a:r>
              <a:rPr lang="it-IT" sz="1800" b="1" i="0" u="none" strike="noStrike" baseline="0" dirty="0">
                <a:solidFill>
                  <a:schemeClr val="accent2"/>
                </a:solidFill>
                <a:latin typeface="Generic1-Regular"/>
              </a:rPr>
              <a:t>SUL DISPOSITIVO REALWARE HMT-1 (smart-</a:t>
            </a:r>
            <a:r>
              <a:rPr lang="it-IT" sz="1800" b="1" i="0" u="none" strike="noStrike" baseline="0" dirty="0" err="1">
                <a:solidFill>
                  <a:schemeClr val="accent2"/>
                </a:solidFill>
                <a:latin typeface="Generic1-Regular"/>
              </a:rPr>
              <a:t>glasses</a:t>
            </a:r>
            <a:r>
              <a:rPr lang="it-IT" sz="1800" b="1" i="0" u="none" strike="noStrike" baseline="0" dirty="0">
                <a:solidFill>
                  <a:schemeClr val="accent2"/>
                </a:solidFill>
                <a:latin typeface="Generic1-Regular"/>
              </a:rPr>
              <a:t>):</a:t>
            </a:r>
          </a:p>
          <a:p>
            <a:endParaRPr lang="it-IT" sz="1800" b="0" i="0" u="none" strike="noStrike" baseline="0" dirty="0">
              <a:latin typeface="Generic1-Regular"/>
            </a:endParaRPr>
          </a:p>
          <a:p>
            <a:pPr marL="285750" indent="-285750">
              <a:buFont typeface="Arial" panose="020B0604020202020204" pitchFamily="34" charset="0"/>
              <a:buChar char="•"/>
            </a:pPr>
            <a:r>
              <a:rPr lang="it-IT" sz="1800" b="0" i="0" u="none" strike="noStrike" baseline="0" dirty="0">
                <a:latin typeface="Generic1-Regular"/>
              </a:rPr>
              <a:t>sistema OCR per lettura automatizzata delle targhe degli automezzi</a:t>
            </a:r>
          </a:p>
          <a:p>
            <a:pPr marL="285750" indent="-285750">
              <a:buFont typeface="Arial" panose="020B0604020202020204" pitchFamily="34" charset="0"/>
              <a:buChar char="•"/>
            </a:pPr>
            <a:r>
              <a:rPr lang="it-IT" sz="1800" b="0" i="0" u="none" strike="noStrike" baseline="0" dirty="0">
                <a:latin typeface="Generic1-Regular"/>
              </a:rPr>
              <a:t>sistema OCR per lettura automatizzata delle targhe ADR</a:t>
            </a:r>
          </a:p>
          <a:p>
            <a:pPr marL="285750" indent="-285750">
              <a:buFont typeface="Arial" panose="020B0604020202020204" pitchFamily="34" charset="0"/>
              <a:buChar char="•"/>
            </a:pPr>
            <a:r>
              <a:rPr lang="it-IT" dirty="0">
                <a:latin typeface="Generic1-Regular"/>
              </a:rPr>
              <a:t>sistema per la comunicazione dei dati al nodo Easylog</a:t>
            </a:r>
            <a:endParaRPr lang="it-IT" dirty="0"/>
          </a:p>
          <a:p>
            <a:endParaRPr lang="it-IT" dirty="0"/>
          </a:p>
        </p:txBody>
      </p:sp>
      <p:sp>
        <p:nvSpPr>
          <p:cNvPr id="3" name="CasellaDiTesto 2">
            <a:extLst>
              <a:ext uri="{FF2B5EF4-FFF2-40B4-BE49-F238E27FC236}">
                <a16:creationId xmlns:a16="http://schemas.microsoft.com/office/drawing/2014/main" id="{D91231EA-3AED-48E1-B986-AC0D7E5002E6}"/>
              </a:ext>
            </a:extLst>
          </p:cNvPr>
          <p:cNvSpPr txBox="1"/>
          <p:nvPr/>
        </p:nvSpPr>
        <p:spPr>
          <a:xfrm>
            <a:off x="467544" y="2852936"/>
            <a:ext cx="8572155" cy="2862322"/>
          </a:xfrm>
          <a:prstGeom prst="rect">
            <a:avLst/>
          </a:prstGeom>
          <a:noFill/>
        </p:spPr>
        <p:txBody>
          <a:bodyPr wrap="none" rtlCol="0">
            <a:spAutoFit/>
          </a:bodyPr>
          <a:lstStyle/>
          <a:p>
            <a:r>
              <a:rPr lang="it-IT" sz="1800" b="1" i="0" u="none" strike="noStrike" baseline="0" dirty="0">
                <a:solidFill>
                  <a:schemeClr val="accent2"/>
                </a:solidFill>
                <a:latin typeface="Generic1-Regular"/>
              </a:rPr>
              <a:t>SULLA VM CHE IMPLEMENTA IL NODO EASYLOG:</a:t>
            </a:r>
          </a:p>
          <a:p>
            <a:endParaRPr lang="it-IT" sz="1800" b="0" i="0" u="none" strike="noStrike" baseline="0" dirty="0">
              <a:latin typeface="Generic1-Regular"/>
            </a:endParaRPr>
          </a:p>
          <a:p>
            <a:pPr marL="285750" indent="-285750">
              <a:buFont typeface="Arial" panose="020B0604020202020204" pitchFamily="34" charset="0"/>
              <a:buChar char="•"/>
            </a:pPr>
            <a:r>
              <a:rPr lang="it-IT" sz="1800" b="0" i="0" u="none" strike="noStrike" baseline="0" dirty="0" err="1">
                <a:latin typeface="Generic1-Regular"/>
              </a:rPr>
              <a:t>Webservice</a:t>
            </a:r>
            <a:r>
              <a:rPr lang="it-IT" sz="1800" b="0" i="0" u="none" strike="noStrike" baseline="0" dirty="0">
                <a:latin typeface="Generic1-Regular"/>
              </a:rPr>
              <a:t> per la comunicazione dei dati dal dispositivo smart-</a:t>
            </a:r>
            <a:r>
              <a:rPr lang="it-IT" sz="1800" b="0" i="0" u="none" strike="noStrike" baseline="0" dirty="0" err="1">
                <a:latin typeface="Generic1-Regular"/>
              </a:rPr>
              <a:t>glasses</a:t>
            </a:r>
            <a:r>
              <a:rPr lang="it-IT" sz="1800" b="0" i="0" u="none" strike="noStrike" baseline="0" dirty="0">
                <a:latin typeface="Generic1-Regular"/>
              </a:rPr>
              <a:t> al server e la </a:t>
            </a:r>
          </a:p>
          <a:p>
            <a:r>
              <a:rPr lang="it-IT" dirty="0">
                <a:latin typeface="Generic1-Regular"/>
              </a:rPr>
              <a:t>     </a:t>
            </a:r>
            <a:r>
              <a:rPr lang="it-IT" sz="1800" b="0" i="0" u="none" strike="noStrike" baseline="0" dirty="0">
                <a:latin typeface="Generic1-Regular"/>
              </a:rPr>
              <a:t>memorizzazione nelle cartelle FTP del nodo Easylog di Savona dei file XML nel formato </a:t>
            </a:r>
          </a:p>
          <a:p>
            <a:r>
              <a:rPr lang="it-IT" dirty="0">
                <a:latin typeface="Generic1-Regular"/>
              </a:rPr>
              <a:t>     </a:t>
            </a:r>
            <a:r>
              <a:rPr lang="it-IT" sz="1800" b="0" i="0" u="none" strike="noStrike" baseline="0" dirty="0">
                <a:latin typeface="Generic1-Regular"/>
              </a:rPr>
              <a:t>richiesto dal Connettore Easylog</a:t>
            </a:r>
          </a:p>
          <a:p>
            <a:pPr marL="285750" indent="-285750">
              <a:buFont typeface="Arial" panose="020B0604020202020204" pitchFamily="34" charset="0"/>
              <a:buChar char="•"/>
            </a:pPr>
            <a:r>
              <a:rPr lang="it-IT" sz="1800" b="0" i="0" u="none" strike="noStrike" baseline="0" dirty="0" err="1">
                <a:latin typeface="Generic1-Regular"/>
              </a:rPr>
              <a:t>Webapp</a:t>
            </a:r>
            <a:r>
              <a:rPr lang="it-IT" sz="1800" b="0" i="0" u="none" strike="noStrike" baseline="0" dirty="0">
                <a:latin typeface="Generic1-Regular"/>
              </a:rPr>
              <a:t> per la gestione dei file XML: creazione/modifica/cancellazione secondo le </a:t>
            </a:r>
          </a:p>
          <a:p>
            <a:r>
              <a:rPr lang="it-IT" dirty="0">
                <a:latin typeface="Generic1-Regular"/>
              </a:rPr>
              <a:t>     </a:t>
            </a:r>
            <a:r>
              <a:rPr lang="it-IT" sz="1800" b="0" i="0" u="none" strike="noStrike" baseline="0" dirty="0">
                <a:latin typeface="Generic1-Regular"/>
              </a:rPr>
              <a:t>specifiche del connettore Easylog</a:t>
            </a:r>
          </a:p>
          <a:p>
            <a:pPr marL="285750" indent="-285750">
              <a:buFont typeface="Arial" panose="020B0604020202020204" pitchFamily="34" charset="0"/>
              <a:buChar char="•"/>
            </a:pPr>
            <a:r>
              <a:rPr lang="it-IT" dirty="0">
                <a:latin typeface="Generic1-Regular"/>
              </a:rPr>
              <a:t>Windows service per il reperimento periodico dei file XML dai nodi collegati e per la </a:t>
            </a:r>
          </a:p>
          <a:p>
            <a:r>
              <a:rPr lang="it-IT" dirty="0">
                <a:latin typeface="Generic1-Regular"/>
              </a:rPr>
              <a:t>     cancellazione fisica dei file XML creati da più di 240 ore </a:t>
            </a:r>
            <a:endParaRPr lang="it-IT" sz="1800" b="0" i="0" u="none" strike="noStrike" baseline="0" dirty="0">
              <a:latin typeface="Generic1-Regular"/>
            </a:endParaRPr>
          </a:p>
          <a:p>
            <a:endParaRPr lang="it-IT" dirty="0"/>
          </a:p>
        </p:txBody>
      </p:sp>
    </p:spTree>
    <p:extLst>
      <p:ext uri="{BB962C8B-B14F-4D97-AF65-F5344CB8AC3E}">
        <p14:creationId xmlns:p14="http://schemas.microsoft.com/office/powerpoint/2010/main" val="214770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pic>
        <p:nvPicPr>
          <p:cNvPr id="8" name="Immagine 7">
            <a:extLst>
              <a:ext uri="{FF2B5EF4-FFF2-40B4-BE49-F238E27FC236}">
                <a16:creationId xmlns:a16="http://schemas.microsoft.com/office/drawing/2014/main" id="{CBF13DC4-E2BB-4970-8022-F05B8E9C2346}"/>
              </a:ext>
            </a:extLst>
          </p:cNvPr>
          <p:cNvPicPr>
            <a:picLocks noChangeAspect="1"/>
          </p:cNvPicPr>
          <p:nvPr/>
        </p:nvPicPr>
        <p:blipFill>
          <a:blip r:embed="rId3"/>
          <a:stretch>
            <a:fillRect/>
          </a:stretch>
        </p:blipFill>
        <p:spPr>
          <a:xfrm>
            <a:off x="395537" y="1484784"/>
            <a:ext cx="6120680" cy="3464927"/>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3816429"/>
          </a:xfrm>
          <a:prstGeom prst="rect">
            <a:avLst/>
          </a:prstGeom>
          <a:noFill/>
        </p:spPr>
        <p:txBody>
          <a:bodyPr wrap="square" rtlCol="0">
            <a:spAutoFit/>
          </a:bodyPr>
          <a:lstStyle/>
          <a:p>
            <a:pPr marL="285750" indent="-285750">
              <a:buFont typeface="Arial" panose="020B0604020202020204" pitchFamily="34" charset="0"/>
              <a:buChar char="•"/>
            </a:pPr>
            <a:r>
              <a:rPr lang="it-IT" sz="1600" dirty="0"/>
              <a:t>L’immagine accanto visualizza quello che l’operatore vede nel visore del dispositivo smart-</a:t>
            </a:r>
            <a:r>
              <a:rPr lang="it-IT" sz="1600" dirty="0" err="1"/>
              <a:t>glasses</a:t>
            </a:r>
            <a:endParaRPr lang="it-IT" sz="1600" dirty="0"/>
          </a:p>
          <a:p>
            <a:pPr marL="285750" indent="-285750">
              <a:buFont typeface="Arial" panose="020B0604020202020204" pitchFamily="34" charset="0"/>
              <a:buChar char="•"/>
            </a:pPr>
            <a:r>
              <a:rPr lang="it-IT" sz="1600" dirty="0"/>
              <a:t>Il dispositivo è dotato di un sistema di riconoscimento vocale integrato, il </a:t>
            </a:r>
            <a:r>
              <a:rPr lang="it-IT" sz="1600" dirty="0" err="1"/>
              <a:t>WearHF</a:t>
            </a:r>
            <a:r>
              <a:rPr lang="it-IT" sz="1600" dirty="0"/>
              <a:t>, che permette all’operatore di agire esclusivamente con comandi vocali</a:t>
            </a:r>
          </a:p>
          <a:p>
            <a:pPr marL="285750" indent="-285750">
              <a:buFont typeface="Arial" panose="020B0604020202020204" pitchFamily="34" charset="0"/>
              <a:buChar char="•"/>
            </a:pPr>
            <a:endParaRPr lang="it-IT" sz="1600" dirty="0"/>
          </a:p>
          <a:p>
            <a:endParaRPr lang="it-IT" dirty="0"/>
          </a:p>
        </p:txBody>
      </p:sp>
    </p:spTree>
    <p:extLst>
      <p:ext uri="{BB962C8B-B14F-4D97-AF65-F5344CB8AC3E}">
        <p14:creationId xmlns:p14="http://schemas.microsoft.com/office/powerpoint/2010/main" val="348391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pic>
        <p:nvPicPr>
          <p:cNvPr id="8" name="Immagine 7">
            <a:extLst>
              <a:ext uri="{FF2B5EF4-FFF2-40B4-BE49-F238E27FC236}">
                <a16:creationId xmlns:a16="http://schemas.microsoft.com/office/drawing/2014/main" id="{CBF13DC4-E2BB-4970-8022-F05B8E9C2346}"/>
              </a:ext>
            </a:extLst>
          </p:cNvPr>
          <p:cNvPicPr>
            <a:picLocks noChangeAspect="1"/>
          </p:cNvPicPr>
          <p:nvPr/>
        </p:nvPicPr>
        <p:blipFill>
          <a:blip r:embed="rId3"/>
          <a:stretch>
            <a:fillRect/>
          </a:stretch>
        </p:blipFill>
        <p:spPr>
          <a:xfrm>
            <a:off x="395537" y="1484784"/>
            <a:ext cx="6120680" cy="3464927"/>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3816429"/>
          </a:xfrm>
          <a:prstGeom prst="rect">
            <a:avLst/>
          </a:prstGeom>
          <a:noFill/>
        </p:spPr>
        <p:txBody>
          <a:bodyPr wrap="square" rtlCol="0">
            <a:spAutoFit/>
          </a:bodyPr>
          <a:lstStyle/>
          <a:p>
            <a:pPr marL="285750" indent="-285750">
              <a:buFont typeface="Arial" panose="020B0604020202020204" pitchFamily="34" charset="0"/>
              <a:buChar char="•"/>
            </a:pPr>
            <a:r>
              <a:rPr lang="it-IT" sz="1600" dirty="0"/>
              <a:t>Ogni elemento dell’interfaccia grafica ha associato un numero. </a:t>
            </a:r>
          </a:p>
          <a:p>
            <a:pPr marL="285750" indent="-285750">
              <a:buFont typeface="Arial" panose="020B0604020202020204" pitchFamily="34" charset="0"/>
              <a:buChar char="•"/>
            </a:pPr>
            <a:r>
              <a:rPr lang="it-IT" sz="1600" dirty="0"/>
              <a:t>Per invocare la funzione di ogni oggetto numerato è sufficiente pronunciare il testo visualizzato o il comando «seleziona elemento X» dove X è il numero associato all’oggetto dell’interfaccia</a:t>
            </a:r>
          </a:p>
          <a:p>
            <a:endParaRPr lang="it-IT" dirty="0"/>
          </a:p>
        </p:txBody>
      </p:sp>
    </p:spTree>
    <p:extLst>
      <p:ext uri="{BB962C8B-B14F-4D97-AF65-F5344CB8AC3E}">
        <p14:creationId xmlns:p14="http://schemas.microsoft.com/office/powerpoint/2010/main" val="287019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pic>
        <p:nvPicPr>
          <p:cNvPr id="8" name="Immagine 7">
            <a:extLst>
              <a:ext uri="{FF2B5EF4-FFF2-40B4-BE49-F238E27FC236}">
                <a16:creationId xmlns:a16="http://schemas.microsoft.com/office/drawing/2014/main" id="{CBF13DC4-E2BB-4970-8022-F05B8E9C2346}"/>
              </a:ext>
            </a:extLst>
          </p:cNvPr>
          <p:cNvPicPr>
            <a:picLocks noChangeAspect="1"/>
          </p:cNvPicPr>
          <p:nvPr/>
        </p:nvPicPr>
        <p:blipFill>
          <a:blip r:embed="rId3"/>
          <a:stretch>
            <a:fillRect/>
          </a:stretch>
        </p:blipFill>
        <p:spPr>
          <a:xfrm>
            <a:off x="395537" y="1484784"/>
            <a:ext cx="6120680" cy="3464927"/>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1354217"/>
          </a:xfrm>
          <a:prstGeom prst="rect">
            <a:avLst/>
          </a:prstGeom>
          <a:noFill/>
        </p:spPr>
        <p:txBody>
          <a:bodyPr wrap="square" rtlCol="0">
            <a:spAutoFit/>
          </a:bodyPr>
          <a:lstStyle/>
          <a:p>
            <a:pPr marL="285750" indent="-285750">
              <a:buFont typeface="Arial" panose="020B0604020202020204" pitchFamily="34" charset="0"/>
              <a:buChar char="•"/>
            </a:pPr>
            <a:r>
              <a:rPr lang="it-IT" sz="1600" dirty="0"/>
              <a:t>Ad esempio, pronunciando il comando vocale «APPLICAZIONI»</a:t>
            </a:r>
          </a:p>
          <a:p>
            <a:endParaRPr lang="it-IT" dirty="0"/>
          </a:p>
        </p:txBody>
      </p:sp>
    </p:spTree>
    <p:extLst>
      <p:ext uri="{BB962C8B-B14F-4D97-AF65-F5344CB8AC3E}">
        <p14:creationId xmlns:p14="http://schemas.microsoft.com/office/powerpoint/2010/main" val="332493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051720" y="836712"/>
            <a:ext cx="698477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197577" y="179572"/>
            <a:ext cx="3816424" cy="369332"/>
          </a:xfrm>
          <a:prstGeom prst="rect">
            <a:avLst/>
          </a:prstGeom>
          <a:noFill/>
        </p:spPr>
        <p:txBody>
          <a:bodyPr wrap="square" rtlCol="0">
            <a:spAutoFit/>
          </a:bodyPr>
          <a:lstStyle/>
          <a:p>
            <a:pPr algn="r"/>
            <a:r>
              <a:rPr lang="fr-FR" dirty="0">
                <a:solidFill>
                  <a:schemeClr val="tx2"/>
                </a:solidFill>
                <a:latin typeface="Arial" pitchFamily="34" charset="0"/>
                <a:cs typeface="Arial" pitchFamily="34" charset="0"/>
              </a:rPr>
              <a:t>Livorno, 26/05/2021</a:t>
            </a:r>
          </a:p>
        </p:txBody>
      </p:sp>
      <p:sp>
        <p:nvSpPr>
          <p:cNvPr id="2" name="ZoneTexte 1"/>
          <p:cNvSpPr txBox="1"/>
          <p:nvPr/>
        </p:nvSpPr>
        <p:spPr>
          <a:xfrm>
            <a:off x="323528" y="908720"/>
            <a:ext cx="8690473" cy="369332"/>
          </a:xfrm>
          <a:prstGeom prst="rect">
            <a:avLst/>
          </a:prstGeom>
          <a:noFill/>
        </p:spPr>
        <p:txBody>
          <a:bodyPr wrap="square" rtlCol="0">
            <a:spAutoFit/>
          </a:bodyPr>
          <a:lstStyle/>
          <a:p>
            <a:r>
              <a:rPr lang="it-IT" b="1" dirty="0">
                <a:solidFill>
                  <a:schemeClr val="tx2"/>
                </a:solidFill>
                <a:latin typeface="Arial" pitchFamily="34" charset="0"/>
                <a:cs typeface="Arial" pitchFamily="34" charset="0"/>
              </a:rPr>
              <a:t>SISTEMA OCR PER RICONOSCIMENTO TARGHE AUTOMEZZI E TARGHE ADR</a:t>
            </a:r>
          </a:p>
        </p:txBody>
      </p:sp>
      <p:pic>
        <p:nvPicPr>
          <p:cNvPr id="7" name="Image 6"/>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3720"/>
          <a:stretch/>
        </p:blipFill>
        <p:spPr>
          <a:xfrm>
            <a:off x="1201349" y="1412776"/>
            <a:ext cx="6768752" cy="4694331"/>
          </a:xfrm>
          <a:prstGeom prst="rect">
            <a:avLst/>
          </a:prstGeom>
        </p:spPr>
      </p:pic>
      <p:sp>
        <p:nvSpPr>
          <p:cNvPr id="5" name="CasellaDiTesto 4">
            <a:extLst>
              <a:ext uri="{FF2B5EF4-FFF2-40B4-BE49-F238E27FC236}">
                <a16:creationId xmlns:a16="http://schemas.microsoft.com/office/drawing/2014/main" id="{35DF5A5D-690A-4FF1-9A77-B6F5789EB111}"/>
              </a:ext>
            </a:extLst>
          </p:cNvPr>
          <p:cNvSpPr txBox="1"/>
          <p:nvPr/>
        </p:nvSpPr>
        <p:spPr>
          <a:xfrm>
            <a:off x="6588224" y="1412776"/>
            <a:ext cx="2425778" cy="3323987"/>
          </a:xfrm>
          <a:prstGeom prst="rect">
            <a:avLst/>
          </a:prstGeom>
          <a:noFill/>
        </p:spPr>
        <p:txBody>
          <a:bodyPr wrap="square" rtlCol="0">
            <a:spAutoFit/>
          </a:bodyPr>
          <a:lstStyle/>
          <a:p>
            <a:pPr marL="285750" indent="-285750">
              <a:buFont typeface="Arial" panose="020B0604020202020204" pitchFamily="34" charset="0"/>
              <a:buChar char="•"/>
            </a:pPr>
            <a:r>
              <a:rPr lang="it-IT" sz="1600" dirty="0"/>
              <a:t>Si apre il vassoio delle applicazioni presenti sul dispositivo</a:t>
            </a:r>
          </a:p>
          <a:p>
            <a:pPr marL="285750" indent="-285750">
              <a:buFont typeface="Arial" panose="020B0604020202020204" pitchFamily="34" charset="0"/>
              <a:buChar char="•"/>
            </a:pPr>
            <a:r>
              <a:rPr lang="it-IT" sz="1600" dirty="0"/>
              <a:t>Pronunciando «EASYLOG-SAVONA» o «SELEZIONA ELEMENTO 7» l’utente lancia l’applicazione da noi sviluppata per il riconoscimento delle targhe dei mezzi e delle targhe ADR</a:t>
            </a:r>
          </a:p>
          <a:p>
            <a:endParaRPr lang="it-IT" dirty="0"/>
          </a:p>
        </p:txBody>
      </p:sp>
      <p:pic>
        <p:nvPicPr>
          <p:cNvPr id="10" name="Immagine 9">
            <a:extLst>
              <a:ext uri="{FF2B5EF4-FFF2-40B4-BE49-F238E27FC236}">
                <a16:creationId xmlns:a16="http://schemas.microsoft.com/office/drawing/2014/main" id="{B9007060-CB59-4A8F-838F-039C65405C5E}"/>
              </a:ext>
            </a:extLst>
          </p:cNvPr>
          <p:cNvPicPr>
            <a:picLocks noChangeAspect="1"/>
          </p:cNvPicPr>
          <p:nvPr/>
        </p:nvPicPr>
        <p:blipFill>
          <a:blip r:embed="rId3"/>
          <a:stretch>
            <a:fillRect/>
          </a:stretch>
        </p:blipFill>
        <p:spPr>
          <a:xfrm>
            <a:off x="395535" y="1306900"/>
            <a:ext cx="5825397" cy="3274228"/>
          </a:xfrm>
          <a:prstGeom prst="rect">
            <a:avLst/>
          </a:prstGeom>
        </p:spPr>
      </p:pic>
      <p:sp>
        <p:nvSpPr>
          <p:cNvPr id="3" name="Ovale 2">
            <a:extLst>
              <a:ext uri="{FF2B5EF4-FFF2-40B4-BE49-F238E27FC236}">
                <a16:creationId xmlns:a16="http://schemas.microsoft.com/office/drawing/2014/main" id="{52D27D83-0016-4A5B-8478-62978593B175}"/>
              </a:ext>
            </a:extLst>
          </p:cNvPr>
          <p:cNvSpPr/>
          <p:nvPr/>
        </p:nvSpPr>
        <p:spPr>
          <a:xfrm>
            <a:off x="2859591" y="2118910"/>
            <a:ext cx="792088" cy="8060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D3E61FD9-18FA-4926-B305-03CAC39B84D7}"/>
              </a:ext>
            </a:extLst>
          </p:cNvPr>
          <p:cNvSpPr/>
          <p:nvPr/>
        </p:nvSpPr>
        <p:spPr>
          <a:xfrm>
            <a:off x="3564872" y="1594687"/>
            <a:ext cx="215040" cy="23238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37887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2477</Words>
  <Application>Microsoft Office PowerPoint</Application>
  <PresentationFormat>Affichage à l'écran (4:3)</PresentationFormat>
  <Paragraphs>218</Paragraphs>
  <Slides>37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37</vt:i4>
      </vt:variant>
    </vt:vector>
  </HeadingPairs>
  <TitlesOfParts>
    <vt:vector size="45" baseType="lpstr">
      <vt:lpstr>Arial</vt:lpstr>
      <vt:lpstr>Calibri</vt:lpstr>
      <vt:lpstr>Generic1-Regular</vt:lpstr>
      <vt:lpstr>Segoe UI</vt:lpstr>
      <vt:lpstr>Tahoma</vt:lpstr>
      <vt:lpstr>Titillium Web</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 J. ORLANDUCCI</dc:creator>
  <cp:lastModifiedBy>Anne-Marie SPINOSI</cp:lastModifiedBy>
  <cp:revision>60</cp:revision>
  <dcterms:created xsi:type="dcterms:W3CDTF">2019-01-24T08:20:51Z</dcterms:created>
  <dcterms:modified xsi:type="dcterms:W3CDTF">2021-05-20T07:48:55Z</dcterms:modified>
</cp:coreProperties>
</file>