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u1ey5a1LvCceS0lsYY5GElSU7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818AF7-496B-4015-9BD2-B66AAB727FAC}">
  <a:tblStyle styleId="{DC818AF7-496B-4015-9BD2-B66AAB727F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18" autoAdjust="0"/>
  </p:normalViewPr>
  <p:slideViewPr>
    <p:cSldViewPr snapToGrid="0">
      <p:cViewPr varScale="1">
        <p:scale>
          <a:sx n="72" d="100"/>
          <a:sy n="72" d="100"/>
        </p:scale>
        <p:origin x="176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1100" b="1" dirty="0">
                <a:solidFill>
                  <a:schemeClr val="tx1"/>
                </a:solidFill>
              </a:rPr>
              <a:t>Incidenza %</a:t>
            </a:r>
            <a:r>
              <a:rPr lang="it-IT" sz="1100" b="1" baseline="0" dirty="0">
                <a:solidFill>
                  <a:schemeClr val="tx1"/>
                </a:solidFill>
              </a:rPr>
              <a:t> imprese settore della logistica sul totale imprese - 2020</a:t>
            </a:r>
            <a:endParaRPr lang="it-IT" sz="11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327516636178052"/>
          <c:y val="0.17511254522045164"/>
          <c:w val="0.80709520400858981"/>
          <c:h val="0.776562367036824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AA-42B4-AFA0-528B2000B861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AA-42B4-AFA0-528B2000B861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0AA-42B4-AFA0-528B2000B86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0AA-42B4-AFA0-528B2000B8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Pesi!$G$4:$G$15</c:f>
              <c:strCache>
                <c:ptCount val="12"/>
                <c:pt idx="0">
                  <c:v>Grosseto</c:v>
                </c:pt>
                <c:pt idx="1">
                  <c:v>Arezzo</c:v>
                </c:pt>
                <c:pt idx="2">
                  <c:v>Prato</c:v>
                </c:pt>
                <c:pt idx="3">
                  <c:v>Pistoia</c:v>
                </c:pt>
                <c:pt idx="4">
                  <c:v>Siena</c:v>
                </c:pt>
                <c:pt idx="5">
                  <c:v>Pisa</c:v>
                </c:pt>
                <c:pt idx="6">
                  <c:v>Lucca</c:v>
                </c:pt>
                <c:pt idx="7">
                  <c:v>Toscana</c:v>
                </c:pt>
                <c:pt idx="8">
                  <c:v>Massa Carrara</c:v>
                </c:pt>
                <c:pt idx="9">
                  <c:v>ITALIA</c:v>
                </c:pt>
                <c:pt idx="10">
                  <c:v>Firenze</c:v>
                </c:pt>
                <c:pt idx="11">
                  <c:v>Livorno</c:v>
                </c:pt>
              </c:strCache>
            </c:strRef>
          </c:cat>
          <c:val>
            <c:numRef>
              <c:f>Pesi!$H$4:$H$15</c:f>
              <c:numCache>
                <c:formatCode>0.0</c:formatCode>
                <c:ptCount val="12"/>
                <c:pt idx="0">
                  <c:v>1.595049845307666</c:v>
                </c:pt>
                <c:pt idx="1">
                  <c:v>1.7367188131075149</c:v>
                </c:pt>
                <c:pt idx="2">
                  <c:v>1.8869617224880384</c:v>
                </c:pt>
                <c:pt idx="3">
                  <c:v>1.9434791967772689</c:v>
                </c:pt>
                <c:pt idx="4">
                  <c:v>1.9958020562809062</c:v>
                </c:pt>
                <c:pt idx="5">
                  <c:v>2.2049732106058526</c:v>
                </c:pt>
                <c:pt idx="6">
                  <c:v>2.2984990354302921</c:v>
                </c:pt>
                <c:pt idx="7">
                  <c:v>2.3843942965658971</c:v>
                </c:pt>
                <c:pt idx="8">
                  <c:v>2.5648990459285557</c:v>
                </c:pt>
                <c:pt idx="9">
                  <c:v>2.7440959086914822</c:v>
                </c:pt>
                <c:pt idx="10">
                  <c:v>2.8342620954349189</c:v>
                </c:pt>
                <c:pt idx="11">
                  <c:v>3.8343137553720013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AA-42B4-AFA0-528B2000B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9636832"/>
        <c:axId val="199637616"/>
      </c:barChart>
      <c:catAx>
        <c:axId val="199636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9637616"/>
        <c:crosses val="autoZero"/>
        <c:auto val="1"/>
        <c:lblAlgn val="ctr"/>
        <c:lblOffset val="100"/>
        <c:noMultiLvlLbl val="0"/>
      </c:catAx>
      <c:valAx>
        <c:axId val="1996376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963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1100" b="1" dirty="0">
                <a:solidFill>
                  <a:schemeClr val="tx1"/>
                </a:solidFill>
              </a:rPr>
              <a:t>Incidenza %</a:t>
            </a:r>
            <a:r>
              <a:rPr lang="it-IT" sz="1100" b="1" baseline="0" dirty="0">
                <a:solidFill>
                  <a:schemeClr val="tx1"/>
                </a:solidFill>
              </a:rPr>
              <a:t> imprese comparto "trasporto merci su strada" su tot. logistica nel 2020</a:t>
            </a:r>
            <a:endParaRPr lang="it-IT" sz="11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327516636178052"/>
          <c:y val="0.17511254522045164"/>
          <c:w val="0.80709520400858981"/>
          <c:h val="0.776562367036824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FB-409B-BCD2-0A8C4718FCA6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FB-409B-BCD2-0A8C4718FCA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FB-409B-BCD2-0A8C4718FCA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FB-409B-BCD2-0A8C4718FCA6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9FB-409B-BCD2-0A8C4718FCA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9FB-409B-BCD2-0A8C4718FC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 strada'!$G$4:$G$15</c:f>
              <c:strCache>
                <c:ptCount val="12"/>
                <c:pt idx="0">
                  <c:v>Livorno</c:v>
                </c:pt>
                <c:pt idx="1">
                  <c:v>Firenze</c:v>
                </c:pt>
                <c:pt idx="2">
                  <c:v>Grosseto</c:v>
                </c:pt>
                <c:pt idx="3">
                  <c:v>Toscana</c:v>
                </c:pt>
                <c:pt idx="4">
                  <c:v>Prato</c:v>
                </c:pt>
                <c:pt idx="5">
                  <c:v>ITALIA</c:v>
                </c:pt>
                <c:pt idx="6">
                  <c:v>Pisa</c:v>
                </c:pt>
                <c:pt idx="7">
                  <c:v>Siena</c:v>
                </c:pt>
                <c:pt idx="8">
                  <c:v>Lucca</c:v>
                </c:pt>
                <c:pt idx="9">
                  <c:v>Pistoia</c:v>
                </c:pt>
                <c:pt idx="10">
                  <c:v>Massa Carrara</c:v>
                </c:pt>
                <c:pt idx="11">
                  <c:v>Arezzo</c:v>
                </c:pt>
              </c:strCache>
            </c:strRef>
          </c:cat>
          <c:val>
            <c:numRef>
              <c:f>'Su strada'!$H$4:$H$15</c:f>
              <c:numCache>
                <c:formatCode>0.0</c:formatCode>
                <c:ptCount val="12"/>
                <c:pt idx="0">
                  <c:v>39.268680445151034</c:v>
                </c:pt>
                <c:pt idx="1">
                  <c:v>39.583333333333329</c:v>
                </c:pt>
                <c:pt idx="2">
                  <c:v>46.767241379310342</c:v>
                </c:pt>
                <c:pt idx="3">
                  <c:v>50.332276863306411</c:v>
                </c:pt>
                <c:pt idx="4">
                  <c:v>51.980982567353408</c:v>
                </c:pt>
                <c:pt idx="5">
                  <c:v>52.570643995035581</c:v>
                </c:pt>
                <c:pt idx="6">
                  <c:v>54.932502596054</c:v>
                </c:pt>
                <c:pt idx="7">
                  <c:v>57.219251336898388</c:v>
                </c:pt>
                <c:pt idx="8">
                  <c:v>59.979529170931421</c:v>
                </c:pt>
                <c:pt idx="9">
                  <c:v>65.348101265822791</c:v>
                </c:pt>
                <c:pt idx="10">
                  <c:v>65.570934256055367</c:v>
                </c:pt>
                <c:pt idx="11">
                  <c:v>68.217054263565885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FB-409B-BCD2-0A8C4718F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9639968"/>
        <c:axId val="199642712"/>
      </c:barChart>
      <c:catAx>
        <c:axId val="19963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9642712"/>
        <c:crosses val="autoZero"/>
        <c:auto val="1"/>
        <c:lblAlgn val="ctr"/>
        <c:lblOffset val="100"/>
        <c:noMultiLvlLbl val="0"/>
      </c:catAx>
      <c:valAx>
        <c:axId val="1996427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963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Storico delle imprese registrate in Toscana - Numeri indice a base 2010=100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'Num Indice'!$A$2:$M$2</c:f>
              <c:strCache>
                <c:ptCount val="13"/>
                <c:pt idx="0">
                  <c:v>Totale imprese (tutti i settori)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9D-481F-AF19-01E0EE93B6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'Num Indice'!$D$14:$M$14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'Num Indice'!$D$15:$M$15</c:f>
              <c:numCache>
                <c:formatCode>0.0</c:formatCode>
                <c:ptCount val="10"/>
                <c:pt idx="0">
                  <c:v>100.04292349785742</c:v>
                </c:pt>
                <c:pt idx="1">
                  <c:v>99.792096800880543</c:v>
                </c:pt>
                <c:pt idx="2">
                  <c:v>99.410581241712052</c:v>
                </c:pt>
                <c:pt idx="3">
                  <c:v>98.895499267422977</c:v>
                </c:pt>
                <c:pt idx="4">
                  <c:v>99.457101680730702</c:v>
                </c:pt>
                <c:pt idx="5">
                  <c:v>99.491392519801153</c:v>
                </c:pt>
                <c:pt idx="6">
                  <c:v>99.360224065454744</c:v>
                </c:pt>
                <c:pt idx="7">
                  <c:v>99.232892348346965</c:v>
                </c:pt>
                <c:pt idx="8">
                  <c:v>98.992616678776372</c:v>
                </c:pt>
                <c:pt idx="9">
                  <c:v>98.366509120643812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9D-481F-AF19-01E0EE93B683}"/>
            </c:ext>
          </c:extLst>
        </c:ser>
        <c:ser>
          <c:idx val="1"/>
          <c:order val="1"/>
          <c:tx>
            <c:strRef>
              <c:f>'Num Indice'!$A$5:$M$5</c:f>
              <c:strCache>
                <c:ptCount val="13"/>
                <c:pt idx="0">
                  <c:v>Settore H "Trasporto e magazzinaggio"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9D-481F-AF19-01E0EE93B6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'Num Indice'!$D$14:$M$14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'Num Indice'!$D$18:$M$18</c:f>
              <c:numCache>
                <c:formatCode>0.0</c:formatCode>
                <c:ptCount val="10"/>
                <c:pt idx="0">
                  <c:v>97.572370831806523</c:v>
                </c:pt>
                <c:pt idx="1">
                  <c:v>96.271528032246252</c:v>
                </c:pt>
                <c:pt idx="2">
                  <c:v>95.016489556614147</c:v>
                </c:pt>
                <c:pt idx="3">
                  <c:v>93.779772810553325</c:v>
                </c:pt>
                <c:pt idx="4">
                  <c:v>93.26676438255771</c:v>
                </c:pt>
                <c:pt idx="5">
                  <c:v>92.304873580065959</c:v>
                </c:pt>
                <c:pt idx="6">
                  <c:v>92.387321363136678</c:v>
                </c:pt>
                <c:pt idx="7">
                  <c:v>91.342982777574207</c:v>
                </c:pt>
                <c:pt idx="8">
                  <c:v>90.710883107365333</c:v>
                </c:pt>
                <c:pt idx="9">
                  <c:v>89.602418468303412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9D-481F-AF19-01E0EE93B683}"/>
            </c:ext>
          </c:extLst>
        </c:ser>
        <c:ser>
          <c:idx val="2"/>
          <c:order val="2"/>
          <c:tx>
            <c:strRef>
              <c:f>'Num Indice'!$A$8:$M$8</c:f>
              <c:strCache>
                <c:ptCount val="13"/>
                <c:pt idx="0">
                  <c:v>Comparto "Trasporto merci su strada"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9D-481F-AF19-01E0EE93B6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'Num Indice'!$D$14:$M$14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'Num Indice'!$D$21:$M$21</c:f>
              <c:numCache>
                <c:formatCode>0.0</c:formatCode>
                <c:ptCount val="10"/>
                <c:pt idx="0">
                  <c:v>95.529267168535867</c:v>
                </c:pt>
                <c:pt idx="1">
                  <c:v>92.210785066830553</c:v>
                </c:pt>
                <c:pt idx="2">
                  <c:v>88.999846366569372</c:v>
                </c:pt>
                <c:pt idx="3">
                  <c:v>86.434168074973115</c:v>
                </c:pt>
                <c:pt idx="4">
                  <c:v>84.698110308803194</c:v>
                </c:pt>
                <c:pt idx="5">
                  <c:v>83.069595944077435</c:v>
                </c:pt>
                <c:pt idx="6">
                  <c:v>81.225994776463367</c:v>
                </c:pt>
                <c:pt idx="7">
                  <c:v>79.367030265785829</c:v>
                </c:pt>
                <c:pt idx="8">
                  <c:v>77.630972499615908</c:v>
                </c:pt>
                <c:pt idx="9">
                  <c:v>75.63373790136734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19D-481F-AF19-01E0EE93B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617144"/>
        <c:axId val="247611656"/>
      </c:lineChart>
      <c:catAx>
        <c:axId val="247617144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7611656"/>
        <c:crossesAt val="100"/>
        <c:auto val="1"/>
        <c:lblAlgn val="ctr"/>
        <c:lblOffset val="100"/>
        <c:noMultiLvlLbl val="0"/>
      </c:catAx>
      <c:valAx>
        <c:axId val="247611656"/>
        <c:scaling>
          <c:orientation val="minMax"/>
          <c:max val="105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7617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2640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641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943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24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588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9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2465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8366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466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70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11"/>
          <p:cNvCxnSpPr/>
          <p:nvPr/>
        </p:nvCxnSpPr>
        <p:spPr>
          <a:xfrm>
            <a:off x="107504" y="6165304"/>
            <a:ext cx="8928992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11" descr="C:\Users\joxp.BASTIAPORT\Desktop\Interreg-Easylog vf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188640"/>
            <a:ext cx="3528392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6237312"/>
            <a:ext cx="8881602" cy="56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learning24.it/easylo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Google Shape;86;p1"/>
          <p:cNvCxnSpPr/>
          <p:nvPr/>
        </p:nvCxnSpPr>
        <p:spPr>
          <a:xfrm>
            <a:off x="2051720" y="836712"/>
            <a:ext cx="6984776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"/>
          <p:cNvSpPr txBox="1"/>
          <p:nvPr/>
        </p:nvSpPr>
        <p:spPr>
          <a:xfrm>
            <a:off x="5197577" y="179572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Evento finale 26 maggio 2021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2915816" y="1556792"/>
            <a:ext cx="5832648" cy="414300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ricadute del Progetto EasyLog sul territorio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Intervento a cura della Dr.ssa Marta Mancusi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CCIAA Maremma e Tirreno 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33720"/>
          <a:stretch/>
        </p:blipFill>
        <p:spPr>
          <a:xfrm rot="5400000">
            <a:off x="-628340" y="2227650"/>
            <a:ext cx="4100486" cy="2843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2"/>
          <p:cNvCxnSpPr/>
          <p:nvPr/>
        </p:nvCxnSpPr>
        <p:spPr>
          <a:xfrm>
            <a:off x="2051720" y="836712"/>
            <a:ext cx="6984776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2"/>
          <p:cNvSpPr txBox="1"/>
          <p:nvPr/>
        </p:nvSpPr>
        <p:spPr>
          <a:xfrm>
            <a:off x="2051720" y="889466"/>
            <a:ext cx="70567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IL CONTESTO DI RIFERIMENTO: le imprese della logistica</a:t>
            </a:r>
            <a:endParaRPr sz="1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33720"/>
          <a:stretch/>
        </p:blipFill>
        <p:spPr>
          <a:xfrm>
            <a:off x="1201349" y="1412776"/>
            <a:ext cx="6768752" cy="469433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971600" y="1405190"/>
            <a:ext cx="7475107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it-IT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settore della logistica (trasporto e magazzinaggio)</a:t>
            </a:r>
            <a:r>
              <a:rPr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 termini di sedi d’impresa registrate a fine 2020, incide in Toscana per il 2,4% del totale del tessuto economico regionale, valore lievemente inferiore alla media nazionale (2,7%).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provincia maggiormente dotata in tal senso è quella di Livorno (3,8%)</a:t>
            </a:r>
            <a:r>
              <a:rPr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notoriamente caratterizzata dalla presenza di un’importante infrastruttura portuale.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5197577" y="179572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Evento finale 26 maggio 2021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9" name="Google Shape;99;p2"/>
          <p:cNvGraphicFramePr/>
          <p:nvPr/>
        </p:nvGraphicFramePr>
        <p:xfrm>
          <a:off x="179512" y="2852936"/>
          <a:ext cx="4122800" cy="2943975"/>
        </p:xfrm>
        <a:graphic>
          <a:graphicData uri="http://schemas.openxmlformats.org/drawingml/2006/table">
            <a:tbl>
              <a:tblPr>
                <a:noFill/>
                <a:tableStyleId>{DC818AF7-496B-4015-9BD2-B66AAB727FAC}</a:tableStyleId>
              </a:tblPr>
              <a:tblGrid>
                <a:gridCol w="16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7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Sedi d'impresa registrate al 31/12/2020, totale economia e settore della logistica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Totale economia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 cui: Settore H "Trasporto e magazzinaggio"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Arezzo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37.139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645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Firenze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108.388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3.072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Grosseto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29.090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464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Livorno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32.809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1.258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Lucca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42.506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977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Massa Carrara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22.535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578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Pisa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43.674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963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Pistoia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32.519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632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Prato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33.440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Siena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28.109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Toscana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410.209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9.781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ITALIA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6.078.031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166.787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432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Elaborazione Centro Studi e Ricerche CCIAA Maremma e Tirreno su dati Infocamere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00" name="Google Shape;100;p2"/>
          <p:cNvGraphicFramePr/>
          <p:nvPr/>
        </p:nvGraphicFramePr>
        <p:xfrm>
          <a:off x="4427984" y="2852936"/>
          <a:ext cx="451535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3"/>
          <p:cNvCxnSpPr/>
          <p:nvPr/>
        </p:nvCxnSpPr>
        <p:spPr>
          <a:xfrm>
            <a:off x="2051720" y="836712"/>
            <a:ext cx="6984776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3"/>
          <p:cNvSpPr txBox="1"/>
          <p:nvPr/>
        </p:nvSpPr>
        <p:spPr>
          <a:xfrm>
            <a:off x="1949833" y="917866"/>
            <a:ext cx="71642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IL CONTESTO DI RIFERIMENTO: il trasporto su strada</a:t>
            </a:r>
            <a:endParaRPr sz="1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33720"/>
          <a:stretch/>
        </p:blipFill>
        <p:spPr>
          <a:xfrm>
            <a:off x="1201349" y="1412776"/>
            <a:ext cx="6768752" cy="4694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/>
          <p:nvPr/>
        </p:nvSpPr>
        <p:spPr>
          <a:xfrm>
            <a:off x="971600" y="1368351"/>
            <a:ext cx="747510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 i comparti che compongono il settore della logistica, quello numericamente più rilevante è costituito dal «trasporto su strada»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in Toscana annovera quasi 5 mila sedi d’impresa registrate a fine 2020, ossia oltre la metà dell’intero settore (50,2%) valore comunque inferiore alla media nazionale (52,6%).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5197577" y="179572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Evento finale 26 maggio 2021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1" name="Google Shape;111;p3"/>
          <p:cNvGraphicFramePr/>
          <p:nvPr/>
        </p:nvGraphicFramePr>
        <p:xfrm>
          <a:off x="403418" y="2780928"/>
          <a:ext cx="4305725" cy="2843025"/>
        </p:xfrm>
        <a:graphic>
          <a:graphicData uri="http://schemas.openxmlformats.org/drawingml/2006/table">
            <a:tbl>
              <a:tblPr>
                <a:noFill/>
                <a:tableStyleId>{DC818AF7-496B-4015-9BD2-B66AAB727FAC}</a:tableStyleId>
              </a:tblPr>
              <a:tblGrid>
                <a:gridCol w="190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Sedi d'impresa registrate nel settore della logistica e nel comparto trasporto su strada al 31/12/2020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Trasporto e magazzinaggio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 cui: trasporto su strada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Arezzo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645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440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Firenze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3.072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1.216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Grosseto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464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217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Livorno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1.258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494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Lucca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977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586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Massa Carrara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578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379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Pisa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963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529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Pistoia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632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413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Prato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328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Siena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Toscana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9.781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4.923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ITALIA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166.787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87.681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247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Elaborazione Centro Studi e Ricerche CCIAA Maremma e Tirreno su dati Infocamere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12" name="Google Shape;112;p3"/>
          <p:cNvGraphicFramePr/>
          <p:nvPr/>
        </p:nvGraphicFramePr>
        <p:xfrm>
          <a:off x="4860032" y="2780928"/>
          <a:ext cx="4032448" cy="285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4"/>
          <p:cNvCxnSpPr/>
          <p:nvPr/>
        </p:nvCxnSpPr>
        <p:spPr>
          <a:xfrm>
            <a:off x="2051720" y="836712"/>
            <a:ext cx="6984776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p4"/>
          <p:cNvSpPr txBox="1"/>
          <p:nvPr/>
        </p:nvSpPr>
        <p:spPr>
          <a:xfrm>
            <a:off x="1949833" y="917866"/>
            <a:ext cx="7164288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IL CONTESTO DI RIFERIMENTO: lo storico delle imprese</a:t>
            </a:r>
            <a:endParaRPr sz="17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33720"/>
          <a:stretch/>
        </p:blipFill>
        <p:spPr>
          <a:xfrm>
            <a:off x="1201349" y="1412776"/>
            <a:ext cx="6768752" cy="469433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/>
          <p:nvPr/>
        </p:nvSpPr>
        <p:spPr>
          <a:xfrm>
            <a:off x="971600" y="1271809"/>
            <a:ext cx="74751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Probabilmente </a:t>
            </a: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seguito di lungo processo di concentrazione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nel corso dell’ultimo decennio </a:t>
            </a: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settore della logistica toscana è andato incontro ad una lenta ma costante riduzione nel numero di imprese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5197577" y="179572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Evento finale 26 maggio 2021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3" name="Google Shape;123;p4"/>
          <p:cNvGraphicFramePr/>
          <p:nvPr/>
        </p:nvGraphicFramePr>
        <p:xfrm>
          <a:off x="1929597" y="2276872"/>
          <a:ext cx="5688761" cy="368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5"/>
          <p:cNvCxnSpPr/>
          <p:nvPr/>
        </p:nvCxnSpPr>
        <p:spPr>
          <a:xfrm>
            <a:off x="2051720" y="836712"/>
            <a:ext cx="6984776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5"/>
          <p:cNvSpPr txBox="1"/>
          <p:nvPr/>
        </p:nvSpPr>
        <p:spPr>
          <a:xfrm>
            <a:off x="2051719" y="908720"/>
            <a:ext cx="69622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EASYLOG: le attività della CCIAA sul territorio </a:t>
            </a:r>
            <a:endParaRPr sz="1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b="33720"/>
          <a:stretch/>
        </p:blipFill>
        <p:spPr>
          <a:xfrm>
            <a:off x="1201349" y="1412776"/>
            <a:ext cx="6768752" cy="469433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/>
          <p:nvPr/>
        </p:nvSpPr>
        <p:spPr>
          <a:xfrm>
            <a:off x="977445" y="1484784"/>
            <a:ext cx="7475107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Camera di Commercio ha avuto un ruolo ben preciso all’interno del progetto: </a:t>
            </a: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coinvolgere le imprese 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settore.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raggiungere questo obiettivo, l’impegno della CCIAA si è articolato in </a:t>
            </a: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 fasi: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Diffusione e promozione del progetto;</a:t>
            </a:r>
            <a:endParaRPr/>
          </a:p>
          <a:p>
            <a:pPr marL="342900" marR="0" lvl="0" indent="-241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Accompagnamento alla formazione;</a:t>
            </a:r>
            <a:endParaRPr/>
          </a:p>
          <a:p>
            <a:pPr marL="342900" marR="0" lvl="0" indent="-241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Accompagnamento alla sperimentazione.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5197577" y="179572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Evento finale 26 maggio 2021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6"/>
          <p:cNvCxnSpPr/>
          <p:nvPr/>
        </p:nvCxnSpPr>
        <p:spPr>
          <a:xfrm>
            <a:off x="2051720" y="836712"/>
            <a:ext cx="6984776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6"/>
          <p:cNvSpPr txBox="1"/>
          <p:nvPr/>
        </p:nvSpPr>
        <p:spPr>
          <a:xfrm>
            <a:off x="2051719" y="908720"/>
            <a:ext cx="69622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EASYLOG: le attività della CCIAA sul territorio </a:t>
            </a:r>
            <a:endParaRPr sz="1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b="33720"/>
          <a:stretch/>
        </p:blipFill>
        <p:spPr>
          <a:xfrm>
            <a:off x="1201349" y="1412776"/>
            <a:ext cx="6768752" cy="469433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/>
          <p:nvPr/>
        </p:nvSpPr>
        <p:spPr>
          <a:xfrm>
            <a:off x="977445" y="1484784"/>
            <a:ext cx="747510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sensibilizzazione: 3 e 19 novembre 2020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informare e sensibilizzare i potenziali beneficiari del progetto EasyLog, la CCIAA ha organizzato due momenti di incontro (in modalità virtuale).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5197577" y="179572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Evento finale 26 maggio 2021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4">
            <a:alphaModFix/>
          </a:blip>
          <a:srcRect l="33268" t="15650" r="33924" b="1797"/>
          <a:stretch/>
        </p:blipFill>
        <p:spPr>
          <a:xfrm>
            <a:off x="6372200" y="2302772"/>
            <a:ext cx="2563770" cy="3528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/>
          <p:nvPr/>
        </p:nvSpPr>
        <p:spPr>
          <a:xfrm>
            <a:off x="977445" y="2611463"/>
            <a:ext cx="5250739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Oltre alla presentazione dell’iniziativa si è discusso di: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 dell'innovazione e del cambiamento - un asset strategico tra pubblico e privato;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imprevedibilità del contesto e strumenti per affrontarla - dalla ricerca, al trasferimento tecnologico all’innovazione d’impresa;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Tutto questo è stato possibile grazie alla partecipazione di </a:t>
            </a: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stakeholders di rilevanza nazionale ed internazionale 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t-IT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Circle Touch; DBA PRO; LEGHORN GROUP; Università di Pisa; Laboratorio CNIT/AdSP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che hanno, con i loro preziosi contributi, messo l’accento sull’importanza dell’ICT e delle tecnologie avanzate.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due eventi sono stati realizzati in collaborazione con l’</a:t>
            </a: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Associazione 2020 di Livorno - TEDx Livorno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7"/>
          <p:cNvCxnSpPr/>
          <p:nvPr/>
        </p:nvCxnSpPr>
        <p:spPr>
          <a:xfrm>
            <a:off x="2051720" y="836712"/>
            <a:ext cx="6984776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7"/>
          <p:cNvSpPr txBox="1"/>
          <p:nvPr/>
        </p:nvSpPr>
        <p:spPr>
          <a:xfrm>
            <a:off x="2051719" y="908720"/>
            <a:ext cx="69622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EASYLOG: le attività della CCIAA sul territorio </a:t>
            </a:r>
            <a:endParaRPr sz="1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 b="33720"/>
          <a:stretch/>
        </p:blipFill>
        <p:spPr>
          <a:xfrm>
            <a:off x="1201349" y="1412776"/>
            <a:ext cx="6768752" cy="469433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/>
          <p:nvPr/>
        </p:nvSpPr>
        <p:spPr>
          <a:xfrm>
            <a:off x="977445" y="1484784"/>
            <a:ext cx="5394755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formazione: 7 - 25 aprile 2021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EasyLog ha offerto agli imprenditori e agli addetti delle imprese target del progetto una formazione di alto livello, garantita dall’Università di Cagliari e dell’Università di Genova.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contenuti della formazione, gratuiti, asincroni e disponibili online, dal 7 al 25 aprile, sono stati fruibili sul sito </a:t>
            </a:r>
            <a:r>
              <a:rPr lang="it-IT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https://learning24.it/easylog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 hanno riguardato i seguenti contenuti: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ICT a supporto della logistica portuale: benefici e opportunità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Buone pratiche ICT nel mondo portuale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progetto EasyLog: struttura, funzionamento, obiettivi e opportunità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sistema EasyLog: descrizione del nuovo sistema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sistema nei singoli porti (per la Toscana: Livorno e Portoferraio): formazione agli operatori per il suo utilizzo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5197577" y="179572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Evento finale 26 maggio 2021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5">
            <a:alphaModFix/>
          </a:blip>
          <a:srcRect l="33063" t="16481" r="33862"/>
          <a:stretch/>
        </p:blipFill>
        <p:spPr>
          <a:xfrm>
            <a:off x="6433043" y="2348880"/>
            <a:ext cx="2547936" cy="3518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Google Shape;161;p8"/>
          <p:cNvCxnSpPr/>
          <p:nvPr/>
        </p:nvCxnSpPr>
        <p:spPr>
          <a:xfrm>
            <a:off x="2051720" y="836712"/>
            <a:ext cx="6984776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2" name="Google Shape;162;p8"/>
          <p:cNvSpPr txBox="1"/>
          <p:nvPr/>
        </p:nvSpPr>
        <p:spPr>
          <a:xfrm>
            <a:off x="2051719" y="908720"/>
            <a:ext cx="69622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EASYLOG: le attività della CCIAA sul territorio </a:t>
            </a:r>
            <a:endParaRPr sz="1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3">
            <a:alphaModFix/>
          </a:blip>
          <a:srcRect b="33720"/>
          <a:stretch/>
        </p:blipFill>
        <p:spPr>
          <a:xfrm>
            <a:off x="1201349" y="1412776"/>
            <a:ext cx="6768752" cy="469433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/>
          <p:nvPr/>
        </p:nvSpPr>
        <p:spPr>
          <a:xfrm>
            <a:off x="977445" y="1484784"/>
            <a:ext cx="7475107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sperimentazione: 12 - 14 maggio 2021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progetto ha offerto la possibilità di </a:t>
            </a: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sperimentare, senza costi aggiuntivi, un innovativo software per la gestione ottimizzata delle informazioni e dei flussi procedurali tra gli operatori della catena logistica portuale transfrontaliera per il traffico merci.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sperimentazione di questo importante sistema innovativo ICT, è stata effettuata nei giorni 12 – 13 -14 maggio 2021 sulla </a:t>
            </a: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tratta Livorno – Olbia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 la compagnia Moby dal terminal LTM.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Considerata la rilevanza di questo sistema e le sue potenzialità, in termini di miglioramento del livello di competitività ed abbattimento dei costi logistici, è stata inoltre offerta possibilità agli operatori di procedere con una </a:t>
            </a: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sperimentazione virtuale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5197577" y="179572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Evento finale 26 maggio 2021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p9"/>
          <p:cNvCxnSpPr/>
          <p:nvPr/>
        </p:nvCxnSpPr>
        <p:spPr>
          <a:xfrm>
            <a:off x="2051720" y="836712"/>
            <a:ext cx="6984776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9"/>
          <p:cNvSpPr txBox="1"/>
          <p:nvPr/>
        </p:nvSpPr>
        <p:spPr>
          <a:xfrm>
            <a:off x="2051719" y="908720"/>
            <a:ext cx="69622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EASYLOG: </a:t>
            </a:r>
            <a:r>
              <a:rPr lang="it-IT" sz="1800" b="1">
                <a:solidFill>
                  <a:schemeClr val="dk2"/>
                </a:solidFill>
              </a:rPr>
              <a:t>gli impatti</a:t>
            </a:r>
            <a:r>
              <a:rPr lang="it-IT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sul territorio di cooperazione…e oltre </a:t>
            </a:r>
            <a:endParaRPr sz="1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3">
            <a:alphaModFix/>
          </a:blip>
          <a:srcRect b="33720"/>
          <a:stretch/>
        </p:blipFill>
        <p:spPr>
          <a:xfrm>
            <a:off x="1201349" y="1412776"/>
            <a:ext cx="6768752" cy="469433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"/>
          <p:cNvSpPr/>
          <p:nvPr/>
        </p:nvSpPr>
        <p:spPr>
          <a:xfrm>
            <a:off x="977445" y="1484784"/>
            <a:ext cx="747510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Grazie al grande lavoro di identificazione, promozione, sostegno ed accompagnamento delle imprese in tutte le attività previste dal progetto, </a:t>
            </a: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complessivamente hanno manifestato il proprio interesse ad aderire ed essere aggiornati sugli sviluppi futuri 120 aziende.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imprese che hanno aderito a EasyLog non hanno sede solo nelle aree di competenza della CCIAA (province di Grosseto e Livorno), ma vanno anche oltre il territorio toscano, a dimostrazione del fatto che il </a:t>
            </a: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Porto di Livorno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su cui si è concentrata una parte importante della sperimentazione del sistema ICT, </a:t>
            </a: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un nodo cruciale per l’economia locale e nazionale ed 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it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 promossi dal progetto hanno una ricaduta ben più ampia del territorio di cooperazione transfrontaliera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 txBox="1"/>
          <p:nvPr/>
        </p:nvSpPr>
        <p:spPr>
          <a:xfrm>
            <a:off x="5197577" y="179572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Evento finale 26 maggio 2021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1041</Words>
  <Application>Microsoft Office PowerPoint</Application>
  <PresentationFormat>Affichage à l'écran (4:3)</PresentationFormat>
  <Paragraphs>154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Pierre J. ORLANDUCCI</dc:creator>
  <cp:lastModifiedBy>Anne-Marie SPINOSI</cp:lastModifiedBy>
  <cp:revision>2</cp:revision>
  <dcterms:created xsi:type="dcterms:W3CDTF">2019-01-24T08:20:51Z</dcterms:created>
  <dcterms:modified xsi:type="dcterms:W3CDTF">2021-05-26T07:04:41Z</dcterms:modified>
</cp:coreProperties>
</file>