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EyiQpeGoD58pZ1fQ3m7ExlvNi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4403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568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ad7aca7b4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ad7aca7b48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ad7aca7b48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427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d7aca7b4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ad7aca7b48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ad7aca7b48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6858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d7aca7b4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ad7aca7b48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ad7aca7b48_0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4401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a346253da7_1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a346253da7_1_3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a346253da7_1_3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497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346253da7_1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a346253da7_1_4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a346253da7_1_4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7399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a346253da7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a346253da7_1_2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a346253da7_1_2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8951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6362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d7aca7b48_0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ad7aca7b4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5657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d7aca7b48_0_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ad7aca7b48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664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1306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2463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d7aca7b48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ad7aca7b4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519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d7aca7b48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ad7aca7b4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7838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148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75" y="0"/>
            <a:ext cx="12193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0" y="5665400"/>
            <a:ext cx="6799800" cy="1034400"/>
          </a:xfrm>
          <a:prstGeom prst="rect">
            <a:avLst/>
          </a:prstGeom>
          <a:solidFill>
            <a:srgbClr val="13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FFFFFF"/>
                </a:solidFill>
              </a:rPr>
              <a:t>Evento Finale: presentazione dei risultati</a:t>
            </a:r>
            <a:endParaRPr sz="24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Événement Final: présentation de résultats</a:t>
            </a:r>
            <a:endParaRPr sz="23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16225" y="4003200"/>
            <a:ext cx="9322200" cy="1209000"/>
          </a:xfrm>
          <a:prstGeom prst="rect">
            <a:avLst/>
          </a:prstGeom>
          <a:solidFill>
            <a:srgbClr val="1E8ECE"/>
          </a:solidFill>
          <a:ln w="9525" cap="flat" cmpd="sng">
            <a:solidFill>
              <a:srgbClr val="1E8E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FFFFFF"/>
                </a:solidFill>
              </a:rPr>
              <a:t>Organizzare e Promuovere Energie per il Rilancio dell’Attività</a:t>
            </a:r>
            <a:endParaRPr sz="24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Organiser et Promouvoir les Énergies pour Relancer l’Activité</a:t>
            </a:r>
            <a:endParaRPr sz="22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9484975" y="376600"/>
            <a:ext cx="2650200" cy="511500"/>
          </a:xfrm>
          <a:prstGeom prst="rect">
            <a:avLst/>
          </a:prstGeom>
          <a:solidFill>
            <a:srgbClr val="133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FFFFFF"/>
                </a:solidFill>
              </a:rPr>
              <a:t>30 Novembre 2020</a:t>
            </a:r>
            <a:endParaRPr sz="20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ad7aca7b48_0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726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ad7aca7b48_0_33"/>
          <p:cNvSpPr/>
          <p:nvPr/>
        </p:nvSpPr>
        <p:spPr>
          <a:xfrm>
            <a:off x="0" y="662473"/>
            <a:ext cx="8453400" cy="791400"/>
          </a:xfrm>
          <a:prstGeom prst="rect">
            <a:avLst/>
          </a:prstGeom>
          <a:solidFill>
            <a:srgbClr val="133A68"/>
          </a:solidFill>
          <a:ln w="12700" cap="flat" cmpd="sng">
            <a:solidFill>
              <a:srgbClr val="133A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N° di sportelli attivati a livello regionale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Nombre de guichets  activés au niveau régional</a:t>
            </a:r>
            <a:endParaRPr sz="18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1" name="Google Shape;211;gad7aca7b48_0_33"/>
          <p:cNvSpPr/>
          <p:nvPr/>
        </p:nvSpPr>
        <p:spPr>
          <a:xfrm>
            <a:off x="3743201" y="1752502"/>
            <a:ext cx="8453400" cy="791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N° di operatori coinvolti nella gestione degli sportelli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Nombre d'opérateurs impliqués dans la gestion des guichets</a:t>
            </a:r>
            <a:endParaRPr sz="18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2" name="Google Shape;212;gad7aca7b48_0_33"/>
          <p:cNvSpPr/>
          <p:nvPr/>
        </p:nvSpPr>
        <p:spPr>
          <a:xfrm>
            <a:off x="0" y="2855166"/>
            <a:ext cx="8453400" cy="791400"/>
          </a:xfrm>
          <a:prstGeom prst="rect">
            <a:avLst/>
          </a:prstGeom>
          <a:solidFill>
            <a:srgbClr val="1E8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N° di consulenti impiegati nell’erogazione dei servizi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Nombre de consultants employés dans le cadre de la prestation de services</a:t>
            </a:r>
            <a:endParaRPr/>
          </a:p>
        </p:txBody>
      </p:sp>
      <p:sp>
        <p:nvSpPr>
          <p:cNvPr id="213" name="Google Shape;213;gad7aca7b48_0_33"/>
          <p:cNvSpPr/>
          <p:nvPr/>
        </p:nvSpPr>
        <p:spPr>
          <a:xfrm>
            <a:off x="3743200" y="3957825"/>
            <a:ext cx="8443800" cy="791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N° di personale interno impiegato nell’erogazione dei servizi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Nombre de personnel interne employé dans </a:t>
            </a:r>
            <a:r>
              <a:rPr lang="it-IT" sz="15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le cadre de</a:t>
            </a:r>
            <a:r>
              <a:rPr lang="it-IT" sz="15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15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la prestation de services</a:t>
            </a:r>
            <a:endParaRPr sz="1500"/>
          </a:p>
        </p:txBody>
      </p:sp>
      <p:sp>
        <p:nvSpPr>
          <p:cNvPr id="214" name="Google Shape;214;gad7aca7b48_0_33"/>
          <p:cNvSpPr txBox="1"/>
          <p:nvPr/>
        </p:nvSpPr>
        <p:spPr>
          <a:xfrm>
            <a:off x="8957387" y="458034"/>
            <a:ext cx="1483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endParaRPr/>
          </a:p>
        </p:txBody>
      </p:sp>
      <p:sp>
        <p:nvSpPr>
          <p:cNvPr id="215" name="Google Shape;215;gad7aca7b48_0_33"/>
          <p:cNvSpPr txBox="1"/>
          <p:nvPr/>
        </p:nvSpPr>
        <p:spPr>
          <a:xfrm>
            <a:off x="2007708" y="1548063"/>
            <a:ext cx="1483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53</a:t>
            </a:r>
            <a:endParaRPr/>
          </a:p>
        </p:txBody>
      </p:sp>
      <p:sp>
        <p:nvSpPr>
          <p:cNvPr id="216" name="Google Shape;216;gad7aca7b48_0_33"/>
          <p:cNvSpPr txBox="1"/>
          <p:nvPr/>
        </p:nvSpPr>
        <p:spPr>
          <a:xfrm>
            <a:off x="8957387" y="2650727"/>
            <a:ext cx="1483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>
                <a:solidFill>
                  <a:srgbClr val="1E8ECE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/>
          </a:p>
        </p:txBody>
      </p:sp>
      <p:sp>
        <p:nvSpPr>
          <p:cNvPr id="217" name="Google Shape;217;gad7aca7b48_0_33"/>
          <p:cNvSpPr txBox="1"/>
          <p:nvPr/>
        </p:nvSpPr>
        <p:spPr>
          <a:xfrm>
            <a:off x="2007708" y="3747074"/>
            <a:ext cx="1483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51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ad7aca7b48_0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726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ad7aca7b48_0_46"/>
          <p:cNvSpPr/>
          <p:nvPr/>
        </p:nvSpPr>
        <p:spPr>
          <a:xfrm>
            <a:off x="0" y="662473"/>
            <a:ext cx="8453400" cy="791400"/>
          </a:xfrm>
          <a:prstGeom prst="rect">
            <a:avLst/>
          </a:prstGeom>
          <a:solidFill>
            <a:srgbClr val="133A68"/>
          </a:solidFill>
          <a:ln w="12700" cap="flat" cmpd="sng">
            <a:solidFill>
              <a:srgbClr val="133A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</a:rPr>
              <a:t>N. </a:t>
            </a:r>
            <a:r>
              <a:rPr lang="it-IT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Cooperative/imprese attivate o in fase di realizzazione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Nombre de coopératives/entreprises crées et en cour de réalisation</a:t>
            </a:r>
            <a:endParaRPr sz="18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5" name="Google Shape;225;gad7aca7b48_0_46"/>
          <p:cNvSpPr/>
          <p:nvPr/>
        </p:nvSpPr>
        <p:spPr>
          <a:xfrm>
            <a:off x="3743201" y="1752502"/>
            <a:ext cx="8453400" cy="791400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N° di rami di attività di impresa creati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Nombre de succursales d'entreprises créés</a:t>
            </a:r>
            <a:endParaRPr sz="18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6" name="Google Shape;226;gad7aca7b48_0_46"/>
          <p:cNvSpPr/>
          <p:nvPr/>
        </p:nvSpPr>
        <p:spPr>
          <a:xfrm>
            <a:off x="0" y="2855166"/>
            <a:ext cx="8453400" cy="791400"/>
          </a:xfrm>
          <a:prstGeom prst="rect">
            <a:avLst/>
          </a:prstGeom>
          <a:solidFill>
            <a:srgbClr val="1E8ECE"/>
          </a:solidFill>
          <a:ln w="12700" cap="flat" cmpd="sng">
            <a:solidFill>
              <a:srgbClr val="1E8E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N° di iniziative di working buyout, attivate o in fase di realizzazione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Nombre d'initiatives de rachat d'entreprises créées/en cours de réalization</a:t>
            </a:r>
            <a:endParaRPr sz="1300"/>
          </a:p>
        </p:txBody>
      </p:sp>
      <p:sp>
        <p:nvSpPr>
          <p:cNvPr id="227" name="Google Shape;227;gad7aca7b48_0_46"/>
          <p:cNvSpPr/>
          <p:nvPr/>
        </p:nvSpPr>
        <p:spPr>
          <a:xfrm>
            <a:off x="3733727" y="3957830"/>
            <a:ext cx="8453400" cy="791400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N° di iniziative di spin off, attivate o in fase di realizzazione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Nombre d'initiatives de spin off créées et en cour de réalisation</a:t>
            </a:r>
            <a:endParaRPr sz="18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8" name="Google Shape;228;gad7aca7b48_0_46"/>
          <p:cNvSpPr txBox="1"/>
          <p:nvPr/>
        </p:nvSpPr>
        <p:spPr>
          <a:xfrm>
            <a:off x="8957387" y="458034"/>
            <a:ext cx="1483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62</a:t>
            </a:r>
            <a:endParaRPr/>
          </a:p>
        </p:txBody>
      </p:sp>
      <p:sp>
        <p:nvSpPr>
          <p:cNvPr id="229" name="Google Shape;229;gad7aca7b48_0_46"/>
          <p:cNvSpPr txBox="1"/>
          <p:nvPr/>
        </p:nvSpPr>
        <p:spPr>
          <a:xfrm>
            <a:off x="9237306" y="2651560"/>
            <a:ext cx="1483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>
                <a:solidFill>
                  <a:srgbClr val="1E8ECE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230" name="Google Shape;230;gad7aca7b48_0_46"/>
          <p:cNvSpPr txBox="1"/>
          <p:nvPr/>
        </p:nvSpPr>
        <p:spPr>
          <a:xfrm>
            <a:off x="2363754" y="1548063"/>
            <a:ext cx="1483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31" name="Google Shape;231;gad7aca7b48_0_46"/>
          <p:cNvSpPr txBox="1"/>
          <p:nvPr/>
        </p:nvSpPr>
        <p:spPr>
          <a:xfrm>
            <a:off x="2083836" y="3747074"/>
            <a:ext cx="1483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ad7aca7b48_0_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726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ad7aca7b48_0_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9637" y="492276"/>
            <a:ext cx="6837300" cy="4558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9" name="Google Shape;239;gad7aca7b48_0_59"/>
          <p:cNvCxnSpPr/>
          <p:nvPr/>
        </p:nvCxnSpPr>
        <p:spPr>
          <a:xfrm>
            <a:off x="559837" y="1399591"/>
            <a:ext cx="3330900" cy="0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0" name="Google Shape;240;gad7aca7b48_0_59"/>
          <p:cNvCxnSpPr/>
          <p:nvPr/>
        </p:nvCxnSpPr>
        <p:spPr>
          <a:xfrm>
            <a:off x="632409" y="3941469"/>
            <a:ext cx="3330900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1" name="Google Shape;241;gad7aca7b48_0_59"/>
          <p:cNvCxnSpPr/>
          <p:nvPr/>
        </p:nvCxnSpPr>
        <p:spPr>
          <a:xfrm>
            <a:off x="8413102" y="2422849"/>
            <a:ext cx="3330900" cy="0"/>
          </a:xfrm>
          <a:prstGeom prst="straightConnector1">
            <a:avLst/>
          </a:prstGeom>
          <a:noFill/>
          <a:ln w="19050" cap="flat" cmpd="sng">
            <a:solidFill>
              <a:srgbClr val="375DA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2" name="Google Shape;242;gad7aca7b48_0_59"/>
          <p:cNvSpPr txBox="1"/>
          <p:nvPr/>
        </p:nvSpPr>
        <p:spPr>
          <a:xfrm>
            <a:off x="8582160" y="1972495"/>
            <a:ext cx="265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375DA1"/>
                </a:solidFill>
                <a:latin typeface="Arial"/>
                <a:ea typeface="Arial"/>
                <a:cs typeface="Arial"/>
                <a:sym typeface="Arial"/>
              </a:rPr>
              <a:t>Workshop formativi </a:t>
            </a:r>
            <a:endParaRPr/>
          </a:p>
        </p:txBody>
      </p:sp>
      <p:sp>
        <p:nvSpPr>
          <p:cNvPr id="243" name="Google Shape;243;gad7aca7b48_0_59"/>
          <p:cNvSpPr txBox="1"/>
          <p:nvPr/>
        </p:nvSpPr>
        <p:spPr>
          <a:xfrm>
            <a:off x="632409" y="3447467"/>
            <a:ext cx="301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Animazione Territoriale</a:t>
            </a:r>
            <a:endParaRPr/>
          </a:p>
        </p:txBody>
      </p:sp>
      <p:sp>
        <p:nvSpPr>
          <p:cNvPr id="244" name="Google Shape;244;gad7aca7b48_0_59"/>
          <p:cNvSpPr txBox="1"/>
          <p:nvPr/>
        </p:nvSpPr>
        <p:spPr>
          <a:xfrm>
            <a:off x="121083" y="905589"/>
            <a:ext cx="403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Inaugurazioni Sportelli Antenne</a:t>
            </a:r>
            <a:endParaRPr/>
          </a:p>
        </p:txBody>
      </p:sp>
      <p:sp>
        <p:nvSpPr>
          <p:cNvPr id="245" name="Google Shape;245;gad7aca7b48_0_59"/>
          <p:cNvSpPr txBox="1"/>
          <p:nvPr/>
        </p:nvSpPr>
        <p:spPr>
          <a:xfrm>
            <a:off x="5264020" y="1399591"/>
            <a:ext cx="14835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800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72</a:t>
            </a:r>
            <a:endParaRPr/>
          </a:p>
        </p:txBody>
      </p:sp>
      <p:sp>
        <p:nvSpPr>
          <p:cNvPr id="246" name="Google Shape;246;gad7aca7b48_0_59"/>
          <p:cNvSpPr txBox="1"/>
          <p:nvPr/>
        </p:nvSpPr>
        <p:spPr>
          <a:xfrm>
            <a:off x="4732861" y="2584009"/>
            <a:ext cx="2545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EVENTI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133A68"/>
                </a:solidFill>
                <a:latin typeface="Georgia"/>
                <a:ea typeface="Georgia"/>
                <a:cs typeface="Georgia"/>
                <a:sym typeface="Georgia"/>
              </a:rPr>
              <a:t>ÉVÉNEMENTS</a:t>
            </a:r>
            <a:endParaRPr/>
          </a:p>
        </p:txBody>
      </p:sp>
      <p:sp>
        <p:nvSpPr>
          <p:cNvPr id="247" name="Google Shape;247;gad7aca7b48_0_59"/>
          <p:cNvSpPr txBox="1"/>
          <p:nvPr/>
        </p:nvSpPr>
        <p:spPr>
          <a:xfrm>
            <a:off x="8704562" y="2493114"/>
            <a:ext cx="287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375DA1"/>
                </a:solidFill>
                <a:latin typeface="Georgia"/>
                <a:ea typeface="Georgia"/>
                <a:cs typeface="Georgia"/>
                <a:sym typeface="Georgia"/>
              </a:rPr>
              <a:t>Atelier de formation</a:t>
            </a:r>
            <a:endParaRPr sz="2000" b="1">
              <a:solidFill>
                <a:srgbClr val="375DA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8" name="Google Shape;248;gad7aca7b48_0_59"/>
          <p:cNvSpPr txBox="1"/>
          <p:nvPr/>
        </p:nvSpPr>
        <p:spPr>
          <a:xfrm>
            <a:off x="745792" y="4010375"/>
            <a:ext cx="321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Animation Territoriale</a:t>
            </a:r>
            <a:endParaRPr/>
          </a:p>
        </p:txBody>
      </p:sp>
      <p:sp>
        <p:nvSpPr>
          <p:cNvPr id="249" name="Google Shape;249;gad7aca7b48_0_59"/>
          <p:cNvSpPr txBox="1"/>
          <p:nvPr/>
        </p:nvSpPr>
        <p:spPr>
          <a:xfrm>
            <a:off x="360877" y="1473291"/>
            <a:ext cx="316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00B0F0"/>
                </a:solidFill>
                <a:latin typeface="Georgia"/>
                <a:ea typeface="Georgia"/>
                <a:cs typeface="Georgia"/>
                <a:sym typeface="Georgia"/>
              </a:rPr>
              <a:t>Inauguration Guichets</a:t>
            </a:r>
            <a:endParaRPr sz="2000" b="1">
              <a:solidFill>
                <a:srgbClr val="00B0F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0" name="Google Shape;250;gad7aca7b48_0_59"/>
          <p:cNvSpPr txBox="1"/>
          <p:nvPr/>
        </p:nvSpPr>
        <p:spPr>
          <a:xfrm>
            <a:off x="4669740" y="3941469"/>
            <a:ext cx="151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/>
          </a:p>
        </p:txBody>
      </p:sp>
      <p:sp>
        <p:nvSpPr>
          <p:cNvPr id="251" name="Google Shape;251;gad7aca7b48_0_59"/>
          <p:cNvSpPr txBox="1"/>
          <p:nvPr/>
        </p:nvSpPr>
        <p:spPr>
          <a:xfrm>
            <a:off x="4515169" y="1004956"/>
            <a:ext cx="151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/>
          </a:p>
        </p:txBody>
      </p:sp>
      <p:sp>
        <p:nvSpPr>
          <p:cNvPr id="252" name="Google Shape;252;gad7aca7b48_0_59"/>
          <p:cNvSpPr txBox="1"/>
          <p:nvPr/>
        </p:nvSpPr>
        <p:spPr>
          <a:xfrm>
            <a:off x="7483543" y="1736786"/>
            <a:ext cx="151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a346253da7_1_3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575" y="0"/>
            <a:ext cx="12187261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ga346253da7_1_342"/>
          <p:cNvGrpSpPr/>
          <p:nvPr/>
        </p:nvGrpSpPr>
        <p:grpSpPr>
          <a:xfrm>
            <a:off x="299415" y="388192"/>
            <a:ext cx="3641449" cy="3389789"/>
            <a:chOff x="349650" y="1183947"/>
            <a:chExt cx="3286210" cy="3059100"/>
          </a:xfrm>
        </p:grpSpPr>
        <p:sp>
          <p:nvSpPr>
            <p:cNvPr id="260" name="Google Shape;260;ga346253da7_1_342"/>
            <p:cNvSpPr/>
            <p:nvPr/>
          </p:nvSpPr>
          <p:spPr>
            <a:xfrm>
              <a:off x="349660" y="1183947"/>
              <a:ext cx="3286200" cy="3059100"/>
            </a:xfrm>
            <a:prstGeom prst="rect">
              <a:avLst/>
            </a:prstGeom>
            <a:solidFill>
              <a:srgbClr val="133A68"/>
            </a:solidFill>
            <a:ln w="19050" cap="flat" cmpd="sng">
              <a:solidFill>
                <a:srgbClr val="133A6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600" b="1">
                <a:solidFill>
                  <a:srgbClr val="FFFFFF"/>
                </a:solidFill>
              </a:endParaRPr>
            </a:p>
          </p:txBody>
        </p:sp>
        <p:sp>
          <p:nvSpPr>
            <p:cNvPr id="261" name="Google Shape;261;ga346253da7_1_342"/>
            <p:cNvSpPr/>
            <p:nvPr/>
          </p:nvSpPr>
          <p:spPr>
            <a:xfrm>
              <a:off x="349650" y="1183950"/>
              <a:ext cx="2405100" cy="101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6300" b="1">
                  <a:solidFill>
                    <a:srgbClr val="FFFFFF"/>
                  </a:solidFill>
                </a:rPr>
                <a:t>395</a:t>
              </a:r>
              <a:endParaRPr sz="6300">
                <a:solidFill>
                  <a:srgbClr val="FFFFFF"/>
                </a:solidFill>
              </a:endParaRPr>
            </a:p>
          </p:txBody>
        </p:sp>
        <p:sp>
          <p:nvSpPr>
            <p:cNvPr id="262" name="Google Shape;262;ga346253da7_1_342"/>
            <p:cNvSpPr txBox="1"/>
            <p:nvPr/>
          </p:nvSpPr>
          <p:spPr>
            <a:xfrm>
              <a:off x="349650" y="2364275"/>
              <a:ext cx="3286200" cy="18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500" b="1">
                  <a:solidFill>
                    <a:srgbClr val="FFFFFF"/>
                  </a:solidFill>
                </a:rPr>
                <a:t>Contatti con gli Utenti</a:t>
              </a:r>
              <a:endParaRPr sz="25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t-IT" sz="2500" b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Contacts avec les bénéficiaires</a:t>
              </a:r>
              <a:endParaRPr sz="25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63" name="Google Shape;263;ga346253da7_1_342"/>
          <p:cNvGrpSpPr/>
          <p:nvPr/>
        </p:nvGrpSpPr>
        <p:grpSpPr>
          <a:xfrm>
            <a:off x="4229320" y="388192"/>
            <a:ext cx="3641449" cy="3389789"/>
            <a:chOff x="3896175" y="1183947"/>
            <a:chExt cx="3286210" cy="3059100"/>
          </a:xfrm>
        </p:grpSpPr>
        <p:sp>
          <p:nvSpPr>
            <p:cNvPr id="264" name="Google Shape;264;ga346253da7_1_342"/>
            <p:cNvSpPr/>
            <p:nvPr/>
          </p:nvSpPr>
          <p:spPr>
            <a:xfrm>
              <a:off x="3896185" y="1183947"/>
              <a:ext cx="3286200" cy="3059100"/>
            </a:xfrm>
            <a:prstGeom prst="rect">
              <a:avLst/>
            </a:prstGeom>
            <a:solidFill>
              <a:srgbClr val="31538F"/>
            </a:solidFill>
            <a:ln w="1905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 b="1">
                <a:solidFill>
                  <a:srgbClr val="FFFFFF"/>
                </a:solidFill>
              </a:endParaRPr>
            </a:p>
          </p:txBody>
        </p:sp>
        <p:sp>
          <p:nvSpPr>
            <p:cNvPr id="265" name="Google Shape;265;ga346253da7_1_342"/>
            <p:cNvSpPr/>
            <p:nvPr/>
          </p:nvSpPr>
          <p:spPr>
            <a:xfrm>
              <a:off x="3896175" y="1183950"/>
              <a:ext cx="2405100" cy="101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6300" b="1">
                  <a:solidFill>
                    <a:srgbClr val="FFFFFF"/>
                  </a:solidFill>
                </a:rPr>
                <a:t>184</a:t>
              </a:r>
              <a:endParaRPr sz="6300">
                <a:solidFill>
                  <a:srgbClr val="FFFFFF"/>
                </a:solidFill>
              </a:endParaRPr>
            </a:p>
          </p:txBody>
        </p:sp>
        <p:sp>
          <p:nvSpPr>
            <p:cNvPr id="266" name="Google Shape;266;ga346253da7_1_342"/>
            <p:cNvSpPr txBox="1"/>
            <p:nvPr/>
          </p:nvSpPr>
          <p:spPr>
            <a:xfrm>
              <a:off x="3896175" y="2364275"/>
              <a:ext cx="3286200" cy="18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 b="1">
                  <a:solidFill>
                    <a:srgbClr val="FFFFFF"/>
                  </a:solidFill>
                </a:rPr>
                <a:t>Beneficiari dei percorsi di autoimprenditorialità</a:t>
              </a:r>
              <a:endParaRPr sz="2000" b="1">
                <a:solidFill>
                  <a:srgbClr val="FFFFFF"/>
                </a:solidFill>
              </a:endParaRPr>
            </a:p>
            <a:p>
              <a:pPr marL="0" lvl="0" indent="0" algn="l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it-IT" sz="2000" b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Bénéficiaires des chemins de l'auto-entreprenariat</a:t>
              </a:r>
              <a:endParaRPr sz="2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67" name="Google Shape;267;ga346253da7_1_342"/>
          <p:cNvGrpSpPr/>
          <p:nvPr/>
        </p:nvGrpSpPr>
        <p:grpSpPr>
          <a:xfrm>
            <a:off x="8159224" y="388192"/>
            <a:ext cx="3641449" cy="3389789"/>
            <a:chOff x="7442700" y="1183947"/>
            <a:chExt cx="3286210" cy="3059100"/>
          </a:xfrm>
        </p:grpSpPr>
        <p:sp>
          <p:nvSpPr>
            <p:cNvPr id="268" name="Google Shape;268;ga346253da7_1_342"/>
            <p:cNvSpPr/>
            <p:nvPr/>
          </p:nvSpPr>
          <p:spPr>
            <a:xfrm>
              <a:off x="7442710" y="1183947"/>
              <a:ext cx="3286200" cy="3059100"/>
            </a:xfrm>
            <a:prstGeom prst="rect">
              <a:avLst/>
            </a:prstGeom>
            <a:solidFill>
              <a:srgbClr val="1D71B8"/>
            </a:solidFill>
            <a:ln w="19050" cap="flat" cmpd="sng">
              <a:solidFill>
                <a:srgbClr val="1D71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 b="1">
                <a:solidFill>
                  <a:srgbClr val="FFFFFF"/>
                </a:solidFill>
              </a:endParaRPr>
            </a:p>
          </p:txBody>
        </p:sp>
        <p:sp>
          <p:nvSpPr>
            <p:cNvPr id="269" name="Google Shape;269;ga346253da7_1_342"/>
            <p:cNvSpPr/>
            <p:nvPr/>
          </p:nvSpPr>
          <p:spPr>
            <a:xfrm>
              <a:off x="7442700" y="1183950"/>
              <a:ext cx="2405100" cy="101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t-IT" sz="6300" b="1">
                  <a:solidFill>
                    <a:srgbClr val="FFFFFF"/>
                  </a:solidFill>
                </a:rPr>
                <a:t>399</a:t>
              </a:r>
              <a:endParaRPr sz="6300">
                <a:solidFill>
                  <a:srgbClr val="FFFFFF"/>
                </a:solidFill>
              </a:endParaRPr>
            </a:p>
          </p:txBody>
        </p:sp>
        <p:sp>
          <p:nvSpPr>
            <p:cNvPr id="270" name="Google Shape;270;ga346253da7_1_342"/>
            <p:cNvSpPr txBox="1"/>
            <p:nvPr/>
          </p:nvSpPr>
          <p:spPr>
            <a:xfrm>
              <a:off x="7442700" y="2364275"/>
              <a:ext cx="3286200" cy="18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 b="1">
                  <a:solidFill>
                    <a:srgbClr val="FFFFFF"/>
                  </a:solidFill>
                </a:rPr>
                <a:t>Partecipanti alle attività di formazione</a:t>
              </a:r>
              <a:endParaRPr sz="2700" b="1">
                <a:solidFill>
                  <a:srgbClr val="FFFFFF"/>
                </a:solidFill>
              </a:endParaRPr>
            </a:p>
            <a:p>
              <a:pPr marL="0" lvl="0" indent="0" algn="l" rtl="0"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lang="it-IT" sz="2000" b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Participants aux activités de formation</a:t>
              </a:r>
              <a:endParaRPr sz="2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71" name="Google Shape;271;ga346253da7_1_342"/>
          <p:cNvSpPr txBox="1"/>
          <p:nvPr/>
        </p:nvSpPr>
        <p:spPr>
          <a:xfrm>
            <a:off x="-43575" y="4072975"/>
            <a:ext cx="7914300" cy="1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700" b="1">
                <a:solidFill>
                  <a:srgbClr val="133A68"/>
                </a:solidFill>
              </a:rPr>
              <a:t>I numeri dei Beneficiari dei Servizi</a:t>
            </a:r>
            <a:endParaRPr sz="2700" b="1">
              <a:solidFill>
                <a:srgbClr val="133A6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700" b="1">
                <a:solidFill>
                  <a:srgbClr val="1D71B8"/>
                </a:solidFill>
                <a:latin typeface="Georgia"/>
                <a:ea typeface="Georgia"/>
                <a:cs typeface="Georgia"/>
                <a:sym typeface="Georgia"/>
              </a:rPr>
              <a:t>Les numéros des Bénéficiaires des Services</a:t>
            </a:r>
            <a:endParaRPr sz="2700" b="1">
              <a:solidFill>
                <a:srgbClr val="1D71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a346253da7_1_4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726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a346253da7_1_4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9637" y="492276"/>
            <a:ext cx="6837300" cy="4558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ga346253da7_1_403"/>
          <p:cNvCxnSpPr/>
          <p:nvPr/>
        </p:nvCxnSpPr>
        <p:spPr>
          <a:xfrm>
            <a:off x="882936" y="1212733"/>
            <a:ext cx="3330900" cy="0"/>
          </a:xfrm>
          <a:prstGeom prst="straightConnector1">
            <a:avLst/>
          </a:prstGeom>
          <a:noFill/>
          <a:ln w="38100" cap="flat" cmpd="sng">
            <a:solidFill>
              <a:srgbClr val="A7B5D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0" name="Google Shape;280;ga346253da7_1_403"/>
          <p:cNvCxnSpPr/>
          <p:nvPr/>
        </p:nvCxnSpPr>
        <p:spPr>
          <a:xfrm>
            <a:off x="1282408" y="4844115"/>
            <a:ext cx="3330900" cy="0"/>
          </a:xfrm>
          <a:prstGeom prst="straightConnector1">
            <a:avLst/>
          </a:prstGeom>
          <a:noFill/>
          <a:ln w="38100" cap="flat" cmpd="sng">
            <a:solidFill>
              <a:srgbClr val="8FAAD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ga346253da7_1_403"/>
          <p:cNvCxnSpPr/>
          <p:nvPr/>
        </p:nvCxnSpPr>
        <p:spPr>
          <a:xfrm>
            <a:off x="7925259" y="1119117"/>
            <a:ext cx="3330900" cy="0"/>
          </a:xfrm>
          <a:prstGeom prst="straightConnector1">
            <a:avLst/>
          </a:prstGeom>
          <a:noFill/>
          <a:ln w="38100" cap="flat" cmpd="sng">
            <a:solidFill>
              <a:srgbClr val="133A6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2" name="Google Shape;282;ga346253da7_1_403"/>
          <p:cNvSpPr txBox="1"/>
          <p:nvPr/>
        </p:nvSpPr>
        <p:spPr>
          <a:xfrm>
            <a:off x="9457250" y="650148"/>
            <a:ext cx="185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Orientamento</a:t>
            </a:r>
            <a:endParaRPr/>
          </a:p>
        </p:txBody>
      </p:sp>
      <p:sp>
        <p:nvSpPr>
          <p:cNvPr id="283" name="Google Shape;283;ga346253da7_1_403"/>
          <p:cNvSpPr txBox="1"/>
          <p:nvPr/>
        </p:nvSpPr>
        <p:spPr>
          <a:xfrm>
            <a:off x="1182433" y="4414981"/>
            <a:ext cx="193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Business Plan</a:t>
            </a:r>
            <a:endParaRPr/>
          </a:p>
        </p:txBody>
      </p:sp>
      <p:sp>
        <p:nvSpPr>
          <p:cNvPr id="284" name="Google Shape;284;ga346253da7_1_403"/>
          <p:cNvSpPr txBox="1"/>
          <p:nvPr/>
        </p:nvSpPr>
        <p:spPr>
          <a:xfrm>
            <a:off x="852567" y="756426"/>
            <a:ext cx="162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Consulenza</a:t>
            </a:r>
            <a:endParaRPr/>
          </a:p>
        </p:txBody>
      </p:sp>
      <p:sp>
        <p:nvSpPr>
          <p:cNvPr id="285" name="Google Shape;285;ga346253da7_1_403"/>
          <p:cNvSpPr txBox="1"/>
          <p:nvPr/>
        </p:nvSpPr>
        <p:spPr>
          <a:xfrm>
            <a:off x="4993605" y="1417850"/>
            <a:ext cx="20994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800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743</a:t>
            </a:r>
            <a:endParaRPr/>
          </a:p>
        </p:txBody>
      </p:sp>
      <p:sp>
        <p:nvSpPr>
          <p:cNvPr id="286" name="Google Shape;286;ga346253da7_1_403"/>
          <p:cNvSpPr txBox="1"/>
          <p:nvPr/>
        </p:nvSpPr>
        <p:spPr>
          <a:xfrm>
            <a:off x="4928450" y="2803275"/>
            <a:ext cx="2220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INCONTRI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b="1">
                <a:solidFill>
                  <a:srgbClr val="133A68"/>
                </a:solidFill>
                <a:latin typeface="Georgia"/>
                <a:ea typeface="Georgia"/>
                <a:cs typeface="Georgia"/>
                <a:sym typeface="Georgia"/>
              </a:rPr>
              <a:t>RENCONTRES</a:t>
            </a:r>
            <a:endParaRPr sz="1500"/>
          </a:p>
        </p:txBody>
      </p:sp>
      <p:sp>
        <p:nvSpPr>
          <p:cNvPr id="287" name="Google Shape;287;ga346253da7_1_403"/>
          <p:cNvSpPr txBox="1"/>
          <p:nvPr/>
        </p:nvSpPr>
        <p:spPr>
          <a:xfrm>
            <a:off x="9696584" y="1187882"/>
            <a:ext cx="173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133A68"/>
                </a:solidFill>
                <a:latin typeface="Georgia"/>
                <a:ea typeface="Georgia"/>
                <a:cs typeface="Georgia"/>
                <a:sym typeface="Georgia"/>
              </a:rPr>
              <a:t>Orientation</a:t>
            </a:r>
            <a:endParaRPr sz="2000" b="1">
              <a:solidFill>
                <a:srgbClr val="133A6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8" name="Google Shape;288;ga346253da7_1_403"/>
          <p:cNvSpPr txBox="1"/>
          <p:nvPr/>
        </p:nvSpPr>
        <p:spPr>
          <a:xfrm>
            <a:off x="1483325" y="4895664"/>
            <a:ext cx="202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133A68"/>
                </a:solidFill>
                <a:latin typeface="Georgia"/>
                <a:ea typeface="Georgia"/>
                <a:cs typeface="Georgia"/>
                <a:sym typeface="Georgia"/>
              </a:rPr>
              <a:t>Business Plan</a:t>
            </a:r>
            <a:endParaRPr/>
          </a:p>
        </p:txBody>
      </p:sp>
      <p:sp>
        <p:nvSpPr>
          <p:cNvPr id="289" name="Google Shape;289;ga346253da7_1_403"/>
          <p:cNvSpPr txBox="1"/>
          <p:nvPr/>
        </p:nvSpPr>
        <p:spPr>
          <a:xfrm>
            <a:off x="811934" y="1268931"/>
            <a:ext cx="116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133A68"/>
                </a:solidFill>
                <a:latin typeface="Georgia"/>
                <a:ea typeface="Georgia"/>
                <a:cs typeface="Georgia"/>
                <a:sym typeface="Georgia"/>
              </a:rPr>
              <a:t>Conseil</a:t>
            </a:r>
            <a:endParaRPr/>
          </a:p>
        </p:txBody>
      </p:sp>
      <p:sp>
        <p:nvSpPr>
          <p:cNvPr id="290" name="Google Shape;290;ga346253da7_1_403"/>
          <p:cNvSpPr txBox="1"/>
          <p:nvPr/>
        </p:nvSpPr>
        <p:spPr>
          <a:xfrm>
            <a:off x="5275713" y="4238422"/>
            <a:ext cx="151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291" name="Google Shape;291;ga346253da7_1_403"/>
          <p:cNvSpPr txBox="1"/>
          <p:nvPr/>
        </p:nvSpPr>
        <p:spPr>
          <a:xfrm>
            <a:off x="3973593" y="1747885"/>
            <a:ext cx="151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297</a:t>
            </a:r>
            <a:endParaRPr/>
          </a:p>
        </p:txBody>
      </p:sp>
      <p:sp>
        <p:nvSpPr>
          <p:cNvPr id="292" name="Google Shape;292;ga346253da7_1_403"/>
          <p:cNvSpPr txBox="1"/>
          <p:nvPr/>
        </p:nvSpPr>
        <p:spPr>
          <a:xfrm>
            <a:off x="7428926" y="1705813"/>
            <a:ext cx="151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268</a:t>
            </a:r>
            <a:endParaRPr/>
          </a:p>
        </p:txBody>
      </p:sp>
      <p:sp>
        <p:nvSpPr>
          <p:cNvPr id="293" name="Google Shape;293;ga346253da7_1_403"/>
          <p:cNvSpPr txBox="1"/>
          <p:nvPr/>
        </p:nvSpPr>
        <p:spPr>
          <a:xfrm>
            <a:off x="6990331" y="3814559"/>
            <a:ext cx="151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  <a:endParaRPr/>
          </a:p>
        </p:txBody>
      </p:sp>
      <p:sp>
        <p:nvSpPr>
          <p:cNvPr id="294" name="Google Shape;294;ga346253da7_1_403"/>
          <p:cNvSpPr txBox="1"/>
          <p:nvPr/>
        </p:nvSpPr>
        <p:spPr>
          <a:xfrm>
            <a:off x="6453914" y="4127233"/>
            <a:ext cx="151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42</a:t>
            </a:r>
            <a:endParaRPr/>
          </a:p>
        </p:txBody>
      </p:sp>
      <p:cxnSp>
        <p:nvCxnSpPr>
          <p:cNvPr id="295" name="Google Shape;295;ga346253da7_1_403"/>
          <p:cNvCxnSpPr/>
          <p:nvPr/>
        </p:nvCxnSpPr>
        <p:spPr>
          <a:xfrm>
            <a:off x="8461996" y="3374544"/>
            <a:ext cx="3330900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6" name="Google Shape;296;ga346253da7_1_403"/>
          <p:cNvSpPr txBox="1"/>
          <p:nvPr/>
        </p:nvSpPr>
        <p:spPr>
          <a:xfrm>
            <a:off x="8955730" y="2920492"/>
            <a:ext cx="307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Bilancio di Competenze</a:t>
            </a:r>
            <a:endParaRPr/>
          </a:p>
        </p:txBody>
      </p:sp>
      <p:sp>
        <p:nvSpPr>
          <p:cNvPr id="297" name="Google Shape;297;ga346253da7_1_403"/>
          <p:cNvSpPr txBox="1"/>
          <p:nvPr/>
        </p:nvSpPr>
        <p:spPr>
          <a:xfrm>
            <a:off x="8754861" y="3476106"/>
            <a:ext cx="329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Bilans de Compétences </a:t>
            </a:r>
            <a:endParaRPr/>
          </a:p>
        </p:txBody>
      </p:sp>
      <p:cxnSp>
        <p:nvCxnSpPr>
          <p:cNvPr id="298" name="Google Shape;298;ga346253da7_1_403"/>
          <p:cNvCxnSpPr/>
          <p:nvPr/>
        </p:nvCxnSpPr>
        <p:spPr>
          <a:xfrm>
            <a:off x="7863078" y="4633204"/>
            <a:ext cx="3330900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9" name="Google Shape;299;ga346253da7_1_403"/>
          <p:cNvSpPr txBox="1"/>
          <p:nvPr/>
        </p:nvSpPr>
        <p:spPr>
          <a:xfrm>
            <a:off x="9745250" y="4232656"/>
            <a:ext cx="162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Formazione</a:t>
            </a:r>
            <a:endParaRPr/>
          </a:p>
        </p:txBody>
      </p:sp>
      <p:sp>
        <p:nvSpPr>
          <p:cNvPr id="300" name="Google Shape;300;ga346253da7_1_403"/>
          <p:cNvSpPr txBox="1"/>
          <p:nvPr/>
        </p:nvSpPr>
        <p:spPr>
          <a:xfrm>
            <a:off x="9343920" y="4695016"/>
            <a:ext cx="160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00B0F0"/>
                </a:solidFill>
                <a:latin typeface="Georgia"/>
                <a:ea typeface="Georgia"/>
                <a:cs typeface="Georgia"/>
                <a:sym typeface="Georgia"/>
              </a:rPr>
              <a:t>Formation</a:t>
            </a:r>
            <a:endParaRPr sz="2000" b="1">
              <a:solidFill>
                <a:srgbClr val="00B0F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ga346253da7_1_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5" y="0"/>
            <a:ext cx="1218726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a346253da7_1_279"/>
          <p:cNvSpPr txBox="1"/>
          <p:nvPr/>
        </p:nvSpPr>
        <p:spPr>
          <a:xfrm>
            <a:off x="627675" y="2248025"/>
            <a:ext cx="10961100" cy="2964000"/>
          </a:xfrm>
          <a:prstGeom prst="rect">
            <a:avLst/>
          </a:prstGeom>
          <a:noFill/>
          <a:ln w="38100" cap="flat" cmpd="sng">
            <a:solidFill>
              <a:srgbClr val="133A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a346253da7_1_279"/>
          <p:cNvSpPr txBox="1"/>
          <p:nvPr/>
        </p:nvSpPr>
        <p:spPr>
          <a:xfrm>
            <a:off x="4669740" y="3941469"/>
            <a:ext cx="151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/>
          </a:p>
        </p:txBody>
      </p:sp>
      <p:sp>
        <p:nvSpPr>
          <p:cNvPr id="309" name="Google Shape;309;ga346253da7_1_279"/>
          <p:cNvSpPr txBox="1"/>
          <p:nvPr/>
        </p:nvSpPr>
        <p:spPr>
          <a:xfrm>
            <a:off x="4515169" y="1004956"/>
            <a:ext cx="151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/>
          </a:p>
        </p:txBody>
      </p:sp>
      <p:sp>
        <p:nvSpPr>
          <p:cNvPr id="310" name="Google Shape;310;ga346253da7_1_279"/>
          <p:cNvSpPr txBox="1"/>
          <p:nvPr/>
        </p:nvSpPr>
        <p:spPr>
          <a:xfrm>
            <a:off x="7483543" y="1736786"/>
            <a:ext cx="151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endParaRPr/>
          </a:p>
        </p:txBody>
      </p:sp>
      <p:sp>
        <p:nvSpPr>
          <p:cNvPr id="311" name="Google Shape;311;ga346253da7_1_279"/>
          <p:cNvSpPr txBox="1"/>
          <p:nvPr/>
        </p:nvSpPr>
        <p:spPr>
          <a:xfrm>
            <a:off x="5768250" y="542375"/>
            <a:ext cx="2926200" cy="1048500"/>
          </a:xfrm>
          <a:prstGeom prst="rect">
            <a:avLst/>
          </a:prstGeom>
          <a:solidFill>
            <a:srgbClr val="133A6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FFFFFF"/>
                </a:solidFill>
              </a:rPr>
              <a:t>Marco Rolandi</a:t>
            </a:r>
            <a:endParaRPr sz="20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FFFFFF"/>
                </a:solidFill>
              </a:rPr>
              <a:t>Coordinatore Progetto O.P.E.R.A. </a:t>
            </a:r>
            <a:br>
              <a:rPr lang="it-IT">
                <a:solidFill>
                  <a:srgbClr val="FFFFFF"/>
                </a:solidFill>
              </a:rPr>
            </a:br>
            <a:r>
              <a:rPr lang="it-IT">
                <a:solidFill>
                  <a:srgbClr val="FFFFFF"/>
                </a:solidFill>
              </a:rPr>
              <a:t>Coordinateur du Projet O.P.E.R.A.</a:t>
            </a:r>
            <a:endParaRPr sz="2000" i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12" name="Google Shape;312;ga346253da7_1_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5678" y="206128"/>
            <a:ext cx="1777499" cy="177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a346253da7_1_2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5322" y="2445768"/>
            <a:ext cx="1905411" cy="123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a346253da7_1_2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3964" y="2412762"/>
            <a:ext cx="1237321" cy="1237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a346253da7_1_2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54506" y="2443272"/>
            <a:ext cx="1905420" cy="124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a346253da7_1_27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79175" y="3949202"/>
            <a:ext cx="2547123" cy="98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a346253da7_1_27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12653" y="3838533"/>
            <a:ext cx="1208747" cy="1208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a346253da7_1_27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07742" y="4144761"/>
            <a:ext cx="2095161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a346253da7_1_27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19039" y="3857780"/>
            <a:ext cx="2393786" cy="1170303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a346253da7_1_279"/>
          <p:cNvSpPr txBox="1"/>
          <p:nvPr/>
        </p:nvSpPr>
        <p:spPr>
          <a:xfrm>
            <a:off x="7985475" y="1786225"/>
            <a:ext cx="3603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1" i="1">
                <a:solidFill>
                  <a:srgbClr val="133A68"/>
                </a:solidFill>
              </a:rPr>
              <a:t>Con i Partner / </a:t>
            </a:r>
            <a:r>
              <a:rPr lang="it-IT" sz="1700" b="1" i="1">
                <a:solidFill>
                  <a:srgbClr val="133A68"/>
                </a:solidFill>
                <a:latin typeface="Georgia"/>
                <a:ea typeface="Georgia"/>
                <a:cs typeface="Georgia"/>
                <a:sym typeface="Georgia"/>
              </a:rPr>
              <a:t>Avec le Partners</a:t>
            </a:r>
            <a:r>
              <a:rPr lang="it-IT" sz="1700" b="1" i="1">
                <a:solidFill>
                  <a:srgbClr val="133A68"/>
                </a:solidFill>
              </a:rPr>
              <a:t> </a:t>
            </a:r>
            <a:endParaRPr sz="1700" b="1" i="1">
              <a:solidFill>
                <a:srgbClr val="133A6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5" y="0"/>
            <a:ext cx="1218726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101125" y="1316950"/>
            <a:ext cx="5742600" cy="26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dirty="0">
                <a:solidFill>
                  <a:srgbClr val="133A68"/>
                </a:solidFill>
              </a:rPr>
              <a:t>Il progetto europeo </a:t>
            </a:r>
            <a:r>
              <a:rPr lang="it-IT" sz="2100" b="1" dirty="0">
                <a:solidFill>
                  <a:srgbClr val="133A68"/>
                </a:solidFill>
              </a:rPr>
              <a:t>O.P.E.R.A.</a:t>
            </a:r>
            <a:r>
              <a:rPr lang="it-IT" sz="2100" dirty="0">
                <a:solidFill>
                  <a:srgbClr val="133A68"/>
                </a:solidFill>
              </a:rPr>
              <a:t> promuove attività di supporto gratuito all’autoimprenditorialità per il reinserimento lavorativo delle persone espulse dalle aziende delle aree di crisi, al fine di creare nuove imprese cooperative attraverso azioni di </a:t>
            </a:r>
            <a:r>
              <a:rPr lang="it-IT" sz="2100" dirty="0" err="1">
                <a:solidFill>
                  <a:srgbClr val="133A68"/>
                </a:solidFill>
              </a:rPr>
              <a:t>workers</a:t>
            </a:r>
            <a:r>
              <a:rPr lang="it-IT" sz="2100" dirty="0">
                <a:solidFill>
                  <a:srgbClr val="133A68"/>
                </a:solidFill>
              </a:rPr>
              <a:t> </a:t>
            </a:r>
            <a:r>
              <a:rPr lang="it-IT" sz="2100" dirty="0" smtClean="0">
                <a:solidFill>
                  <a:srgbClr val="133A68"/>
                </a:solidFill>
              </a:rPr>
              <a:t>buyout</a:t>
            </a:r>
            <a:r>
              <a:rPr lang="it-IT" sz="2100" dirty="0">
                <a:solidFill>
                  <a:srgbClr val="133A68"/>
                </a:solidFill>
              </a:rPr>
              <a:t>, spin off e creazione di nuova impresa.</a:t>
            </a:r>
            <a:endParaRPr sz="2100" dirty="0">
              <a:solidFill>
                <a:srgbClr val="133A68"/>
              </a:solidFill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142525"/>
            <a:ext cx="8481300" cy="1052400"/>
          </a:xfrm>
          <a:prstGeom prst="rect">
            <a:avLst/>
          </a:prstGeom>
          <a:solidFill>
            <a:srgbClr val="133A68"/>
          </a:solidFill>
          <a:ln w="9525" cap="flat" cmpd="sng">
            <a:solidFill>
              <a:srgbClr val="133A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3600" b="1">
                <a:solidFill>
                  <a:srgbClr val="FFFFFF"/>
                </a:solidFill>
              </a:rPr>
              <a:t>Cos’è il Progetto O.P.E.R.A.?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710700" y="4110400"/>
            <a:ext cx="8481300" cy="1052400"/>
          </a:xfrm>
          <a:prstGeom prst="rect">
            <a:avLst/>
          </a:prstGeom>
          <a:solidFill>
            <a:srgbClr val="1E8ECE"/>
          </a:solidFill>
          <a:ln w="9525" cap="flat" cmpd="sng">
            <a:solidFill>
              <a:srgbClr val="1E8E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Qu'est-ce que c’est le Projet O.P.E.R.A.?</a:t>
            </a:r>
            <a:endParaRPr sz="1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128975" y="1316325"/>
            <a:ext cx="5919300" cy="26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Le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projet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européen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2100" b="1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O.P.E.R.A.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promeut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des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activités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de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soutien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gratuit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à l'auto-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entreprenariat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pour la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réintégration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des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personnes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expulsées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des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entreprises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dans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les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zones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de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crise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afin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de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créer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de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nouvelles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entreprises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coopératives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par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des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actions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de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workers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2100" dirty="0" smtClean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buyout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, spin off  et de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création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de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nouvelles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entreprises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par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les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it-IT" sz="2100" dirty="0" err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travailleurs</a:t>
            </a:r>
            <a:r>
              <a:rPr lang="it-IT" sz="2100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2100" dirty="0">
              <a:solidFill>
                <a:srgbClr val="0070C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5986350" y="1491100"/>
            <a:ext cx="0" cy="22806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ad7aca7b48_0_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726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ad7aca7b48_0_161"/>
          <p:cNvSpPr/>
          <p:nvPr/>
        </p:nvSpPr>
        <p:spPr>
          <a:xfrm>
            <a:off x="6396850" y="353350"/>
            <a:ext cx="5616600" cy="4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2F5496"/>
                </a:solidFill>
              </a:rPr>
              <a:t>Il progetto </a:t>
            </a:r>
            <a:r>
              <a:rPr lang="it-IT" sz="2000" b="1">
                <a:solidFill>
                  <a:srgbClr val="2F5496"/>
                </a:solidFill>
              </a:rPr>
              <a:t>O.P.E.R.A.</a:t>
            </a:r>
            <a:r>
              <a:rPr lang="it-IT" sz="2000">
                <a:solidFill>
                  <a:srgbClr val="2F5496"/>
                </a:solidFill>
              </a:rPr>
              <a:t> coinvolge </a:t>
            </a:r>
            <a:r>
              <a:rPr lang="it-IT" sz="2000" b="1">
                <a:solidFill>
                  <a:srgbClr val="2F5496"/>
                </a:solidFill>
              </a:rPr>
              <a:t>5 territori e 8 partner</a:t>
            </a:r>
            <a:r>
              <a:rPr lang="it-IT" sz="2000">
                <a:solidFill>
                  <a:srgbClr val="2F5496"/>
                </a:solidFill>
              </a:rPr>
              <a:t> nell’area transfrontaliera del Programma INTERREG Italia Francia Marittimo</a:t>
            </a:r>
            <a:endParaRPr sz="2000">
              <a:solidFill>
                <a:srgbClr val="2F549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F549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F549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1D71B8"/>
                </a:solidFill>
                <a:latin typeface="Georgia"/>
                <a:ea typeface="Georgia"/>
                <a:cs typeface="Georgia"/>
                <a:sym typeface="Georgia"/>
              </a:rPr>
              <a:t>Le projet O.P.E.R.A. implique 5 territoires et 8 partenaires dans la zone transfrontalière du Programme Maritime INTERREG Italie France</a:t>
            </a:r>
            <a:r>
              <a:rPr lang="it-IT" sz="2000">
                <a:solidFill>
                  <a:srgbClr val="1D71B8"/>
                </a:solidFill>
              </a:rPr>
              <a:t>.</a:t>
            </a:r>
            <a:endParaRPr sz="2000">
              <a:solidFill>
                <a:srgbClr val="1D71B8"/>
              </a:solidFill>
            </a:endParaRPr>
          </a:p>
        </p:txBody>
      </p:sp>
      <p:pic>
        <p:nvPicPr>
          <p:cNvPr id="108" name="Google Shape;108;gad7aca7b48_0_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050" y="137218"/>
            <a:ext cx="6192700" cy="49853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gad7aca7b48_0_161"/>
          <p:cNvCxnSpPr/>
          <p:nvPr/>
        </p:nvCxnSpPr>
        <p:spPr>
          <a:xfrm>
            <a:off x="7376343" y="1606521"/>
            <a:ext cx="3657600" cy="0"/>
          </a:xfrm>
          <a:prstGeom prst="straightConnector1">
            <a:avLst/>
          </a:prstGeom>
          <a:noFill/>
          <a:ln w="9525" cap="flat" cmpd="sng">
            <a:solidFill>
              <a:srgbClr val="133A6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ad7aca7b48_0_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726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ad7aca7b48_0_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800" y="129825"/>
            <a:ext cx="5437701" cy="540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ad7aca7b48_0_173"/>
          <p:cNvSpPr/>
          <p:nvPr/>
        </p:nvSpPr>
        <p:spPr>
          <a:xfrm>
            <a:off x="162725" y="3913031"/>
            <a:ext cx="3453900" cy="708600"/>
          </a:xfrm>
          <a:prstGeom prst="rect">
            <a:avLst/>
          </a:prstGeom>
          <a:solidFill>
            <a:srgbClr val="1E8ECE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rgbClr val="FFFFFF"/>
                </a:solidFill>
              </a:rPr>
              <a:t>Un nuovo inizio</a:t>
            </a:r>
            <a:endParaRPr sz="16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Un nouveau départ</a:t>
            </a:r>
            <a:endParaRPr sz="1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117;gad7aca7b48_0_173"/>
          <p:cNvSpPr/>
          <p:nvPr/>
        </p:nvSpPr>
        <p:spPr>
          <a:xfrm>
            <a:off x="6265175" y="667200"/>
            <a:ext cx="5926800" cy="1023000"/>
          </a:xfrm>
          <a:prstGeom prst="rect">
            <a:avLst/>
          </a:prstGeom>
          <a:solidFill>
            <a:srgbClr val="133A6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1">
                <a:solidFill>
                  <a:srgbClr val="FFFFFF"/>
                </a:solidFill>
              </a:rPr>
              <a:t>Sostegno all’autoimprenditorialità</a:t>
            </a:r>
            <a:endParaRPr sz="26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Soutien à l'auto-entreprenariat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8" name="Google Shape;118;gad7aca7b48_0_173"/>
          <p:cNvSpPr/>
          <p:nvPr/>
        </p:nvSpPr>
        <p:spPr>
          <a:xfrm>
            <a:off x="6265175" y="2249325"/>
            <a:ext cx="5926800" cy="1023000"/>
          </a:xfrm>
          <a:prstGeom prst="rect">
            <a:avLst/>
          </a:prstGeom>
          <a:solidFill>
            <a:srgbClr val="31538F"/>
          </a:solidFill>
          <a:ln w="9525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 b="1">
                <a:solidFill>
                  <a:srgbClr val="FFFFFF"/>
                </a:solidFill>
              </a:rPr>
              <a:t>Crescita occupazionale in aree di crisi</a:t>
            </a:r>
            <a:r>
              <a:rPr lang="it-IT" sz="2500" b="1">
                <a:solidFill>
                  <a:srgbClr val="FFFFFF"/>
                </a:solidFill>
              </a:rPr>
              <a:t> </a:t>
            </a:r>
            <a:endParaRPr sz="25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Croissance occupationnelle dans les zones de crise</a:t>
            </a:r>
            <a:endParaRPr sz="17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9" name="Google Shape;119;gad7aca7b48_0_173"/>
          <p:cNvSpPr/>
          <p:nvPr/>
        </p:nvSpPr>
        <p:spPr>
          <a:xfrm>
            <a:off x="6265175" y="3831450"/>
            <a:ext cx="5926800" cy="1023000"/>
          </a:xfrm>
          <a:prstGeom prst="rect">
            <a:avLst/>
          </a:prstGeom>
          <a:solidFill>
            <a:srgbClr val="1D71B8"/>
          </a:solidFill>
          <a:ln w="9525" cap="flat" cmpd="sng">
            <a:solidFill>
              <a:srgbClr val="1D71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1">
                <a:solidFill>
                  <a:srgbClr val="FFFFFF"/>
                </a:solidFill>
              </a:rPr>
              <a:t>Attivazione sportelli territoriali</a:t>
            </a:r>
            <a:endParaRPr sz="26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Activation des guichets territoriaux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Google Shape;120;gad7aca7b48_0_173"/>
          <p:cNvSpPr txBox="1"/>
          <p:nvPr/>
        </p:nvSpPr>
        <p:spPr>
          <a:xfrm>
            <a:off x="449525" y="4769350"/>
            <a:ext cx="15129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</a:rPr>
              <a:t>Obiettivi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21" name="Google Shape;121;gad7aca7b48_0_173"/>
          <p:cNvSpPr txBox="1"/>
          <p:nvPr/>
        </p:nvSpPr>
        <p:spPr>
          <a:xfrm>
            <a:off x="2158825" y="4769350"/>
            <a:ext cx="15129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Objectifs</a:t>
            </a:r>
            <a:endParaRPr sz="22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5" y="0"/>
            <a:ext cx="1218726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/>
          <p:nvPr/>
        </p:nvSpPr>
        <p:spPr>
          <a:xfrm>
            <a:off x="351425" y="247950"/>
            <a:ext cx="2460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chemeClr val="dk2"/>
                </a:solidFill>
              </a:rPr>
              <a:t>Destinatari</a:t>
            </a:r>
            <a:endParaRPr sz="800"/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0067" y="183280"/>
            <a:ext cx="5139339" cy="491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/>
          <p:nvPr/>
        </p:nvSpPr>
        <p:spPr>
          <a:xfrm>
            <a:off x="3524975" y="1162175"/>
            <a:ext cx="2998500" cy="43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213875" y="1041575"/>
            <a:ext cx="2735400" cy="4288800"/>
          </a:xfrm>
          <a:prstGeom prst="rect">
            <a:avLst/>
          </a:prstGeom>
          <a:solidFill>
            <a:srgbClr val="1D71B8"/>
          </a:solidFill>
          <a:ln w="9525" cap="flat" cmpd="sng">
            <a:solidFill>
              <a:srgbClr val="1D71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7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b="1">
                <a:solidFill>
                  <a:srgbClr val="FFFFFF"/>
                </a:solidFill>
              </a:rPr>
              <a:t>Autoimprenditorialità (workers buyout, spin off, ecc.)</a:t>
            </a:r>
            <a:endParaRPr sz="1500" b="1">
              <a:solidFill>
                <a:srgbClr val="FFFFFF"/>
              </a:solidFill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213875" y="1041575"/>
            <a:ext cx="2735400" cy="876300"/>
          </a:xfrm>
          <a:prstGeom prst="rect">
            <a:avLst/>
          </a:prstGeom>
          <a:solidFill>
            <a:srgbClr val="133A68"/>
          </a:solidFill>
          <a:ln w="9525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>
                <a:solidFill>
                  <a:srgbClr val="FFFFFF"/>
                </a:solidFill>
              </a:rPr>
              <a:t>Disoccupati</a:t>
            </a:r>
            <a:endParaRPr sz="1900" b="1"/>
          </a:p>
        </p:txBody>
      </p:sp>
      <p:sp>
        <p:nvSpPr>
          <p:cNvPr id="132" name="Google Shape;132;p5"/>
          <p:cNvSpPr/>
          <p:nvPr/>
        </p:nvSpPr>
        <p:spPr>
          <a:xfrm>
            <a:off x="213875" y="1917875"/>
            <a:ext cx="2735400" cy="876300"/>
          </a:xfrm>
          <a:prstGeom prst="rect">
            <a:avLst/>
          </a:prstGeom>
          <a:solidFill>
            <a:srgbClr val="31538F"/>
          </a:solidFill>
          <a:ln w="9525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rgbClr val="FFFFFF"/>
                </a:solidFill>
              </a:rPr>
              <a:t>Lavoratori a rischio di disoccupazione</a:t>
            </a:r>
            <a:endParaRPr sz="1700" b="1"/>
          </a:p>
        </p:txBody>
      </p:sp>
      <p:sp>
        <p:nvSpPr>
          <p:cNvPr id="133" name="Google Shape;133;p5"/>
          <p:cNvSpPr/>
          <p:nvPr/>
        </p:nvSpPr>
        <p:spPr>
          <a:xfrm>
            <a:off x="1399166" y="2708482"/>
            <a:ext cx="364800" cy="607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3794075" y="247950"/>
            <a:ext cx="2460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5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Destinataires</a:t>
            </a:r>
            <a:endParaRPr sz="2600"/>
          </a:p>
        </p:txBody>
      </p:sp>
      <p:sp>
        <p:nvSpPr>
          <p:cNvPr id="135" name="Google Shape;135;p5"/>
          <p:cNvSpPr/>
          <p:nvPr/>
        </p:nvSpPr>
        <p:spPr>
          <a:xfrm>
            <a:off x="3656525" y="1041575"/>
            <a:ext cx="2735400" cy="4288800"/>
          </a:xfrm>
          <a:prstGeom prst="rect">
            <a:avLst/>
          </a:prstGeom>
          <a:solidFill>
            <a:srgbClr val="1D71B8"/>
          </a:solidFill>
          <a:ln w="9525" cap="flat" cmpd="sng">
            <a:solidFill>
              <a:srgbClr val="1D71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7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9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Auto-entreprenariat (workers buyout, spin off, etc.)</a:t>
            </a:r>
            <a:endParaRPr sz="17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3656525" y="1041575"/>
            <a:ext cx="2735400" cy="876300"/>
          </a:xfrm>
          <a:prstGeom prst="rect">
            <a:avLst/>
          </a:prstGeom>
          <a:solidFill>
            <a:srgbClr val="133A68"/>
          </a:solidFill>
          <a:ln w="9525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Chômeurs</a:t>
            </a:r>
            <a:endParaRPr sz="22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3656525" y="1917875"/>
            <a:ext cx="2735400" cy="876300"/>
          </a:xfrm>
          <a:prstGeom prst="rect">
            <a:avLst/>
          </a:prstGeom>
          <a:solidFill>
            <a:srgbClr val="31538F"/>
          </a:solidFill>
          <a:ln w="9525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Travailleurs menacés par le chômage</a:t>
            </a:r>
            <a:endParaRPr sz="18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4841816" y="2708482"/>
            <a:ext cx="364800" cy="607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5" y="0"/>
            <a:ext cx="1218726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/>
          <p:nvPr/>
        </p:nvSpPr>
        <p:spPr>
          <a:xfrm>
            <a:off x="442775" y="186675"/>
            <a:ext cx="2185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133A68"/>
                </a:solidFill>
              </a:rPr>
              <a:t>Risultati</a:t>
            </a:r>
            <a:endParaRPr sz="3600" b="1">
              <a:solidFill>
                <a:srgbClr val="133A68"/>
              </a:solidFill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6672975" y="186675"/>
            <a:ext cx="2185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rgbClr val="1D71B8"/>
                </a:solidFill>
                <a:latin typeface="Georgia"/>
                <a:ea typeface="Georgia"/>
                <a:cs typeface="Georgia"/>
                <a:sym typeface="Georgia"/>
              </a:rPr>
              <a:t>Résultat</a:t>
            </a:r>
            <a:endParaRPr sz="3600" b="1">
              <a:solidFill>
                <a:srgbClr val="1D71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6672975" y="949125"/>
            <a:ext cx="5067000" cy="1052400"/>
          </a:xfrm>
          <a:prstGeom prst="rect">
            <a:avLst/>
          </a:prstGeom>
          <a:solidFill>
            <a:srgbClr val="1D71B8"/>
          </a:solidFill>
          <a:ln w="9525" cap="flat" cmpd="sng">
            <a:solidFill>
              <a:srgbClr val="1D71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Outils, modèles et méthodologies d'intervention communs visant l'auto-entreprenariat</a:t>
            </a:r>
            <a:endParaRPr sz="2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6672975" y="2270975"/>
            <a:ext cx="5067000" cy="1052400"/>
          </a:xfrm>
          <a:prstGeom prst="rect">
            <a:avLst/>
          </a:prstGeom>
          <a:solidFill>
            <a:srgbClr val="1D71B8"/>
          </a:solidFill>
          <a:ln w="9525" cap="flat" cmpd="sng">
            <a:solidFill>
              <a:srgbClr val="1D71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Guichets d'information et de formation</a:t>
            </a:r>
            <a:endParaRPr sz="2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6672975" y="3592825"/>
            <a:ext cx="5067000" cy="1052400"/>
          </a:xfrm>
          <a:prstGeom prst="rect">
            <a:avLst/>
          </a:prstGeom>
          <a:solidFill>
            <a:srgbClr val="1D71B8"/>
          </a:solidFill>
          <a:ln w="9525" cap="flat" cmpd="sng">
            <a:solidFill>
              <a:srgbClr val="1D71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Base de données sur le professionnalisme et les ressources structurelles</a:t>
            </a:r>
            <a:endParaRPr sz="2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442775" y="949125"/>
            <a:ext cx="5067000" cy="1052400"/>
          </a:xfrm>
          <a:prstGeom prst="rect">
            <a:avLst/>
          </a:prstGeom>
          <a:solidFill>
            <a:srgbClr val="133A68"/>
          </a:solidFill>
          <a:ln w="9525" cap="flat" cmpd="sng">
            <a:solidFill>
              <a:srgbClr val="133A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 b="1">
                <a:solidFill>
                  <a:srgbClr val="FFFFFF"/>
                </a:solidFill>
              </a:rPr>
              <a:t>Strumenti, modelli e metodologie di intervento comuni volti all’autoimprenditorialità</a:t>
            </a:r>
            <a:endParaRPr sz="2200">
              <a:solidFill>
                <a:srgbClr val="FFFFFF"/>
              </a:solidFill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442775" y="2270975"/>
            <a:ext cx="5067000" cy="1052400"/>
          </a:xfrm>
          <a:prstGeom prst="rect">
            <a:avLst/>
          </a:prstGeom>
          <a:solidFill>
            <a:srgbClr val="133A68"/>
          </a:solidFill>
          <a:ln w="9525" cap="flat" cmpd="sng">
            <a:solidFill>
              <a:srgbClr val="133A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 b="1">
                <a:solidFill>
                  <a:srgbClr val="FFFFFF"/>
                </a:solidFill>
              </a:rPr>
              <a:t>Sportelli Informativi e Formativi</a:t>
            </a:r>
            <a:endParaRPr sz="2200">
              <a:solidFill>
                <a:srgbClr val="FFFFFF"/>
              </a:solidFill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442775" y="3592825"/>
            <a:ext cx="5067000" cy="1052400"/>
          </a:xfrm>
          <a:prstGeom prst="rect">
            <a:avLst/>
          </a:prstGeom>
          <a:solidFill>
            <a:srgbClr val="133A68"/>
          </a:solidFill>
          <a:ln w="9525" cap="flat" cmpd="sng">
            <a:solidFill>
              <a:srgbClr val="133A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 b="1">
                <a:solidFill>
                  <a:srgbClr val="FFFFFF"/>
                </a:solidFill>
              </a:rPr>
              <a:t>Banca dati delle professionalità e delle risorse strutturali</a:t>
            </a:r>
            <a:endParaRPr sz="2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ad7aca7b48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726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ad7aca7b48_0_4"/>
          <p:cNvSpPr txBox="1"/>
          <p:nvPr/>
        </p:nvSpPr>
        <p:spPr>
          <a:xfrm>
            <a:off x="4584900" y="282000"/>
            <a:ext cx="7218300" cy="23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 b="0" i="0" u="none" strike="noStrike" cap="none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Obiettivo del </a:t>
            </a:r>
            <a:r>
              <a:rPr lang="it-IT" sz="2300" b="1" i="0" u="none" strike="noStrike" cap="none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book digitale </a:t>
            </a:r>
            <a:r>
              <a:rPr lang="it-IT" sz="2300" b="0" i="0" u="none" strike="noStrike" cap="none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è quello di raccontare da </a:t>
            </a:r>
            <a:r>
              <a:rPr lang="it-IT" sz="2300" b="1" i="0" u="none" strike="noStrike" cap="none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dove nasce il progetto</a:t>
            </a:r>
            <a:r>
              <a:rPr lang="it-IT" sz="2300" b="0" i="0" u="none" strike="noStrike" cap="none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, quali sono i suoi  </a:t>
            </a:r>
            <a:r>
              <a:rPr lang="it-IT" sz="2300" b="1" i="0" u="none" strike="noStrike" cap="none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obiettivi</a:t>
            </a:r>
            <a:r>
              <a:rPr lang="it-IT" sz="2300" b="0" i="0" u="none" strike="noStrike" cap="none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 che </a:t>
            </a:r>
            <a:r>
              <a:rPr lang="it-IT" sz="2300" b="1" i="0" u="none" strike="noStrike" cap="none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strumenti</a:t>
            </a:r>
            <a:r>
              <a:rPr lang="it-IT" sz="2300" b="0" i="0" u="none" strike="noStrike" cap="none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 ha messo in campo, </a:t>
            </a:r>
            <a:r>
              <a:rPr lang="it-IT" sz="2300" b="1" i="0" u="none" strike="noStrike" cap="none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a chi </a:t>
            </a:r>
            <a:r>
              <a:rPr lang="it-IT" sz="2300" b="0" i="0" u="none" strike="noStrike" cap="none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si è rivolto e </a:t>
            </a:r>
            <a:r>
              <a:rPr lang="it-IT" sz="2300" b="1" i="0" u="none" strike="noStrike" cap="none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che cosa </a:t>
            </a:r>
            <a:r>
              <a:rPr lang="it-IT" sz="2300" b="0" i="0" u="none" strike="noStrike" cap="none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ha realizzato</a:t>
            </a:r>
            <a:r>
              <a:rPr lang="it-IT" sz="2300">
                <a:solidFill>
                  <a:srgbClr val="133A68"/>
                </a:solidFill>
              </a:rPr>
              <a:t>.  Inoltre</a:t>
            </a:r>
            <a:r>
              <a:rPr lang="it-IT" sz="2300" b="0" i="0" u="none" strike="noStrike" cap="none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 nel book </a:t>
            </a:r>
            <a:r>
              <a:rPr lang="it-IT" sz="2300">
                <a:solidFill>
                  <a:srgbClr val="133A68"/>
                </a:solidFill>
              </a:rPr>
              <a:t>troverete</a:t>
            </a:r>
            <a:r>
              <a:rPr lang="it-IT" sz="2300" b="1">
                <a:solidFill>
                  <a:srgbClr val="133A68"/>
                </a:solidFill>
              </a:rPr>
              <a:t> </a:t>
            </a:r>
            <a:r>
              <a:rPr lang="it-IT" sz="2300" b="1" i="0" u="none" strike="noStrike" cap="none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i risultati </a:t>
            </a:r>
            <a:r>
              <a:rPr lang="it-IT" sz="2300" b="0" i="0" u="none" strike="noStrike" cap="none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ottenuti e </a:t>
            </a:r>
            <a:r>
              <a:rPr lang="it-IT" sz="2300">
                <a:solidFill>
                  <a:srgbClr val="133A68"/>
                </a:solidFill>
              </a:rPr>
              <a:t>alcune </a:t>
            </a:r>
            <a:r>
              <a:rPr lang="it-IT" sz="2300" b="0" i="0" u="none" strike="noStrike" cap="none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300" b="1" i="0" u="none" strike="noStrike" cap="none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testimonianze</a:t>
            </a:r>
            <a:r>
              <a:rPr lang="it-IT" sz="2300" b="0" i="0" u="none" strike="noStrike" cap="none">
                <a:solidFill>
                  <a:srgbClr val="133A68"/>
                </a:solidFill>
                <a:latin typeface="Arial"/>
                <a:ea typeface="Arial"/>
                <a:cs typeface="Arial"/>
                <a:sym typeface="Arial"/>
              </a:rPr>
              <a:t> di utenti che hanno seguito il percorso.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>
              <a:solidFill>
                <a:srgbClr val="1E8EC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Google Shape;158;gad7aca7b48_0_4"/>
          <p:cNvCxnSpPr/>
          <p:nvPr/>
        </p:nvCxnSpPr>
        <p:spPr>
          <a:xfrm>
            <a:off x="4267193" y="2801321"/>
            <a:ext cx="3657600" cy="0"/>
          </a:xfrm>
          <a:prstGeom prst="straightConnector1">
            <a:avLst/>
          </a:prstGeom>
          <a:noFill/>
          <a:ln w="9525" cap="flat" cmpd="sng">
            <a:solidFill>
              <a:srgbClr val="133A6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gad7aca7b48_0_4"/>
          <p:cNvSpPr/>
          <p:nvPr/>
        </p:nvSpPr>
        <p:spPr>
          <a:xfrm>
            <a:off x="0" y="748225"/>
            <a:ext cx="4144800" cy="1052400"/>
          </a:xfrm>
          <a:prstGeom prst="rect">
            <a:avLst/>
          </a:prstGeom>
          <a:solidFill>
            <a:srgbClr val="1D71B8"/>
          </a:solidFill>
          <a:ln w="9525" cap="flat" cmpd="sng">
            <a:solidFill>
              <a:srgbClr val="1D71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34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Le Livre Digital</a:t>
            </a:r>
            <a:endParaRPr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0" name="Google Shape;160;gad7aca7b48_0_4"/>
          <p:cNvSpPr/>
          <p:nvPr/>
        </p:nvSpPr>
        <p:spPr>
          <a:xfrm>
            <a:off x="0" y="619075"/>
            <a:ext cx="4264800" cy="1052400"/>
          </a:xfrm>
          <a:prstGeom prst="rect">
            <a:avLst/>
          </a:prstGeom>
          <a:solidFill>
            <a:srgbClr val="133A68"/>
          </a:solidFill>
          <a:ln w="9525" cap="flat" cmpd="sng">
            <a:solidFill>
              <a:srgbClr val="133A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3600" b="1">
                <a:solidFill>
                  <a:srgbClr val="FFFFFF"/>
                </a:solidFill>
              </a:rPr>
              <a:t>Il Book Digitale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1" name="Google Shape;161;gad7aca7b48_0_4"/>
          <p:cNvSpPr/>
          <p:nvPr/>
        </p:nvSpPr>
        <p:spPr>
          <a:xfrm>
            <a:off x="8070550" y="3652000"/>
            <a:ext cx="4119000" cy="1052400"/>
          </a:xfrm>
          <a:prstGeom prst="rect">
            <a:avLst/>
          </a:prstGeom>
          <a:solidFill>
            <a:srgbClr val="133A68"/>
          </a:solidFill>
          <a:ln w="9525" cap="flat" cmpd="sng">
            <a:solidFill>
              <a:srgbClr val="133A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3600" b="1">
                <a:solidFill>
                  <a:srgbClr val="FFFFFF"/>
                </a:solidFill>
              </a:rPr>
              <a:t>Il Book Digitale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2" name="Google Shape;162;gad7aca7b48_0_4"/>
          <p:cNvSpPr/>
          <p:nvPr/>
        </p:nvSpPr>
        <p:spPr>
          <a:xfrm>
            <a:off x="7924800" y="3522850"/>
            <a:ext cx="4264800" cy="1052400"/>
          </a:xfrm>
          <a:prstGeom prst="rect">
            <a:avLst/>
          </a:prstGeom>
          <a:solidFill>
            <a:srgbClr val="1D71B8"/>
          </a:solidFill>
          <a:ln w="9525" cap="flat" cmpd="sng">
            <a:solidFill>
              <a:srgbClr val="1D71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34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Le Livre Digital</a:t>
            </a:r>
            <a:endParaRPr sz="1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3" name="Google Shape;163;gad7aca7b48_0_4"/>
          <p:cNvSpPr txBox="1"/>
          <p:nvPr/>
        </p:nvSpPr>
        <p:spPr>
          <a:xfrm>
            <a:off x="325475" y="3014550"/>
            <a:ext cx="7218300" cy="26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300">
                <a:solidFill>
                  <a:srgbClr val="1E8ECE"/>
                </a:solidFill>
                <a:latin typeface="Georgia"/>
                <a:ea typeface="Georgia"/>
                <a:cs typeface="Georgia"/>
                <a:sym typeface="Georgia"/>
              </a:rPr>
              <a:t>L'objectif du livre digital est de raconter </a:t>
            </a:r>
            <a:r>
              <a:rPr lang="it-IT" sz="2300" b="1">
                <a:solidFill>
                  <a:srgbClr val="1E8ECE"/>
                </a:solidFill>
                <a:latin typeface="Georgia"/>
                <a:ea typeface="Georgia"/>
                <a:cs typeface="Georgia"/>
                <a:sym typeface="Georgia"/>
              </a:rPr>
              <a:t>où le projet est né</a:t>
            </a:r>
            <a:r>
              <a:rPr lang="it-IT" sz="2300">
                <a:solidFill>
                  <a:srgbClr val="1E8ECE"/>
                </a:solidFill>
                <a:latin typeface="Georgia"/>
                <a:ea typeface="Georgia"/>
                <a:cs typeface="Georgia"/>
                <a:sym typeface="Georgia"/>
              </a:rPr>
              <a:t>, quels étaient ses </a:t>
            </a:r>
            <a:r>
              <a:rPr lang="it-IT" sz="2300" b="1">
                <a:solidFill>
                  <a:srgbClr val="1E8ECE"/>
                </a:solidFill>
                <a:latin typeface="Georgia"/>
                <a:ea typeface="Georgia"/>
                <a:cs typeface="Georgia"/>
                <a:sym typeface="Georgia"/>
              </a:rPr>
              <a:t>objectifs, </a:t>
            </a:r>
            <a:r>
              <a:rPr lang="it-IT" sz="2300">
                <a:solidFill>
                  <a:srgbClr val="1E8ECE"/>
                </a:solidFill>
                <a:latin typeface="Georgia"/>
                <a:ea typeface="Georgia"/>
                <a:cs typeface="Georgia"/>
                <a:sym typeface="Georgia"/>
              </a:rPr>
              <a:t>quels </a:t>
            </a:r>
            <a:r>
              <a:rPr lang="it-IT" sz="2300" b="1">
                <a:solidFill>
                  <a:srgbClr val="1E8ECE"/>
                </a:solidFill>
                <a:latin typeface="Georgia"/>
                <a:ea typeface="Georgia"/>
                <a:cs typeface="Georgia"/>
                <a:sym typeface="Georgia"/>
              </a:rPr>
              <a:t>outils</a:t>
            </a:r>
            <a:r>
              <a:rPr lang="it-IT" sz="2300">
                <a:solidFill>
                  <a:srgbClr val="1E8ECE"/>
                </a:solidFill>
                <a:latin typeface="Georgia"/>
                <a:ea typeface="Georgia"/>
                <a:cs typeface="Georgia"/>
                <a:sym typeface="Georgia"/>
              </a:rPr>
              <a:t> il a mis en place, à qui il s'est adressé et ce qu'il a réalisé. Enfin, dans le livre, on peut trouver les grandes lignes des </a:t>
            </a:r>
            <a:r>
              <a:rPr lang="it-IT" sz="2300" b="1">
                <a:solidFill>
                  <a:srgbClr val="1E8ECE"/>
                </a:solidFill>
                <a:latin typeface="Georgia"/>
                <a:ea typeface="Georgia"/>
                <a:cs typeface="Georgia"/>
                <a:sym typeface="Georgia"/>
              </a:rPr>
              <a:t>résultats</a:t>
            </a:r>
            <a:r>
              <a:rPr lang="it-IT" sz="2300">
                <a:solidFill>
                  <a:srgbClr val="1E8ECE"/>
                </a:solidFill>
                <a:latin typeface="Georgia"/>
                <a:ea typeface="Georgia"/>
                <a:cs typeface="Georgia"/>
                <a:sym typeface="Georgia"/>
              </a:rPr>
              <a:t> obtenus et les </a:t>
            </a:r>
            <a:r>
              <a:rPr lang="it-IT" sz="2300" b="1">
                <a:solidFill>
                  <a:srgbClr val="1E8ECE"/>
                </a:solidFill>
                <a:latin typeface="Georgia"/>
                <a:ea typeface="Georgia"/>
                <a:cs typeface="Georgia"/>
                <a:sym typeface="Georgia"/>
              </a:rPr>
              <a:t>témoignages</a:t>
            </a:r>
            <a:r>
              <a:rPr lang="it-IT" sz="2300">
                <a:solidFill>
                  <a:srgbClr val="1E8ECE"/>
                </a:solidFill>
                <a:latin typeface="Georgia"/>
                <a:ea typeface="Georgia"/>
                <a:cs typeface="Georgia"/>
                <a:sym typeface="Georgia"/>
              </a:rPr>
              <a:t> des utilisateurs qui ont suivi le chemin.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ad7aca7b48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726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ad7aca7b48_0_10"/>
          <p:cNvSpPr txBox="1"/>
          <p:nvPr/>
        </p:nvSpPr>
        <p:spPr>
          <a:xfrm>
            <a:off x="591886" y="625785"/>
            <a:ext cx="3897900" cy="831000"/>
          </a:xfrm>
          <a:prstGeom prst="rect">
            <a:avLst/>
          </a:prstGeom>
          <a:solidFill>
            <a:srgbClr val="133A68"/>
          </a:solidFill>
          <a:ln w="76200" cap="flat" cmpd="sng">
            <a:solidFill>
              <a:srgbClr val="133A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</a:rPr>
              <a:t>Il progetto</a:t>
            </a:r>
            <a:endParaRPr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Le projet</a:t>
            </a:r>
            <a:endParaRPr sz="24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0" name="Google Shape;170;gad7aca7b48_0_10"/>
          <p:cNvSpPr txBox="1"/>
          <p:nvPr/>
        </p:nvSpPr>
        <p:spPr>
          <a:xfrm>
            <a:off x="459947" y="2247888"/>
            <a:ext cx="3897900" cy="831000"/>
          </a:xfrm>
          <a:prstGeom prst="rect">
            <a:avLst/>
          </a:prstGeom>
          <a:solidFill>
            <a:srgbClr val="133A68"/>
          </a:solidFill>
          <a:ln w="76200" cap="flat" cmpd="sng">
            <a:solidFill>
              <a:srgbClr val="133A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1" name="Google Shape;171;gad7aca7b48_0_10"/>
          <p:cNvSpPr txBox="1"/>
          <p:nvPr/>
        </p:nvSpPr>
        <p:spPr>
          <a:xfrm>
            <a:off x="5497023" y="495156"/>
            <a:ext cx="2411100" cy="708000"/>
          </a:xfrm>
          <a:prstGeom prst="rect">
            <a:avLst/>
          </a:prstGeom>
          <a:solidFill>
            <a:srgbClr val="002060"/>
          </a:solidFill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Geolocalizzazione</a:t>
            </a:r>
            <a:r>
              <a:rPr lang="it-IT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Géolocalisation</a:t>
            </a:r>
            <a:endParaRPr sz="2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2" name="Google Shape;172;gad7aca7b48_0_10"/>
          <p:cNvSpPr txBox="1"/>
          <p:nvPr/>
        </p:nvSpPr>
        <p:spPr>
          <a:xfrm>
            <a:off x="591868" y="2104676"/>
            <a:ext cx="3897900" cy="831000"/>
          </a:xfrm>
          <a:prstGeom prst="rect">
            <a:avLst/>
          </a:prstGeom>
          <a:solidFill>
            <a:srgbClr val="1D71B8"/>
          </a:solidFill>
          <a:ln w="76200" cap="flat" cmpd="sng">
            <a:solidFill>
              <a:srgbClr val="1D71B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b="1">
                <a:solidFill>
                  <a:schemeClr val="lt1"/>
                </a:solidFill>
              </a:rPr>
              <a:t>Analisi socio economica</a:t>
            </a:r>
            <a:endParaRPr sz="11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Analyse socio-économique</a:t>
            </a:r>
            <a:endParaRPr sz="21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3" name="Google Shape;173;gad7aca7b48_0_10"/>
          <p:cNvSpPr txBox="1"/>
          <p:nvPr/>
        </p:nvSpPr>
        <p:spPr>
          <a:xfrm>
            <a:off x="333787" y="3869989"/>
            <a:ext cx="3897900" cy="831000"/>
          </a:xfrm>
          <a:prstGeom prst="rect">
            <a:avLst/>
          </a:prstGeom>
          <a:solidFill>
            <a:srgbClr val="133A68"/>
          </a:solidFill>
          <a:ln w="76200" cap="flat" cmpd="sng">
            <a:solidFill>
              <a:srgbClr val="133A6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4" name="Google Shape;174;gad7aca7b48_0_10"/>
          <p:cNvSpPr txBox="1"/>
          <p:nvPr/>
        </p:nvSpPr>
        <p:spPr>
          <a:xfrm>
            <a:off x="465708" y="3726777"/>
            <a:ext cx="3897900" cy="831000"/>
          </a:xfrm>
          <a:prstGeom prst="rect">
            <a:avLst/>
          </a:prstGeom>
          <a:solidFill>
            <a:srgbClr val="1D71B8"/>
          </a:solidFill>
          <a:ln w="76200" cap="flat" cmpd="sng">
            <a:solidFill>
              <a:srgbClr val="1D71B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5" name="Google Shape;175;gad7aca7b48_0_10"/>
          <p:cNvSpPr txBox="1"/>
          <p:nvPr/>
        </p:nvSpPr>
        <p:spPr>
          <a:xfrm>
            <a:off x="586115" y="3583565"/>
            <a:ext cx="3897900" cy="831000"/>
          </a:xfrm>
          <a:prstGeom prst="rect">
            <a:avLst/>
          </a:prstGeom>
          <a:solidFill>
            <a:srgbClr val="1E8ECE"/>
          </a:solidFill>
          <a:ln w="76200" cap="flat" cmpd="sng">
            <a:solidFill>
              <a:srgbClr val="1E8E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</a:rPr>
              <a:t>Eventi realizzati</a:t>
            </a:r>
            <a:endParaRPr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Événements réalisés</a:t>
            </a:r>
            <a:endParaRPr sz="24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76" name="Google Shape;176;gad7aca7b48_0_10"/>
          <p:cNvGrpSpPr/>
          <p:nvPr/>
        </p:nvGrpSpPr>
        <p:grpSpPr>
          <a:xfrm>
            <a:off x="5419809" y="1557192"/>
            <a:ext cx="2488316" cy="808716"/>
            <a:chOff x="5517991" y="1662746"/>
            <a:chExt cx="2488316" cy="808716"/>
          </a:xfrm>
        </p:grpSpPr>
        <p:sp>
          <p:nvSpPr>
            <p:cNvPr id="177" name="Google Shape;177;gad7aca7b48_0_10"/>
            <p:cNvSpPr txBox="1"/>
            <p:nvPr/>
          </p:nvSpPr>
          <p:spPr>
            <a:xfrm>
              <a:off x="5517991" y="1763463"/>
              <a:ext cx="2408100" cy="708000"/>
            </a:xfrm>
            <a:prstGeom prst="rect">
              <a:avLst/>
            </a:prstGeom>
            <a:solidFill>
              <a:srgbClr val="002060"/>
            </a:solidFill>
            <a:ln w="762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8" name="Google Shape;178;gad7aca7b48_0_10"/>
            <p:cNvSpPr txBox="1"/>
            <p:nvPr/>
          </p:nvSpPr>
          <p:spPr>
            <a:xfrm>
              <a:off x="5598207" y="1662746"/>
              <a:ext cx="2408100" cy="708000"/>
            </a:xfrm>
            <a:prstGeom prst="rect">
              <a:avLst/>
            </a:prstGeom>
            <a:solidFill>
              <a:srgbClr val="2F5496"/>
            </a:solidFill>
            <a:ln w="76200" cap="flat" cmpd="sng">
              <a:solidFill>
                <a:srgbClr val="2F549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Materiale realizzato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Matériel réalisé</a:t>
              </a:r>
              <a:endPara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79" name="Google Shape;179;gad7aca7b48_0_10"/>
          <p:cNvGrpSpPr/>
          <p:nvPr/>
        </p:nvGrpSpPr>
        <p:grpSpPr>
          <a:xfrm>
            <a:off x="5393952" y="2669792"/>
            <a:ext cx="2540022" cy="896314"/>
            <a:chOff x="7776339" y="2719954"/>
            <a:chExt cx="2540022" cy="896314"/>
          </a:xfrm>
        </p:grpSpPr>
        <p:sp>
          <p:nvSpPr>
            <p:cNvPr id="180" name="Google Shape;180;gad7aca7b48_0_10"/>
            <p:cNvSpPr txBox="1"/>
            <p:nvPr/>
          </p:nvSpPr>
          <p:spPr>
            <a:xfrm>
              <a:off x="7776339" y="2908268"/>
              <a:ext cx="2408100" cy="708000"/>
            </a:xfrm>
            <a:prstGeom prst="rect">
              <a:avLst/>
            </a:prstGeom>
            <a:solidFill>
              <a:srgbClr val="002060"/>
            </a:solidFill>
            <a:ln w="762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1" name="Google Shape;181;gad7aca7b48_0_10"/>
            <p:cNvSpPr txBox="1"/>
            <p:nvPr/>
          </p:nvSpPr>
          <p:spPr>
            <a:xfrm>
              <a:off x="7856555" y="2807552"/>
              <a:ext cx="2408100" cy="708000"/>
            </a:xfrm>
            <a:prstGeom prst="rect">
              <a:avLst/>
            </a:prstGeom>
            <a:solidFill>
              <a:srgbClr val="2F5496"/>
            </a:solidFill>
            <a:ln w="76200" cap="flat" cmpd="sng">
              <a:solidFill>
                <a:srgbClr val="2F549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2" name="Google Shape;182;gad7aca7b48_0_10"/>
            <p:cNvSpPr txBox="1"/>
            <p:nvPr/>
          </p:nvSpPr>
          <p:spPr>
            <a:xfrm>
              <a:off x="7908261" y="2719954"/>
              <a:ext cx="2408100" cy="708000"/>
            </a:xfrm>
            <a:prstGeom prst="rect">
              <a:avLst/>
            </a:prstGeom>
            <a:solidFill>
              <a:srgbClr val="0070C0"/>
            </a:solidFill>
            <a:ln w="76200" cap="flat" cmpd="sng">
              <a:solidFill>
                <a:srgbClr val="1D71B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Risultati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Résultats</a:t>
              </a:r>
              <a:endPara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83" name="Google Shape;183;gad7aca7b48_0_10"/>
          <p:cNvGrpSpPr/>
          <p:nvPr/>
        </p:nvGrpSpPr>
        <p:grpSpPr>
          <a:xfrm>
            <a:off x="5288943" y="3870003"/>
            <a:ext cx="2619183" cy="971638"/>
            <a:chOff x="8901193" y="3832353"/>
            <a:chExt cx="2619183" cy="971638"/>
          </a:xfrm>
        </p:grpSpPr>
        <p:sp>
          <p:nvSpPr>
            <p:cNvPr id="184" name="Google Shape;184;gad7aca7b48_0_10"/>
            <p:cNvSpPr txBox="1"/>
            <p:nvPr/>
          </p:nvSpPr>
          <p:spPr>
            <a:xfrm>
              <a:off x="8901193" y="4095991"/>
              <a:ext cx="2408100" cy="708000"/>
            </a:xfrm>
            <a:prstGeom prst="rect">
              <a:avLst/>
            </a:prstGeom>
            <a:solidFill>
              <a:srgbClr val="002060"/>
            </a:solidFill>
            <a:ln w="762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5" name="Google Shape;185;gad7aca7b48_0_10"/>
            <p:cNvSpPr txBox="1"/>
            <p:nvPr/>
          </p:nvSpPr>
          <p:spPr>
            <a:xfrm>
              <a:off x="8981409" y="3995275"/>
              <a:ext cx="2408100" cy="708000"/>
            </a:xfrm>
            <a:prstGeom prst="rect">
              <a:avLst/>
            </a:prstGeom>
            <a:solidFill>
              <a:srgbClr val="2F5496"/>
            </a:solidFill>
            <a:ln w="76200" cap="flat" cmpd="sng">
              <a:solidFill>
                <a:srgbClr val="2F549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6" name="Google Shape;186;gad7aca7b48_0_10"/>
            <p:cNvSpPr txBox="1"/>
            <p:nvPr/>
          </p:nvSpPr>
          <p:spPr>
            <a:xfrm>
              <a:off x="9033115" y="3907677"/>
              <a:ext cx="2408100" cy="708000"/>
            </a:xfrm>
            <a:prstGeom prst="rect">
              <a:avLst/>
            </a:prstGeom>
            <a:solidFill>
              <a:srgbClr val="0070C0"/>
            </a:solidFill>
            <a:ln w="76200" cap="flat" cmpd="sng">
              <a:solidFill>
                <a:srgbClr val="1D71B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7" name="Google Shape;187;gad7aca7b48_0_10"/>
            <p:cNvSpPr txBox="1"/>
            <p:nvPr/>
          </p:nvSpPr>
          <p:spPr>
            <a:xfrm>
              <a:off x="9112276" y="3832353"/>
              <a:ext cx="2408100" cy="708000"/>
            </a:xfrm>
            <a:prstGeom prst="rect">
              <a:avLst/>
            </a:prstGeom>
            <a:solidFill>
              <a:srgbClr val="00B0F0"/>
            </a:solidFill>
            <a:ln w="762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Testimonianze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Témoignages</a:t>
              </a:r>
              <a:endParaRPr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88" name="Google Shape;188;gad7aca7b48_0_10"/>
          <p:cNvSpPr txBox="1"/>
          <p:nvPr/>
        </p:nvSpPr>
        <p:spPr>
          <a:xfrm>
            <a:off x="8694550" y="625775"/>
            <a:ext cx="2824500" cy="3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133A68"/>
                </a:solidFill>
              </a:rPr>
              <a:t>L’indice del Book Digitale</a:t>
            </a:r>
            <a:endParaRPr sz="3200" b="1">
              <a:solidFill>
                <a:srgbClr val="133A6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1D71B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rgbClr val="1D71B8"/>
                </a:solidFill>
                <a:latin typeface="Georgia"/>
                <a:ea typeface="Georgia"/>
                <a:cs typeface="Georgia"/>
                <a:sym typeface="Georgia"/>
              </a:rPr>
              <a:t>Le Sommaire du Livre Digital</a:t>
            </a:r>
            <a:endParaRPr sz="3100" b="1">
              <a:solidFill>
                <a:srgbClr val="1D71B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5" y="0"/>
            <a:ext cx="12187261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7"/>
          <p:cNvGrpSpPr/>
          <p:nvPr/>
        </p:nvGrpSpPr>
        <p:grpSpPr>
          <a:xfrm>
            <a:off x="0" y="261801"/>
            <a:ext cx="8810530" cy="1350335"/>
            <a:chOff x="-11626" y="296675"/>
            <a:chExt cx="8229526" cy="941525"/>
          </a:xfrm>
        </p:grpSpPr>
        <p:sp>
          <p:nvSpPr>
            <p:cNvPr id="195" name="Google Shape;195;p7"/>
            <p:cNvSpPr/>
            <p:nvPr/>
          </p:nvSpPr>
          <p:spPr>
            <a:xfrm>
              <a:off x="0" y="333050"/>
              <a:ext cx="8217900" cy="868800"/>
            </a:xfrm>
            <a:prstGeom prst="rect">
              <a:avLst/>
            </a:prstGeom>
            <a:solidFill>
              <a:srgbClr val="133A68"/>
            </a:solidFill>
            <a:ln w="9525" cap="flat" cmpd="sng">
              <a:solidFill>
                <a:srgbClr val="133A6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91440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it-IT" sz="2600" b="1">
                  <a:solidFill>
                    <a:srgbClr val="FFFFFF"/>
                  </a:solidFill>
                </a:rPr>
                <a:t>Sinergie comuni (pubblico e privato)</a:t>
              </a:r>
              <a:endParaRPr sz="2600" b="1">
                <a:solidFill>
                  <a:srgbClr val="FFFFFF"/>
                </a:solidFill>
              </a:endParaRPr>
            </a:p>
            <a:p>
              <a:pPr marL="91440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it-IT" sz="2400" b="1" i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Synergies communes (publiques et privées)</a:t>
              </a:r>
              <a:endParaRPr sz="2800" b="1" i="1">
                <a:solidFill>
                  <a:srgbClr val="FFFFFF"/>
                </a:solidFill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 rot="-5400000">
              <a:off x="-65426" y="350475"/>
              <a:ext cx="941525" cy="833925"/>
            </a:xfrm>
            <a:prstGeom prst="flowChartMerg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7"/>
          <p:cNvGrpSpPr/>
          <p:nvPr/>
        </p:nvGrpSpPr>
        <p:grpSpPr>
          <a:xfrm>
            <a:off x="0" y="1707225"/>
            <a:ext cx="8810530" cy="1350335"/>
            <a:chOff x="-11626" y="296675"/>
            <a:chExt cx="8229526" cy="941525"/>
          </a:xfrm>
        </p:grpSpPr>
        <p:sp>
          <p:nvSpPr>
            <p:cNvPr id="198" name="Google Shape;198;p7"/>
            <p:cNvSpPr/>
            <p:nvPr/>
          </p:nvSpPr>
          <p:spPr>
            <a:xfrm>
              <a:off x="0" y="333050"/>
              <a:ext cx="8217900" cy="868800"/>
            </a:xfrm>
            <a:prstGeom prst="rect">
              <a:avLst/>
            </a:prstGeom>
            <a:solidFill>
              <a:srgbClr val="133A68"/>
            </a:solidFill>
            <a:ln w="9525" cap="flat" cmpd="sng">
              <a:solidFill>
                <a:srgbClr val="133A6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91440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it-IT" sz="2800" b="1">
                  <a:solidFill>
                    <a:srgbClr val="FFFFFF"/>
                  </a:solidFill>
                </a:rPr>
                <a:t>Capitalizzazione dei materiali e risultati</a:t>
              </a:r>
              <a:endParaRPr sz="2800" b="1">
                <a:solidFill>
                  <a:srgbClr val="FFFFFF"/>
                </a:solidFill>
              </a:endParaRPr>
            </a:p>
            <a:p>
              <a:pPr marL="457200" lvl="0" indent="4572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it-IT" sz="2400" b="1" i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Capitalisation des matériaux et des résultats</a:t>
              </a:r>
              <a:endParaRPr sz="2800" b="1" i="1">
                <a:solidFill>
                  <a:srgbClr val="FFFFFF"/>
                </a:solidFill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 rot="-5400000">
              <a:off x="-65426" y="350475"/>
              <a:ext cx="941525" cy="833925"/>
            </a:xfrm>
            <a:prstGeom prst="flowChartMerg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7"/>
          <p:cNvGrpSpPr/>
          <p:nvPr/>
        </p:nvGrpSpPr>
        <p:grpSpPr>
          <a:xfrm>
            <a:off x="0" y="3152657"/>
            <a:ext cx="8810530" cy="1873446"/>
            <a:chOff x="-11626" y="296675"/>
            <a:chExt cx="8229526" cy="941525"/>
          </a:xfrm>
        </p:grpSpPr>
        <p:sp>
          <p:nvSpPr>
            <p:cNvPr id="201" name="Google Shape;201;p7"/>
            <p:cNvSpPr/>
            <p:nvPr/>
          </p:nvSpPr>
          <p:spPr>
            <a:xfrm>
              <a:off x="0" y="333050"/>
              <a:ext cx="8217900" cy="868800"/>
            </a:xfrm>
            <a:prstGeom prst="rect">
              <a:avLst/>
            </a:prstGeom>
            <a:solidFill>
              <a:srgbClr val="133A68"/>
            </a:solidFill>
            <a:ln w="9525" cap="flat" cmpd="sng">
              <a:solidFill>
                <a:srgbClr val="133A6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91440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it-IT" sz="2600" b="1">
                  <a:solidFill>
                    <a:srgbClr val="FFFFFF"/>
                  </a:solidFill>
                </a:rPr>
                <a:t>Emergenza sanitaria COVID-19: soluzioni alternative, nuove metodologie di contatto</a:t>
              </a:r>
              <a:endParaRPr sz="2600" b="1">
                <a:solidFill>
                  <a:srgbClr val="FFFFFF"/>
                </a:solidFill>
              </a:endParaRPr>
            </a:p>
            <a:p>
              <a:pPr marL="914400" lvl="0" indent="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it-IT" sz="2100" b="1" i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Urgence sanitaire COVID-19 : solutions alternatives, nouvelles méthodologies de contact</a:t>
              </a:r>
              <a:endParaRPr sz="2600" b="1" i="1">
                <a:solidFill>
                  <a:srgbClr val="FFFFFF"/>
                </a:solidFill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 rot="-5400000">
              <a:off x="-65426" y="350475"/>
              <a:ext cx="941525" cy="833925"/>
            </a:xfrm>
            <a:prstGeom prst="flowChartMerg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7"/>
          <p:cNvSpPr txBox="1"/>
          <p:nvPr/>
        </p:nvSpPr>
        <p:spPr>
          <a:xfrm>
            <a:off x="9182750" y="620700"/>
            <a:ext cx="2603700" cy="3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133A68"/>
                </a:solidFill>
              </a:rPr>
              <a:t>Il Valore Aggiunto del Progetto</a:t>
            </a:r>
            <a:endParaRPr sz="3200" b="1">
              <a:solidFill>
                <a:srgbClr val="133A6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1D71B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1D71B8"/>
                </a:solidFill>
                <a:latin typeface="Georgia"/>
                <a:ea typeface="Georgia"/>
                <a:cs typeface="Georgia"/>
                <a:sym typeface="Georgia"/>
              </a:rPr>
              <a:t>La Valeur Ajoutée du Projet</a:t>
            </a:r>
            <a:endParaRPr sz="3300" b="1">
              <a:solidFill>
                <a:srgbClr val="1D71B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Microsoft Office PowerPoint</Application>
  <PresentationFormat>Widescreen</PresentationFormat>
  <Paragraphs>168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Georgia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Lorenzi</dc:creator>
  <cp:lastModifiedBy>Account Microsoft</cp:lastModifiedBy>
  <cp:revision>1</cp:revision>
  <dcterms:created xsi:type="dcterms:W3CDTF">2019-03-25T17:58:33Z</dcterms:created>
  <dcterms:modified xsi:type="dcterms:W3CDTF">2020-11-27T09:15:11Z</dcterms:modified>
</cp:coreProperties>
</file>