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5"/>
  </p:notesMasterIdLst>
  <p:sldIdLst>
    <p:sldId id="259" r:id="rId2"/>
    <p:sldId id="261" r:id="rId3"/>
    <p:sldId id="256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1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Potete usare aforismi, foto,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b="1"/>
              <a:t>potete chiederci fotomontaggi</a:t>
            </a:r>
            <a:r>
              <a:rPr lang="it"/>
              <a:t>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potete usare le icone i loghi e la mappa nelle slide successive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45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Potete usare aforismi, foto,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b="1"/>
              <a:t>potete chiederci fotomontaggi</a:t>
            </a:r>
            <a:r>
              <a:rPr lang="it"/>
              <a:t>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potete usare le icone i loghi e la mappa nelle slide successive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055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Potete usare aforismi, foto,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b="1"/>
              <a:t>potete chiederci fotomontaggi</a:t>
            </a:r>
            <a:r>
              <a:rPr lang="it"/>
              <a:t>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potete usare le icone i loghi e la mappa nelle slide successive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 1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/>
        </p:nvSpPr>
        <p:spPr>
          <a:xfrm>
            <a:off x="6444500" y="4615594"/>
            <a:ext cx="24879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MARE PIÙ SICURO</a:t>
            </a:r>
            <a:endParaRPr sz="1200" b="0" i="0" u="none" strike="noStrike" cap="none">
              <a:solidFill>
                <a:srgbClr val="558E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MER PLUS SÛRE</a:t>
            </a:r>
            <a:endParaRPr sz="12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22425"/>
            <a:ext cx="9143998" cy="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900" y="4666647"/>
            <a:ext cx="2484560" cy="40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/>
        </p:nvSpPr>
        <p:spPr>
          <a:xfrm>
            <a:off x="6386150" y="48769"/>
            <a:ext cx="24879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MARE PIÙ SICURO</a:t>
            </a:r>
            <a:endParaRPr sz="1200" b="0" i="0" u="none" strike="noStrike" cap="none">
              <a:solidFill>
                <a:srgbClr val="558E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MER PLUS SÛRE</a:t>
            </a:r>
            <a:endParaRPr sz="12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9075"/>
            <a:ext cx="9143998" cy="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900" y="99522"/>
            <a:ext cx="2484560" cy="40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687" y="147450"/>
            <a:ext cx="3552135" cy="5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09050"/>
            <a:ext cx="9143998" cy="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5955050" y="94027"/>
            <a:ext cx="16617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9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MARE PIÙ SICURO</a:t>
            </a:r>
            <a:endParaRPr sz="900">
              <a:solidFill>
                <a:srgbClr val="558ED5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9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MER PLUS SÛRE</a:t>
            </a:r>
            <a:endParaRPr sz="9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29638"/>
            <a:ext cx="9143998" cy="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4522994" y="4679749"/>
            <a:ext cx="286411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MARCELLO G. MAGALDI - CNR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3514505" y="4637982"/>
            <a:ext cx="936580" cy="483735"/>
            <a:chOff x="2758805" y="2808669"/>
            <a:chExt cx="936580" cy="483735"/>
          </a:xfrm>
        </p:grpSpPr>
        <p:pic>
          <p:nvPicPr>
            <p:cNvPr id="7" name="Google Shape;43;p6"/>
            <p:cNvPicPr preferRelativeResize="0"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58805" y="2811646"/>
              <a:ext cx="286676" cy="477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44;p6"/>
            <p:cNvPicPr preferRelativeResize="0"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12284" y="2808669"/>
              <a:ext cx="583101" cy="4837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21;p5"/>
          <p:cNvGrpSpPr/>
          <p:nvPr/>
        </p:nvGrpSpPr>
        <p:grpSpPr>
          <a:xfrm>
            <a:off x="195866" y="1235531"/>
            <a:ext cx="2954306" cy="2954306"/>
            <a:chOff x="1571673" y="1962026"/>
            <a:chExt cx="3324301" cy="3324301"/>
          </a:xfrm>
        </p:grpSpPr>
        <p:pic>
          <p:nvPicPr>
            <p:cNvPr id="13" name="Google Shape;22;p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71673" y="1962026"/>
              <a:ext cx="3324301" cy="332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3;p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12479" y="3889926"/>
              <a:ext cx="767885" cy="737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4;p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569212" y="4190293"/>
              <a:ext cx="767885" cy="787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5;p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42276" y="2327213"/>
              <a:ext cx="737454" cy="737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6;p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844758" y="3348052"/>
              <a:ext cx="797092" cy="8169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30;p5"/>
          <p:cNvSpPr txBox="1"/>
          <p:nvPr/>
        </p:nvSpPr>
        <p:spPr>
          <a:xfrm>
            <a:off x="3233467" y="942684"/>
            <a:ext cx="5771998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200" b="1" dirty="0" smtClean="0">
                <a:solidFill>
                  <a:srgbClr val="0070C0"/>
                </a:solidFill>
              </a:rPr>
              <a:t>LA RETE RADAR TRANSFRONTALIERA</a:t>
            </a:r>
          </a:p>
          <a:p>
            <a:pPr lvl="0"/>
            <a:r>
              <a:rPr lang="fr-FR" sz="2200" b="1" i="1" dirty="0" smtClean="0">
                <a:solidFill>
                  <a:srgbClr val="000090"/>
                </a:solidFill>
              </a:rPr>
              <a:t>LE RÉSEAU RADAR TRANSFRONTALIER</a:t>
            </a:r>
            <a:endParaRPr lang="it-IT" sz="2200" b="1" dirty="0" smtClean="0">
              <a:solidFill>
                <a:srgbClr val="000090"/>
              </a:solidFill>
            </a:endParaRPr>
          </a:p>
          <a:p>
            <a:pPr lvl="0"/>
            <a:endParaRPr lang="it-IT" sz="2000" dirty="0" smtClean="0">
              <a:solidFill>
                <a:srgbClr val="000090"/>
              </a:solidFill>
            </a:endParaRPr>
          </a:p>
          <a:p>
            <a:pPr lvl="0"/>
            <a:endParaRPr lang="it-IT" sz="2000" dirty="0" smtClean="0">
              <a:solidFill>
                <a:srgbClr val="000090"/>
              </a:solidFill>
            </a:endParaRPr>
          </a:p>
          <a:p>
            <a:pPr lvl="0"/>
            <a:r>
              <a:rPr lang="it-IT" sz="1600" dirty="0" smtClean="0">
                <a:solidFill>
                  <a:srgbClr val="0070C0"/>
                </a:solidFill>
              </a:rPr>
              <a:t>Evento finale del progetto SICOMAR plus</a:t>
            </a:r>
            <a:endParaRPr lang="it-IT" sz="1600" dirty="0" smtClean="0">
              <a:solidFill>
                <a:srgbClr val="0070C0"/>
              </a:solidFill>
            </a:endParaRPr>
          </a:p>
          <a:p>
            <a:r>
              <a:rPr lang="it-IT" sz="1600" i="1" dirty="0">
                <a:solidFill>
                  <a:srgbClr val="002060"/>
                </a:solidFill>
              </a:rPr>
              <a:t>Evénement final du </a:t>
            </a:r>
            <a:r>
              <a:rPr lang="it-IT" sz="1600" i="1" dirty="0" smtClean="0">
                <a:solidFill>
                  <a:srgbClr val="002060"/>
                </a:solidFill>
              </a:rPr>
              <a:t>projet </a:t>
            </a:r>
            <a:r>
              <a:rPr lang="it-IT" sz="1600" i="1" dirty="0">
                <a:solidFill>
                  <a:srgbClr val="002060"/>
                </a:solidFill>
              </a:rPr>
              <a:t>SICOMAR </a:t>
            </a:r>
            <a:r>
              <a:rPr lang="it-IT" sz="1600" i="1" dirty="0" smtClean="0">
                <a:solidFill>
                  <a:srgbClr val="002060"/>
                </a:solidFill>
              </a:rPr>
              <a:t>plus</a:t>
            </a:r>
          </a:p>
          <a:p>
            <a:pPr lvl="0"/>
            <a:endParaRPr lang="it-IT" sz="1600" dirty="0" smtClean="0">
              <a:solidFill>
                <a:srgbClr val="000090"/>
              </a:solidFill>
            </a:endParaRPr>
          </a:p>
          <a:p>
            <a:pPr lvl="0"/>
            <a:r>
              <a:rPr lang="it-IT" sz="1600" dirty="0" smtClean="0">
                <a:solidFill>
                  <a:srgbClr val="0070C0"/>
                </a:solidFill>
              </a:rPr>
              <a:t>12 gennaio 2022</a:t>
            </a:r>
            <a:endParaRPr lang="it-IT" sz="1600" dirty="0" smtClean="0">
              <a:solidFill>
                <a:srgbClr val="0070C0"/>
              </a:solidFill>
            </a:endParaRPr>
          </a:p>
          <a:p>
            <a:pPr lvl="0"/>
            <a:r>
              <a:rPr lang="it-IT" sz="1600" i="1" dirty="0">
                <a:solidFill>
                  <a:srgbClr val="000090"/>
                </a:solidFill>
              </a:rPr>
              <a:t>12 </a:t>
            </a:r>
            <a:r>
              <a:rPr lang="it-IT" sz="1600" i="1" dirty="0" smtClean="0">
                <a:solidFill>
                  <a:srgbClr val="000090"/>
                </a:solidFill>
              </a:rPr>
              <a:t>janvier </a:t>
            </a:r>
            <a:r>
              <a:rPr lang="it-IT" sz="1600" i="1" dirty="0">
                <a:solidFill>
                  <a:srgbClr val="000090"/>
                </a:solidFill>
              </a:rPr>
              <a:t>2022</a:t>
            </a:r>
            <a:endParaRPr sz="1600" i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687" y="147450"/>
            <a:ext cx="3552135" cy="5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09050"/>
            <a:ext cx="9143998" cy="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5955050" y="94027"/>
            <a:ext cx="16617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9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MARE PIÙ SICURO</a:t>
            </a:r>
            <a:endParaRPr sz="900">
              <a:solidFill>
                <a:srgbClr val="558ED5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9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MER PLUS SÛRE</a:t>
            </a:r>
            <a:endParaRPr sz="9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29638"/>
            <a:ext cx="9143998" cy="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4522994" y="4679749"/>
            <a:ext cx="286411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MARCELLO G. MAGALDI - CNR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3514505" y="4637982"/>
            <a:ext cx="936580" cy="483735"/>
            <a:chOff x="2758805" y="2808669"/>
            <a:chExt cx="936580" cy="483735"/>
          </a:xfrm>
        </p:grpSpPr>
        <p:pic>
          <p:nvPicPr>
            <p:cNvPr id="7" name="Google Shape;43;p6"/>
            <p:cNvPicPr preferRelativeResize="0"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58805" y="2811646"/>
              <a:ext cx="286676" cy="477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44;p6"/>
            <p:cNvPicPr preferRelativeResize="0"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12284" y="2808669"/>
              <a:ext cx="583101" cy="4837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94" y="891951"/>
            <a:ext cx="4562865" cy="3611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22995" y="893468"/>
            <a:ext cx="153817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00"/>
                </a:solidFill>
              </a:rPr>
              <a:t>CODAR (25 MHz) - IT</a:t>
            </a:r>
          </a:p>
          <a:p>
            <a:r>
              <a:rPr lang="en-US" sz="900" dirty="0" smtClean="0">
                <a:solidFill>
                  <a:srgbClr val="AE728C"/>
                </a:solidFill>
              </a:rPr>
              <a:t>CODAR (13 MHz) - IT</a:t>
            </a:r>
          </a:p>
          <a:p>
            <a:r>
              <a:rPr lang="en-US" sz="900" dirty="0" smtClean="0">
                <a:solidFill>
                  <a:srgbClr val="92D050"/>
                </a:solidFill>
              </a:rPr>
              <a:t>WERA &amp; CODAR - FR</a:t>
            </a:r>
          </a:p>
          <a:p>
            <a:r>
              <a:rPr lang="en-US" sz="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CODAR in SICOMAR plus</a:t>
            </a:r>
            <a:endParaRPr lang="en-US" sz="9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3" y="966651"/>
            <a:ext cx="43465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La </a:t>
            </a:r>
            <a:r>
              <a:rPr lang="en-US" sz="2400" dirty="0" err="1" smtClean="0">
                <a:solidFill>
                  <a:srgbClr val="0070C0"/>
                </a:solidFill>
              </a:rPr>
              <a:t>più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importante</a:t>
            </a:r>
            <a:r>
              <a:rPr lang="en-US" sz="2400" dirty="0" smtClean="0">
                <a:solidFill>
                  <a:srgbClr val="0070C0"/>
                </a:solidFill>
              </a:rPr>
              <a:t> rete </a:t>
            </a:r>
            <a:r>
              <a:rPr lang="en-US" sz="2400" dirty="0" err="1" smtClean="0">
                <a:solidFill>
                  <a:srgbClr val="0070C0"/>
                </a:solidFill>
              </a:rPr>
              <a:t>Europea</a:t>
            </a:r>
            <a:r>
              <a:rPr lang="en-US" sz="2400" dirty="0" smtClean="0">
                <a:solidFill>
                  <a:srgbClr val="0070C0"/>
                </a:solidFill>
              </a:rPr>
              <a:t> di radar </a:t>
            </a:r>
            <a:r>
              <a:rPr lang="en-US" sz="2400" dirty="0" err="1" smtClean="0">
                <a:solidFill>
                  <a:srgbClr val="0070C0"/>
                </a:solidFill>
              </a:rPr>
              <a:t>costieri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endParaRPr lang="en-US" sz="400" dirty="0" smtClean="0">
              <a:solidFill>
                <a:srgbClr val="0070C0"/>
              </a:solidFill>
            </a:endParaRPr>
          </a:p>
          <a:p>
            <a:pPr algn="ctr"/>
            <a:r>
              <a:rPr lang="fr-FR" sz="2400" i="1" dirty="0">
                <a:solidFill>
                  <a:srgbClr val="002060"/>
                </a:solidFill>
              </a:rPr>
              <a:t>Le plus grand réseau de radars côtiers </a:t>
            </a:r>
            <a:r>
              <a:rPr lang="fr-FR" sz="2400" i="1" dirty="0" smtClean="0">
                <a:solidFill>
                  <a:srgbClr val="002060"/>
                </a:solidFill>
              </a:rPr>
              <a:t>d'Europe</a:t>
            </a:r>
          </a:p>
          <a:p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295" y="2849649"/>
            <a:ext cx="4368790" cy="178434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it-IT" sz="1600" dirty="0"/>
              <a:t>I radar costieri </a:t>
            </a:r>
            <a:r>
              <a:rPr lang="it-IT" sz="1600" dirty="0" smtClean="0"/>
              <a:t>misurano </a:t>
            </a:r>
            <a:r>
              <a:rPr lang="it-IT" sz="1600" dirty="0"/>
              <a:t>le correnti </a:t>
            </a:r>
            <a:r>
              <a:rPr lang="it-IT" sz="1600" dirty="0" smtClean="0"/>
              <a:t>marine superficiali da remoto con frequenza oraria </a:t>
            </a:r>
            <a:r>
              <a:rPr lang="it-IT" sz="1600" dirty="0"/>
              <a:t>su </a:t>
            </a:r>
            <a:r>
              <a:rPr lang="it-IT" sz="1600" dirty="0" smtClean="0"/>
              <a:t>un ampio tratto di mare</a:t>
            </a:r>
          </a:p>
          <a:p>
            <a:pPr marL="0" indent="0" algn="ctr">
              <a:buNone/>
            </a:pPr>
            <a:endParaRPr lang="it-IT" sz="400" dirty="0" smtClean="0"/>
          </a:p>
          <a:p>
            <a:pPr marL="0" indent="0" algn="ctr">
              <a:buNone/>
            </a:pPr>
            <a:r>
              <a:rPr lang="fr-FR" sz="1600" i="1" dirty="0"/>
              <a:t>Les radars côtiers mesurent à distance, toutes les heures, les courants marins de surface sur une grande étendue de </a:t>
            </a:r>
            <a:r>
              <a:rPr lang="fr-FR" sz="1600" i="1" dirty="0" smtClean="0"/>
              <a:t>mer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419122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3000557" y="609600"/>
            <a:ext cx="6370299" cy="4246866"/>
            <a:chOff x="1635191" y="836121"/>
            <a:chExt cx="7700831" cy="5133887"/>
          </a:xfrm>
        </p:grpSpPr>
        <p:grpSp>
          <p:nvGrpSpPr>
            <p:cNvPr id="29" name="Group 28"/>
            <p:cNvGrpSpPr/>
            <p:nvPr/>
          </p:nvGrpSpPr>
          <p:grpSpPr>
            <a:xfrm>
              <a:off x="1635191" y="836121"/>
              <a:ext cx="7700831" cy="5133887"/>
              <a:chOff x="1443167" y="836121"/>
              <a:chExt cx="7700831" cy="513388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167" y="836121"/>
                <a:ext cx="7700831" cy="5133887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5448236" y="1755648"/>
                <a:ext cx="1053147" cy="334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La Spezia</a:t>
                </a:r>
                <a:endParaRPr lang="en-US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99232" y="1494171"/>
                <a:ext cx="1222248" cy="31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B050"/>
                    </a:solidFill>
                  </a:rPr>
                  <a:t>Cinque Terre</a:t>
                </a:r>
                <a:endParaRPr lang="en-US" sz="11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4335782" y="1699224"/>
              <a:ext cx="420622" cy="14630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oogle Shape;1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687" y="147450"/>
            <a:ext cx="3552135" cy="5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09050"/>
            <a:ext cx="9143998" cy="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5955050" y="94027"/>
            <a:ext cx="16617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9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MARE PIÙ SICURO</a:t>
            </a:r>
            <a:endParaRPr sz="900">
              <a:solidFill>
                <a:srgbClr val="558ED5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9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MER PLUS SÛRE</a:t>
            </a:r>
            <a:endParaRPr sz="9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29638"/>
            <a:ext cx="9143998" cy="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4522994" y="4679749"/>
            <a:ext cx="286411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MARCELLO G. MAGALDI - CNR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3514505" y="4637982"/>
            <a:ext cx="936580" cy="483735"/>
            <a:chOff x="2758805" y="2808669"/>
            <a:chExt cx="936580" cy="483735"/>
          </a:xfrm>
        </p:grpSpPr>
        <p:pic>
          <p:nvPicPr>
            <p:cNvPr id="7" name="Google Shape;43;p6"/>
            <p:cNvPicPr preferRelativeResize="0"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58805" y="2811646"/>
              <a:ext cx="286676" cy="477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44;p6"/>
            <p:cNvPicPr preferRelativeResize="0"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12284" y="2808669"/>
              <a:ext cx="583101" cy="483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6100" y="1065481"/>
            <a:ext cx="3636265" cy="44301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Con i radar è possibile calcolare come le sostanze e gli inquinanti </a:t>
            </a:r>
            <a:r>
              <a:rPr lang="it-IT" dirty="0"/>
              <a:t>si disperdono in mare a partire da una </a:t>
            </a:r>
            <a:r>
              <a:rPr lang="it-IT" dirty="0" smtClean="0"/>
              <a:t>sorgente</a:t>
            </a:r>
          </a:p>
          <a:p>
            <a:pPr marL="0" indent="0" algn="ctr">
              <a:buNone/>
            </a:pPr>
            <a:endParaRPr lang="it-I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 smtClean="0"/>
              <a:t> Correnti </a:t>
            </a:r>
            <a:r>
              <a:rPr lang="it-IT" sz="1200" dirty="0"/>
              <a:t>misurate dai radar </a:t>
            </a:r>
            <a:r>
              <a:rPr lang="it-IT" sz="1200" b="1" dirty="0" smtClean="0">
                <a:solidFill>
                  <a:srgbClr val="0070C0"/>
                </a:solidFill>
              </a:rPr>
              <a:t>(frecce blu)</a:t>
            </a:r>
            <a:endParaRPr lang="it-IT" sz="12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/>
              <a:t> </a:t>
            </a:r>
            <a:r>
              <a:rPr lang="it-IT" sz="1200" dirty="0" smtClean="0"/>
              <a:t>Traiettorie sintetiche d’inquinanti </a:t>
            </a:r>
            <a:r>
              <a:rPr lang="it-IT" sz="1200" b="1" dirty="0" smtClean="0">
                <a:solidFill>
                  <a:srgbClr val="FF0000"/>
                </a:solidFill>
              </a:rPr>
              <a:t>(palline rosse)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fr-FR" i="1" dirty="0"/>
              <a:t>Le radar permet de calculer comment les substances et les polluants sont dispersés dans la mer à partir d'une </a:t>
            </a:r>
            <a:r>
              <a:rPr lang="fr-FR" i="1" dirty="0" smtClean="0"/>
              <a:t>source</a:t>
            </a:r>
          </a:p>
          <a:p>
            <a:pPr algn="ctr"/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/>
              <a:t> </a:t>
            </a:r>
            <a:r>
              <a:rPr lang="fr-FR" sz="1200" dirty="0"/>
              <a:t>Courants mesurés par radar </a:t>
            </a:r>
            <a:r>
              <a:rPr lang="it-IT" sz="1200" b="1" dirty="0" smtClean="0">
                <a:solidFill>
                  <a:srgbClr val="0070C0"/>
                </a:solidFill>
              </a:rPr>
              <a:t>(flèches bleues)</a:t>
            </a:r>
            <a:endParaRPr lang="it-IT" sz="12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/>
              <a:t> Trajectoires synthétiques des </a:t>
            </a:r>
            <a:r>
              <a:rPr lang="it-IT" sz="1200" dirty="0" smtClean="0"/>
              <a:t>polluants </a:t>
            </a:r>
            <a:r>
              <a:rPr lang="it-IT" sz="1200" b="1" dirty="0" smtClean="0">
                <a:solidFill>
                  <a:srgbClr val="FF0000"/>
                </a:solidFill>
              </a:rPr>
              <a:t>(boules </a:t>
            </a:r>
            <a:r>
              <a:rPr lang="it-IT" sz="1200" b="1" dirty="0">
                <a:solidFill>
                  <a:srgbClr val="FF0000"/>
                </a:solidFill>
              </a:rPr>
              <a:t>rouges)</a:t>
            </a:r>
          </a:p>
          <a:p>
            <a:pPr algn="ctr"/>
            <a:endParaRPr lang="it-IT" dirty="0"/>
          </a:p>
          <a:p>
            <a:endParaRPr lang="it-IT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6094" y="2586446"/>
            <a:ext cx="3182832" cy="8708"/>
          </a:xfrm>
          <a:prstGeom prst="line">
            <a:avLst/>
          </a:prstGeom>
          <a:ln w="317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288</Words>
  <Application>Microsoft Office PowerPoint</Application>
  <PresentationFormat>On-screen Show (16:9)</PresentationFormat>
  <Paragraphs>49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Marcello</dc:creator>
  <cp:lastModifiedBy>Marcello Magaldi</cp:lastModifiedBy>
  <cp:revision>12</cp:revision>
  <dcterms:modified xsi:type="dcterms:W3CDTF">2022-01-10T16:37:34Z</dcterms:modified>
</cp:coreProperties>
</file>