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2" r:id="rId3"/>
    <p:sldId id="263" r:id="rId4"/>
    <p:sldId id="337" r:id="rId5"/>
    <p:sldId id="336" r:id="rId6"/>
    <p:sldId id="33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69129" autoAdjust="0"/>
  </p:normalViewPr>
  <p:slideViewPr>
    <p:cSldViewPr snapToGrid="0">
      <p:cViewPr varScale="1">
        <p:scale>
          <a:sx n="36" d="100"/>
          <a:sy n="36" d="100"/>
        </p:scale>
        <p:origin x="1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8B913-DFBA-4606-86D0-8F27A92B034A}" type="datetimeFigureOut">
              <a:rPr lang="fr-FR" smtClean="0"/>
              <a:t>11/01/2022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56020-D5C5-4064-BF5E-A23D47CA4D85}" type="slidenum">
              <a:rPr lang="fr-FR" smtClean="0"/>
              <a:t>‹N°›</a:t>
            </a:fld>
            <a:endParaRPr lang="fr-FR"/>
          </a:p>
        </p:txBody>
      </p:sp>
    </p:spTree>
    <p:extLst>
      <p:ext uri="{BB962C8B-B14F-4D97-AF65-F5344CB8AC3E}">
        <p14:creationId xmlns:p14="http://schemas.microsoft.com/office/powerpoint/2010/main" val="313224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ACCOBAMS est le fruit de consultations menées entre les Secrétariats de quatre Conventions traitant</a:t>
            </a:r>
            <a:r>
              <a:rPr lang="fr-FR" sz="1200" kern="1200" baseline="0" dirty="0">
                <a:solidFill>
                  <a:schemeClr val="tx1"/>
                </a:solidFill>
                <a:effectLst/>
                <a:latin typeface="+mn-lt"/>
                <a:ea typeface="+mn-ea"/>
                <a:cs typeface="+mn-cs"/>
              </a:rPr>
              <a:t> de la conservation des cétacés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la </a:t>
            </a:r>
            <a:r>
              <a:rPr lang="fr-FR" sz="1200" b="1" kern="1200" dirty="0">
                <a:solidFill>
                  <a:schemeClr val="tx1"/>
                </a:solidFill>
                <a:effectLst/>
                <a:latin typeface="+mn-lt"/>
                <a:ea typeface="+mn-ea"/>
                <a:cs typeface="+mn-cs"/>
              </a:rPr>
              <a:t>Convention de Barcelone </a:t>
            </a:r>
            <a:r>
              <a:rPr lang="fr-FR" sz="1200" kern="1200" dirty="0">
                <a:solidFill>
                  <a:schemeClr val="tx1"/>
                </a:solidFill>
                <a:effectLst/>
                <a:latin typeface="+mn-lt"/>
                <a:ea typeface="+mn-ea"/>
                <a:cs typeface="+mn-cs"/>
              </a:rPr>
              <a:t>pour la protection du milieu marin et du littoral de la Méditerranée et son Protocole relatif aux aires spécialement protégées et à la diversité biologique en Méditerranée,</a:t>
            </a:r>
          </a:p>
          <a:p>
            <a:r>
              <a:rPr lang="fr-FR" sz="1200" kern="1200" dirty="0">
                <a:solidFill>
                  <a:schemeClr val="tx1"/>
                </a:solidFill>
                <a:effectLst/>
                <a:latin typeface="+mn-lt"/>
                <a:ea typeface="+mn-ea"/>
                <a:cs typeface="+mn-cs"/>
              </a:rPr>
              <a:t>- la </a:t>
            </a:r>
            <a:r>
              <a:rPr lang="fr-FR" sz="1200" b="1" kern="1200" dirty="0">
                <a:solidFill>
                  <a:schemeClr val="tx1"/>
                </a:solidFill>
                <a:effectLst/>
                <a:latin typeface="+mn-lt"/>
                <a:ea typeface="+mn-ea"/>
                <a:cs typeface="+mn-cs"/>
              </a:rPr>
              <a:t>Convention de Bonn </a:t>
            </a:r>
            <a:r>
              <a:rPr lang="fr-FR" sz="1200" kern="1200" dirty="0">
                <a:solidFill>
                  <a:schemeClr val="tx1"/>
                </a:solidFill>
                <a:effectLst/>
                <a:latin typeface="+mn-lt"/>
                <a:ea typeface="+mn-ea"/>
                <a:cs typeface="+mn-cs"/>
              </a:rPr>
              <a:t>sur la conservation des espèces migratrices appartenant à la faune sauvage,</a:t>
            </a:r>
          </a:p>
          <a:p>
            <a:r>
              <a:rPr lang="fr-FR" sz="1200" kern="1200" dirty="0">
                <a:solidFill>
                  <a:schemeClr val="tx1"/>
                </a:solidFill>
                <a:effectLst/>
                <a:latin typeface="+mn-lt"/>
                <a:ea typeface="+mn-ea"/>
                <a:cs typeface="+mn-cs"/>
              </a:rPr>
              <a:t>- la </a:t>
            </a:r>
            <a:r>
              <a:rPr lang="fr-FR" sz="1200" b="1" kern="1200" dirty="0">
                <a:solidFill>
                  <a:schemeClr val="tx1"/>
                </a:solidFill>
                <a:effectLst/>
                <a:latin typeface="+mn-lt"/>
                <a:ea typeface="+mn-ea"/>
                <a:cs typeface="+mn-cs"/>
              </a:rPr>
              <a:t>Convention de Berne </a:t>
            </a:r>
            <a:r>
              <a:rPr lang="fr-FR" sz="1200" kern="1200" dirty="0">
                <a:solidFill>
                  <a:schemeClr val="tx1"/>
                </a:solidFill>
                <a:effectLst/>
                <a:latin typeface="+mn-lt"/>
                <a:ea typeface="+mn-ea"/>
                <a:cs typeface="+mn-cs"/>
              </a:rPr>
              <a:t>relative à la conservation de la vie sauvage et du milieu naturel de l’Europe, </a:t>
            </a:r>
          </a:p>
          <a:p>
            <a:r>
              <a:rPr lang="fr-FR" sz="1200" kern="1200" dirty="0">
                <a:solidFill>
                  <a:schemeClr val="tx1"/>
                </a:solidFill>
                <a:effectLst/>
                <a:latin typeface="+mn-lt"/>
                <a:ea typeface="+mn-ea"/>
                <a:cs typeface="+mn-cs"/>
              </a:rPr>
              <a:t>- la </a:t>
            </a:r>
            <a:r>
              <a:rPr lang="fr-FR" sz="1200" b="1" kern="1200" dirty="0">
                <a:solidFill>
                  <a:schemeClr val="tx1"/>
                </a:solidFill>
                <a:effectLst/>
                <a:latin typeface="+mn-lt"/>
                <a:ea typeface="+mn-ea"/>
                <a:cs typeface="+mn-cs"/>
              </a:rPr>
              <a:t>Convention de Bucarest </a:t>
            </a:r>
            <a:r>
              <a:rPr lang="fr-FR" sz="1200" kern="1200" dirty="0">
                <a:solidFill>
                  <a:schemeClr val="tx1"/>
                </a:solidFill>
                <a:effectLst/>
                <a:latin typeface="+mn-lt"/>
                <a:ea typeface="+mn-ea"/>
                <a:cs typeface="+mn-cs"/>
              </a:rPr>
              <a:t>sur la protection de la Mer Noire contre la pollution.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Ainsi, tenant compte du caractère migratoire de ces espèces, l'Accord a été conclu sous les auspices de la Convention de Bonn</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(PNUE/CMS). Cette Convention cadre des Nations Unies encourage l'élaboration d'outils indépendants et juridiquement contraignants pour les Etats concernés et adaptés aux besoins de régions particulières.</a:t>
            </a:r>
          </a:p>
          <a:p>
            <a:endParaRPr lang="fr-FR" sz="1200" kern="1200" dirty="0">
              <a:solidFill>
                <a:schemeClr val="tx1"/>
              </a:solidFill>
              <a:effectLst/>
              <a:latin typeface="+mn-lt"/>
              <a:ea typeface="+mn-ea"/>
              <a:cs typeface="+mn-cs"/>
            </a:endParaRPr>
          </a:p>
          <a:p>
            <a:r>
              <a:rPr lang="fr-FR" dirty="0"/>
              <a:t>Cet Accord, signé à Monaco le </a:t>
            </a:r>
            <a:r>
              <a:rPr lang="fr-FR" b="1" dirty="0">
                <a:solidFill>
                  <a:srgbClr val="000099"/>
                </a:solidFill>
              </a:rPr>
              <a:t>24 novembre 1996</a:t>
            </a:r>
            <a:r>
              <a:rPr lang="fr-FR" dirty="0"/>
              <a:t>, est entré en vigueur le </a:t>
            </a:r>
            <a:r>
              <a:rPr lang="fr-FR" b="1" dirty="0">
                <a:solidFill>
                  <a:srgbClr val="000099"/>
                </a:solidFill>
              </a:rPr>
              <a:t>1</a:t>
            </a:r>
            <a:r>
              <a:rPr lang="fr-FR" b="1" baseline="30000" dirty="0">
                <a:solidFill>
                  <a:srgbClr val="000099"/>
                </a:solidFill>
              </a:rPr>
              <a:t>er </a:t>
            </a:r>
            <a:r>
              <a:rPr lang="fr-FR" b="1" dirty="0">
                <a:solidFill>
                  <a:srgbClr val="000099"/>
                </a:solidFill>
              </a:rPr>
              <a:t>juin 2001</a:t>
            </a:r>
            <a:r>
              <a:rPr lang="fr-FR" dirty="0"/>
              <a:t>.</a:t>
            </a:r>
          </a:p>
          <a:p>
            <a:pPr algn="just"/>
            <a:r>
              <a:rPr lang="fr-FR" dirty="0"/>
              <a:t>Le Secrétariat Permanent est hébergé par la Principauté avec un Accord de siège</a:t>
            </a:r>
          </a:p>
          <a:p>
            <a:pPr algn="just"/>
            <a:endParaRPr lang="fr-FR" dirty="0"/>
          </a:p>
          <a:p>
            <a:endParaRPr lang="fr-FR" dirty="0"/>
          </a:p>
        </p:txBody>
      </p:sp>
      <p:sp>
        <p:nvSpPr>
          <p:cNvPr id="4" name="Espace réservé du numéro de diapositive 3"/>
          <p:cNvSpPr>
            <a:spLocks noGrp="1"/>
          </p:cNvSpPr>
          <p:nvPr>
            <p:ph type="sldNum" sz="quarter" idx="5"/>
          </p:nvPr>
        </p:nvSpPr>
        <p:spPr/>
        <p:txBody>
          <a:bodyPr/>
          <a:lstStyle/>
          <a:p>
            <a:fld id="{D4C3D03C-AA10-47F9-8ACE-CFEFA7727D94}" type="slidenum">
              <a:rPr lang="fr-FR" smtClean="0"/>
              <a:t>1</a:t>
            </a:fld>
            <a:endParaRPr lang="fr-FR"/>
          </a:p>
        </p:txBody>
      </p:sp>
    </p:spTree>
    <p:extLst>
      <p:ext uri="{BB962C8B-B14F-4D97-AF65-F5344CB8AC3E}">
        <p14:creationId xmlns:p14="http://schemas.microsoft.com/office/powerpoint/2010/main" val="391993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ACCOBAMS est un outil </a:t>
            </a:r>
            <a:r>
              <a:rPr lang="fr-FR" b="1" dirty="0">
                <a:solidFill>
                  <a:srgbClr val="000099"/>
                </a:solidFill>
              </a:rPr>
              <a:t>coopératif</a:t>
            </a:r>
            <a:r>
              <a:rPr lang="fr-FR" dirty="0"/>
              <a:t> pour la </a:t>
            </a:r>
            <a:r>
              <a:rPr lang="fr-FR" b="1" dirty="0">
                <a:solidFill>
                  <a:srgbClr val="000099"/>
                </a:solidFill>
              </a:rPr>
              <a:t>conservation </a:t>
            </a:r>
            <a:r>
              <a:rPr lang="fr-FR" dirty="0"/>
              <a:t>de la biodiversité qui concrétise la volonté des pays de préserver les cétacés en imposant des mesures plus restrictives que celles définies dans les textes adoptés sous d’autres Conventions.</a:t>
            </a:r>
          </a:p>
          <a:p>
            <a:endParaRPr lang="fr-FR" dirty="0"/>
          </a:p>
        </p:txBody>
      </p:sp>
      <p:sp>
        <p:nvSpPr>
          <p:cNvPr id="4" name="Espace réservé du numéro de diapositive 3"/>
          <p:cNvSpPr>
            <a:spLocks noGrp="1"/>
          </p:cNvSpPr>
          <p:nvPr>
            <p:ph type="sldNum" sz="quarter" idx="10"/>
          </p:nvPr>
        </p:nvSpPr>
        <p:spPr/>
        <p:txBody>
          <a:bodyPr/>
          <a:lstStyle/>
          <a:p>
            <a:fld id="{D4C3D03C-AA10-47F9-8ACE-CFEFA7727D94}" type="slidenum">
              <a:rPr lang="fr-FR" smtClean="0"/>
              <a:t>2</a:t>
            </a:fld>
            <a:endParaRPr lang="fr-FR"/>
          </a:p>
        </p:txBody>
      </p:sp>
    </p:spTree>
    <p:extLst>
      <p:ext uri="{BB962C8B-B14F-4D97-AF65-F5344CB8AC3E}">
        <p14:creationId xmlns:p14="http://schemas.microsoft.com/office/powerpoint/2010/main" val="397549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856020-D5C5-4064-BF5E-A23D47CA4D85}" type="slidenum">
              <a:rPr lang="fr-FR" smtClean="0"/>
              <a:t>3</a:t>
            </a:fld>
            <a:endParaRPr lang="fr-FR"/>
          </a:p>
        </p:txBody>
      </p:sp>
    </p:spTree>
    <p:extLst>
      <p:ext uri="{BB962C8B-B14F-4D97-AF65-F5344CB8AC3E}">
        <p14:creationId xmlns:p14="http://schemas.microsoft.com/office/powerpoint/2010/main" val="16722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856020-D5C5-4064-BF5E-A23D47CA4D85}" type="slidenum">
              <a:rPr lang="fr-FR" smtClean="0"/>
              <a:t>4</a:t>
            </a:fld>
            <a:endParaRPr lang="fr-FR"/>
          </a:p>
        </p:txBody>
      </p:sp>
    </p:spTree>
    <p:extLst>
      <p:ext uri="{BB962C8B-B14F-4D97-AF65-F5344CB8AC3E}">
        <p14:creationId xmlns:p14="http://schemas.microsoft.com/office/powerpoint/2010/main" val="119098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856020-D5C5-4064-BF5E-A23D47CA4D85}" type="slidenum">
              <a:rPr lang="fr-FR" smtClean="0"/>
              <a:t>5</a:t>
            </a:fld>
            <a:endParaRPr lang="fr-FR"/>
          </a:p>
        </p:txBody>
      </p:sp>
    </p:spTree>
    <p:extLst>
      <p:ext uri="{BB962C8B-B14F-4D97-AF65-F5344CB8AC3E}">
        <p14:creationId xmlns:p14="http://schemas.microsoft.com/office/powerpoint/2010/main" val="177797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856020-D5C5-4064-BF5E-A23D47CA4D85}" type="slidenum">
              <a:rPr lang="fr-FR" smtClean="0"/>
              <a:t>6</a:t>
            </a:fld>
            <a:endParaRPr lang="fr-FR"/>
          </a:p>
        </p:txBody>
      </p:sp>
    </p:spTree>
    <p:extLst>
      <p:ext uri="{BB962C8B-B14F-4D97-AF65-F5344CB8AC3E}">
        <p14:creationId xmlns:p14="http://schemas.microsoft.com/office/powerpoint/2010/main" val="262494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320189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411918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311908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185443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4535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77F5A6-1EC0-47B3-B7BC-956D79B5EDC6}" type="datetimeFigureOut">
              <a:rPr lang="fr-FR" smtClean="0"/>
              <a:t>11/01/2022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287800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E77F5A6-1EC0-47B3-B7BC-956D79B5EDC6}" type="datetimeFigureOut">
              <a:rPr lang="fr-FR" smtClean="0"/>
              <a:t>11/01/2022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287044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E77F5A6-1EC0-47B3-B7BC-956D79B5EDC6}" type="datetimeFigureOut">
              <a:rPr lang="fr-FR" smtClean="0"/>
              <a:t>11/01/2022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39901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77F5A6-1EC0-47B3-B7BC-956D79B5EDC6}" type="datetimeFigureOut">
              <a:rPr lang="fr-FR" smtClean="0"/>
              <a:t>11/01/2022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264654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77F5A6-1EC0-47B3-B7BC-956D79B5EDC6}" type="datetimeFigureOut">
              <a:rPr lang="fr-FR" smtClean="0"/>
              <a:t>11/01/2022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41650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77F5A6-1EC0-47B3-B7BC-956D79B5EDC6}" type="datetimeFigureOut">
              <a:rPr lang="fr-FR" smtClean="0"/>
              <a:t>11/01/2022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99054-53DE-4B4A-AD1F-57887A94BA4F}" type="slidenum">
              <a:rPr lang="fr-FR" smtClean="0"/>
              <a:t>‹N°›</a:t>
            </a:fld>
            <a:endParaRPr lang="fr-FR"/>
          </a:p>
        </p:txBody>
      </p:sp>
    </p:spTree>
    <p:extLst>
      <p:ext uri="{BB962C8B-B14F-4D97-AF65-F5344CB8AC3E}">
        <p14:creationId xmlns:p14="http://schemas.microsoft.com/office/powerpoint/2010/main" val="225821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7F5A6-1EC0-47B3-B7BC-956D79B5EDC6}" type="datetimeFigureOut">
              <a:rPr lang="fr-FR" smtClean="0"/>
              <a:t>11/01/2022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99054-53DE-4B4A-AD1F-57887A94BA4F}" type="slidenum">
              <a:rPr lang="fr-FR" smtClean="0"/>
              <a:t>‹N°›</a:t>
            </a:fld>
            <a:endParaRPr lang="fr-FR"/>
          </a:p>
        </p:txBody>
      </p:sp>
    </p:spTree>
    <p:extLst>
      <p:ext uri="{BB962C8B-B14F-4D97-AF65-F5344CB8AC3E}">
        <p14:creationId xmlns:p14="http://schemas.microsoft.com/office/powerpoint/2010/main" val="138700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8563010-C0EE-4154-AF3D-7B9F49F63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11" name="Rectangle 1">
            <a:extLst>
              <a:ext uri="{FF2B5EF4-FFF2-40B4-BE49-F238E27FC236}">
                <a16:creationId xmlns:a16="http://schemas.microsoft.com/office/drawing/2014/main" id="{31143A98-2703-4D19-B55D-9B10C140C530}"/>
              </a:ext>
            </a:extLst>
          </p:cNvPr>
          <p:cNvSpPr>
            <a:spLocks noChangeArrowheads="1"/>
          </p:cNvSpPr>
          <p:nvPr/>
        </p:nvSpPr>
        <p:spPr bwMode="auto">
          <a:xfrm>
            <a:off x="1631503" y="324962"/>
            <a:ext cx="8352928"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cs typeface="Times New Roman" pitchFamily="18" charset="0"/>
              </a:rPr>
              <a:t>ACCOBAMS : an international Agreement</a:t>
            </a:r>
            <a:r>
              <a:rPr lang="fr-MC" sz="2000" b="1" dirty="0">
                <a:cs typeface="Times New Roman" pitchFamily="18" charset="0"/>
              </a:rPr>
              <a:t> </a:t>
            </a:r>
          </a:p>
        </p:txBody>
      </p:sp>
      <p:pic>
        <p:nvPicPr>
          <p:cNvPr id="3" name="Image 2">
            <a:extLst>
              <a:ext uri="{FF2B5EF4-FFF2-40B4-BE49-F238E27FC236}">
                <a16:creationId xmlns:a16="http://schemas.microsoft.com/office/drawing/2014/main" id="{5D906779-05CC-4B1B-A915-A1EAFB70D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20" y="1528864"/>
            <a:ext cx="4425097" cy="4607900"/>
          </a:xfrm>
          <a:prstGeom prst="rect">
            <a:avLst/>
          </a:prstGeom>
        </p:spPr>
      </p:pic>
      <p:sp>
        <p:nvSpPr>
          <p:cNvPr id="2" name="Rectangle 1"/>
          <p:cNvSpPr/>
          <p:nvPr/>
        </p:nvSpPr>
        <p:spPr>
          <a:xfrm>
            <a:off x="-215251" y="1208139"/>
            <a:ext cx="11460426" cy="369332"/>
          </a:xfrm>
          <a:prstGeom prst="rect">
            <a:avLst/>
          </a:prstGeom>
        </p:spPr>
        <p:txBody>
          <a:bodyPr wrap="square">
            <a:spAutoFit/>
          </a:bodyPr>
          <a:lstStyle/>
          <a:p>
            <a:pPr algn="ctr">
              <a:defRPr/>
            </a:pPr>
            <a:r>
              <a:rPr lang="en-GB" dirty="0"/>
              <a:t>Agreement on the Conservation of Cetaceans of the Black Sea, Mediterranean Sea and contiguous Atlantic area</a:t>
            </a:r>
            <a:endParaRPr lang="en-GB" sz="1100" dirty="0"/>
          </a:p>
        </p:txBody>
      </p:sp>
      <p:pic>
        <p:nvPicPr>
          <p:cNvPr id="12" name="Image 11">
            <a:extLst>
              <a:ext uri="{FF2B5EF4-FFF2-40B4-BE49-F238E27FC236}">
                <a16:creationId xmlns:a16="http://schemas.microsoft.com/office/drawing/2014/main" id="{FFF5B370-A74C-400C-9A2D-ECAE8888B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242" y="2060538"/>
            <a:ext cx="7186068" cy="4076226"/>
          </a:xfrm>
          <a:prstGeom prst="rect">
            <a:avLst/>
          </a:prstGeom>
        </p:spPr>
      </p:pic>
      <p:sp>
        <p:nvSpPr>
          <p:cNvPr id="13" name="ZoneTexte 12">
            <a:extLst>
              <a:ext uri="{FF2B5EF4-FFF2-40B4-BE49-F238E27FC236}">
                <a16:creationId xmlns:a16="http://schemas.microsoft.com/office/drawing/2014/main" id="{AE070F23-BC74-4E11-94B4-090C3FAC0AAF}"/>
              </a:ext>
            </a:extLst>
          </p:cNvPr>
          <p:cNvSpPr txBox="1"/>
          <p:nvPr/>
        </p:nvSpPr>
        <p:spPr>
          <a:xfrm>
            <a:off x="4091608" y="6291319"/>
            <a:ext cx="8100392" cy="369332"/>
          </a:xfrm>
          <a:prstGeom prst="rect">
            <a:avLst/>
          </a:prstGeom>
          <a:noFill/>
        </p:spPr>
        <p:txBody>
          <a:bodyPr wrap="square" rtlCol="0">
            <a:spAutoFit/>
          </a:bodyPr>
          <a:lstStyle/>
          <a:p>
            <a:pPr algn="ctr"/>
            <a:r>
              <a:rPr lang="fr-FR" dirty="0" err="1"/>
              <a:t>November</a:t>
            </a:r>
            <a:r>
              <a:rPr lang="fr-FR" dirty="0"/>
              <a:t> 2018 = </a:t>
            </a:r>
            <a:r>
              <a:rPr lang="fr-FR" b="1" dirty="0"/>
              <a:t>24</a:t>
            </a:r>
            <a:r>
              <a:rPr lang="fr-FR" dirty="0"/>
              <a:t> Parties</a:t>
            </a:r>
          </a:p>
        </p:txBody>
      </p:sp>
    </p:spTree>
    <p:extLst>
      <p:ext uri="{BB962C8B-B14F-4D97-AF65-F5344CB8AC3E}">
        <p14:creationId xmlns:p14="http://schemas.microsoft.com/office/powerpoint/2010/main" val="33961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a:extLst>
              <a:ext uri="{FF2B5EF4-FFF2-40B4-BE49-F238E27FC236}">
                <a16:creationId xmlns:a16="http://schemas.microsoft.com/office/drawing/2014/main" id="{6057CDD5-3576-4424-8042-38721CA238FF}"/>
              </a:ext>
            </a:extLst>
          </p:cNvPr>
          <p:cNvSpPr txBox="1"/>
          <p:nvPr/>
        </p:nvSpPr>
        <p:spPr>
          <a:xfrm>
            <a:off x="2608548" y="2169209"/>
            <a:ext cx="2376264" cy="369332"/>
          </a:xfrm>
          <a:prstGeom prst="rect">
            <a:avLst/>
          </a:prstGeom>
          <a:solidFill>
            <a:srgbClr val="FFC000"/>
          </a:solidFill>
        </p:spPr>
        <p:txBody>
          <a:bodyPr wrap="square" rtlCol="0">
            <a:spAutoFit/>
          </a:bodyPr>
          <a:lstStyle/>
          <a:p>
            <a:pPr algn="ctr"/>
            <a:r>
              <a:rPr lang="en-GB"/>
              <a:t>Human Activities</a:t>
            </a:r>
          </a:p>
        </p:txBody>
      </p:sp>
      <p:sp>
        <p:nvSpPr>
          <p:cNvPr id="63" name="ZoneTexte 62">
            <a:extLst>
              <a:ext uri="{FF2B5EF4-FFF2-40B4-BE49-F238E27FC236}">
                <a16:creationId xmlns:a16="http://schemas.microsoft.com/office/drawing/2014/main" id="{F098E526-007D-4C71-99F2-65EB4A70625E}"/>
              </a:ext>
            </a:extLst>
          </p:cNvPr>
          <p:cNvSpPr txBox="1"/>
          <p:nvPr/>
        </p:nvSpPr>
        <p:spPr>
          <a:xfrm>
            <a:off x="1929408" y="3401712"/>
            <a:ext cx="3888432" cy="369332"/>
          </a:xfrm>
          <a:prstGeom prst="rect">
            <a:avLst/>
          </a:prstGeom>
          <a:solidFill>
            <a:schemeClr val="accent1">
              <a:lumMod val="20000"/>
              <a:lumOff val="80000"/>
            </a:schemeClr>
          </a:solidFill>
        </p:spPr>
        <p:txBody>
          <a:bodyPr wrap="square" rtlCol="0">
            <a:spAutoFit/>
          </a:bodyPr>
          <a:lstStyle/>
          <a:p>
            <a:pPr algn="ctr"/>
            <a:r>
              <a:rPr lang="en-GB" dirty="0"/>
              <a:t>Important areas for cetaceans</a:t>
            </a:r>
          </a:p>
        </p:txBody>
      </p:sp>
      <p:sp>
        <p:nvSpPr>
          <p:cNvPr id="64" name="ZoneTexte 63">
            <a:extLst>
              <a:ext uri="{FF2B5EF4-FFF2-40B4-BE49-F238E27FC236}">
                <a16:creationId xmlns:a16="http://schemas.microsoft.com/office/drawing/2014/main" id="{BCB19AB2-3C25-4722-832D-991F7096829D}"/>
              </a:ext>
            </a:extLst>
          </p:cNvPr>
          <p:cNvSpPr txBox="1"/>
          <p:nvPr/>
        </p:nvSpPr>
        <p:spPr>
          <a:xfrm>
            <a:off x="2216560" y="4431891"/>
            <a:ext cx="3438401" cy="369332"/>
          </a:xfrm>
          <a:prstGeom prst="rect">
            <a:avLst/>
          </a:prstGeom>
          <a:solidFill>
            <a:schemeClr val="accent6">
              <a:lumMod val="40000"/>
              <a:lumOff val="60000"/>
            </a:schemeClr>
          </a:solidFill>
        </p:spPr>
        <p:txBody>
          <a:bodyPr wrap="square" rtlCol="0">
            <a:spAutoFit/>
          </a:bodyPr>
          <a:lstStyle/>
          <a:p>
            <a:pPr algn="ctr"/>
            <a:r>
              <a:rPr lang="en-GB"/>
              <a:t>= Threats for cetaceans</a:t>
            </a:r>
          </a:p>
        </p:txBody>
      </p:sp>
      <p:sp>
        <p:nvSpPr>
          <p:cNvPr id="65" name="ZoneTexte 64">
            <a:extLst>
              <a:ext uri="{FF2B5EF4-FFF2-40B4-BE49-F238E27FC236}">
                <a16:creationId xmlns:a16="http://schemas.microsoft.com/office/drawing/2014/main" id="{C05A4758-F31D-426B-A64A-598F95523EFB}"/>
              </a:ext>
            </a:extLst>
          </p:cNvPr>
          <p:cNvSpPr txBox="1"/>
          <p:nvPr/>
        </p:nvSpPr>
        <p:spPr>
          <a:xfrm>
            <a:off x="3648274" y="2746198"/>
            <a:ext cx="576064" cy="369332"/>
          </a:xfrm>
          <a:prstGeom prst="rect">
            <a:avLst/>
          </a:prstGeom>
          <a:noFill/>
        </p:spPr>
        <p:txBody>
          <a:bodyPr wrap="square" rtlCol="0">
            <a:spAutoFit/>
          </a:bodyPr>
          <a:lstStyle/>
          <a:p>
            <a:r>
              <a:rPr lang="en-GB"/>
              <a:t>+</a:t>
            </a:r>
          </a:p>
        </p:txBody>
      </p:sp>
      <p:sp>
        <p:nvSpPr>
          <p:cNvPr id="66" name="Rectangle 65">
            <a:extLst>
              <a:ext uri="{FF2B5EF4-FFF2-40B4-BE49-F238E27FC236}">
                <a16:creationId xmlns:a16="http://schemas.microsoft.com/office/drawing/2014/main" id="{BE5DBC94-A9EC-42D2-B91B-8ECFEEC9E1AA}"/>
              </a:ext>
            </a:extLst>
          </p:cNvPr>
          <p:cNvSpPr/>
          <p:nvPr/>
        </p:nvSpPr>
        <p:spPr>
          <a:xfrm>
            <a:off x="1775520" y="1961552"/>
            <a:ext cx="4240430" cy="3384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Connecteur droit 66">
            <a:extLst>
              <a:ext uri="{FF2B5EF4-FFF2-40B4-BE49-F238E27FC236}">
                <a16:creationId xmlns:a16="http://schemas.microsoft.com/office/drawing/2014/main" id="{144CE961-37B2-4AFE-9863-0C93C401F4E1}"/>
              </a:ext>
            </a:extLst>
          </p:cNvPr>
          <p:cNvCxnSpPr/>
          <p:nvPr/>
        </p:nvCxnSpPr>
        <p:spPr>
          <a:xfrm>
            <a:off x="1775520" y="4193800"/>
            <a:ext cx="404232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5B86FB3B-9487-4BC5-B629-71DC4D4EF8C2}"/>
              </a:ext>
            </a:extLst>
          </p:cNvPr>
          <p:cNvSpPr txBox="1"/>
          <p:nvPr/>
        </p:nvSpPr>
        <p:spPr>
          <a:xfrm>
            <a:off x="388705" y="5595053"/>
            <a:ext cx="11381763" cy="369332"/>
          </a:xfrm>
          <a:prstGeom prst="rect">
            <a:avLst/>
          </a:prstGeom>
          <a:noFill/>
          <a:ln w="28575">
            <a:solidFill>
              <a:schemeClr val="tx2">
                <a:lumMod val="60000"/>
                <a:lumOff val="40000"/>
              </a:schemeClr>
            </a:solidFill>
          </a:ln>
        </p:spPr>
        <p:txBody>
          <a:bodyPr wrap="square" rtlCol="0">
            <a:spAutoFit/>
          </a:bodyPr>
          <a:lstStyle/>
          <a:p>
            <a:pPr algn="ctr"/>
            <a:r>
              <a:rPr lang="en-GB" dirty="0"/>
              <a:t>Implementation of an integrated management: find solutions to conciliate human activities and cetacean conservation</a:t>
            </a:r>
          </a:p>
        </p:txBody>
      </p:sp>
      <p:sp>
        <p:nvSpPr>
          <p:cNvPr id="69" name="Rectangle 68">
            <a:extLst>
              <a:ext uri="{FF2B5EF4-FFF2-40B4-BE49-F238E27FC236}">
                <a16:creationId xmlns:a16="http://schemas.microsoft.com/office/drawing/2014/main" id="{DF4CCFE4-1CFC-42EE-82D0-9D5DB6B3A5AA}"/>
              </a:ext>
            </a:extLst>
          </p:cNvPr>
          <p:cNvSpPr/>
          <p:nvPr/>
        </p:nvSpPr>
        <p:spPr>
          <a:xfrm>
            <a:off x="6487988" y="1961552"/>
            <a:ext cx="4000501" cy="3384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ZoneTexte 69">
            <a:extLst>
              <a:ext uri="{FF2B5EF4-FFF2-40B4-BE49-F238E27FC236}">
                <a16:creationId xmlns:a16="http://schemas.microsoft.com/office/drawing/2014/main" id="{EFB962D4-3CEA-4F63-8950-2E9D34E2A2AD}"/>
              </a:ext>
            </a:extLst>
          </p:cNvPr>
          <p:cNvSpPr txBox="1"/>
          <p:nvPr/>
        </p:nvSpPr>
        <p:spPr>
          <a:xfrm>
            <a:off x="6600057" y="2039618"/>
            <a:ext cx="3708411" cy="646331"/>
          </a:xfrm>
          <a:prstGeom prst="rect">
            <a:avLst/>
          </a:prstGeom>
          <a:solidFill>
            <a:srgbClr val="FFC000"/>
          </a:solidFill>
        </p:spPr>
        <p:txBody>
          <a:bodyPr wrap="square" rtlCol="0">
            <a:spAutoFit/>
          </a:bodyPr>
          <a:lstStyle/>
          <a:p>
            <a:pPr algn="ctr"/>
            <a:r>
              <a:rPr lang="en-GB"/>
              <a:t>Knowledge of human activities within the ACCOBAMS area</a:t>
            </a:r>
          </a:p>
        </p:txBody>
      </p:sp>
      <p:sp>
        <p:nvSpPr>
          <p:cNvPr id="71" name="ZoneTexte 70">
            <a:extLst>
              <a:ext uri="{FF2B5EF4-FFF2-40B4-BE49-F238E27FC236}">
                <a16:creationId xmlns:a16="http://schemas.microsoft.com/office/drawing/2014/main" id="{E4259631-4C21-420F-9395-0803D39E1593}"/>
              </a:ext>
            </a:extLst>
          </p:cNvPr>
          <p:cNvSpPr txBox="1"/>
          <p:nvPr/>
        </p:nvSpPr>
        <p:spPr>
          <a:xfrm>
            <a:off x="6857066" y="3401212"/>
            <a:ext cx="3096343" cy="646331"/>
          </a:xfrm>
          <a:prstGeom prst="rect">
            <a:avLst/>
          </a:prstGeom>
          <a:solidFill>
            <a:schemeClr val="accent1">
              <a:lumMod val="20000"/>
              <a:lumOff val="80000"/>
            </a:schemeClr>
          </a:solidFill>
        </p:spPr>
        <p:txBody>
          <a:bodyPr wrap="square" rtlCol="0">
            <a:spAutoFit/>
          </a:bodyPr>
          <a:lstStyle/>
          <a:p>
            <a:pPr algn="ctr"/>
            <a:r>
              <a:rPr lang="en-GB" dirty="0"/>
              <a:t>Knowledge of the distribution of the different species</a:t>
            </a:r>
          </a:p>
        </p:txBody>
      </p:sp>
      <p:cxnSp>
        <p:nvCxnSpPr>
          <p:cNvPr id="72" name="Connecteur droit 71">
            <a:extLst>
              <a:ext uri="{FF2B5EF4-FFF2-40B4-BE49-F238E27FC236}">
                <a16:creationId xmlns:a16="http://schemas.microsoft.com/office/drawing/2014/main" id="{79C68049-AF16-4252-92E0-8951E0C68E30}"/>
              </a:ext>
            </a:extLst>
          </p:cNvPr>
          <p:cNvCxnSpPr/>
          <p:nvPr/>
        </p:nvCxnSpPr>
        <p:spPr>
          <a:xfrm>
            <a:off x="6744072" y="4193800"/>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F28CAF51-54A4-4D4C-A347-CF35484C6A20}"/>
              </a:ext>
            </a:extLst>
          </p:cNvPr>
          <p:cNvSpPr txBox="1"/>
          <p:nvPr/>
        </p:nvSpPr>
        <p:spPr>
          <a:xfrm>
            <a:off x="8256239" y="2768515"/>
            <a:ext cx="576064" cy="369332"/>
          </a:xfrm>
          <a:prstGeom prst="rect">
            <a:avLst/>
          </a:prstGeom>
          <a:noFill/>
        </p:spPr>
        <p:txBody>
          <a:bodyPr wrap="square" rtlCol="0">
            <a:spAutoFit/>
          </a:bodyPr>
          <a:lstStyle/>
          <a:p>
            <a:r>
              <a:rPr lang="en-GB"/>
              <a:t>+</a:t>
            </a:r>
          </a:p>
        </p:txBody>
      </p:sp>
      <p:sp>
        <p:nvSpPr>
          <p:cNvPr id="74" name="ZoneTexte 73">
            <a:extLst>
              <a:ext uri="{FF2B5EF4-FFF2-40B4-BE49-F238E27FC236}">
                <a16:creationId xmlns:a16="http://schemas.microsoft.com/office/drawing/2014/main" id="{E50FA44D-0E51-4A5D-85EF-2F1347365283}"/>
              </a:ext>
            </a:extLst>
          </p:cNvPr>
          <p:cNvSpPr txBox="1"/>
          <p:nvPr/>
        </p:nvSpPr>
        <p:spPr>
          <a:xfrm>
            <a:off x="6825071" y="4461034"/>
            <a:ext cx="3438401" cy="646331"/>
          </a:xfrm>
          <a:prstGeom prst="rect">
            <a:avLst/>
          </a:prstGeom>
          <a:solidFill>
            <a:schemeClr val="accent6">
              <a:lumMod val="40000"/>
              <a:lumOff val="60000"/>
            </a:schemeClr>
          </a:solidFill>
        </p:spPr>
        <p:txBody>
          <a:bodyPr wrap="square" rtlCol="0">
            <a:spAutoFit/>
          </a:bodyPr>
          <a:lstStyle/>
          <a:p>
            <a:pPr algn="ctr"/>
            <a:r>
              <a:rPr lang="en-GB" dirty="0"/>
              <a:t>= Better management of threats for cetaceans</a:t>
            </a:r>
          </a:p>
        </p:txBody>
      </p:sp>
      <p:sp>
        <p:nvSpPr>
          <p:cNvPr id="2" name="Rectangle 1"/>
          <p:cNvSpPr/>
          <p:nvPr/>
        </p:nvSpPr>
        <p:spPr>
          <a:xfrm>
            <a:off x="388705" y="1277951"/>
            <a:ext cx="10532512" cy="369332"/>
          </a:xfrm>
          <a:prstGeom prst="rect">
            <a:avLst/>
          </a:prstGeom>
        </p:spPr>
        <p:txBody>
          <a:bodyPr wrap="square">
            <a:spAutoFit/>
          </a:bodyPr>
          <a:lstStyle/>
          <a:p>
            <a:pPr algn="just"/>
            <a:r>
              <a:rPr lang="en-US" kern="1400" dirty="0">
                <a:solidFill>
                  <a:srgbClr val="000000"/>
                </a:solidFill>
              </a:rPr>
              <a:t>Implement a </a:t>
            </a:r>
            <a:r>
              <a:rPr lang="en-US" b="1" kern="1400" dirty="0">
                <a:solidFill>
                  <a:srgbClr val="002776"/>
                </a:solidFill>
              </a:rPr>
              <a:t>detailed Conservation Plan</a:t>
            </a:r>
            <a:r>
              <a:rPr lang="en-US" kern="1400" dirty="0">
                <a:solidFill>
                  <a:srgbClr val="002776"/>
                </a:solidFill>
              </a:rPr>
              <a:t> </a:t>
            </a:r>
            <a:r>
              <a:rPr lang="en-US" kern="1400" dirty="0">
                <a:solidFill>
                  <a:srgbClr val="000000"/>
                </a:solidFill>
              </a:rPr>
              <a:t>to achieve and maintain a favorable conservation status for cetaceans.</a:t>
            </a:r>
          </a:p>
        </p:txBody>
      </p:sp>
      <p:pic>
        <p:nvPicPr>
          <p:cNvPr id="20" name="Image 19">
            <a:extLst>
              <a:ext uri="{FF2B5EF4-FFF2-40B4-BE49-F238E27FC236}">
                <a16:creationId xmlns:a16="http://schemas.microsoft.com/office/drawing/2014/main" id="{88563010-C0EE-4154-AF3D-7B9F49F63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61" name="Rectangle 1">
            <a:extLst>
              <a:ext uri="{FF2B5EF4-FFF2-40B4-BE49-F238E27FC236}">
                <a16:creationId xmlns:a16="http://schemas.microsoft.com/office/drawing/2014/main" id="{A21DF748-7364-4E5D-8222-7125B582538B}"/>
              </a:ext>
            </a:extLst>
          </p:cNvPr>
          <p:cNvSpPr>
            <a:spLocks noChangeArrowheads="1"/>
          </p:cNvSpPr>
          <p:nvPr/>
        </p:nvSpPr>
        <p:spPr bwMode="auto">
          <a:xfrm>
            <a:off x="887760" y="331495"/>
            <a:ext cx="8989085"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solidFill>
                  <a:srgbClr val="002060"/>
                </a:solidFill>
                <a:cs typeface="Times New Roman" pitchFamily="18" charset="0"/>
              </a:rPr>
              <a:t>ACCOBAMS: CONCILIATE HUMAN ACTIVITIES AND CETACEAN CONSERVATION</a:t>
            </a:r>
          </a:p>
        </p:txBody>
      </p:sp>
    </p:spTree>
    <p:extLst>
      <p:ext uri="{BB962C8B-B14F-4D97-AF65-F5344CB8AC3E}">
        <p14:creationId xmlns:p14="http://schemas.microsoft.com/office/powerpoint/2010/main" val="219456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D351BAC7-AA0E-45F7-92CD-147B4D71B1C5}"/>
              </a:ext>
            </a:extLst>
          </p:cNvPr>
          <p:cNvSpPr txBox="1">
            <a:spLocks noGrp="1"/>
          </p:cNvSpPr>
          <p:nvPr>
            <p:ph idx="1"/>
          </p:nvPr>
        </p:nvSpPr>
        <p:spPr>
          <a:xfrm>
            <a:off x="887760" y="1276416"/>
            <a:ext cx="10515600" cy="43704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just">
              <a:lnSpc>
                <a:spcPct val="120000"/>
              </a:lnSpc>
              <a:spcAft>
                <a:spcPts val="800"/>
              </a:spcAft>
              <a:buNone/>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 the last 3 years, ACCOBAMS continued work on ship strikes, especially through:</a:t>
            </a:r>
            <a:endParaRPr lang="fr-FR"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C0EC89E-519D-4BBC-8379-79F17B434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6" name="Rectangle 1">
            <a:extLst>
              <a:ext uri="{FF2B5EF4-FFF2-40B4-BE49-F238E27FC236}">
                <a16:creationId xmlns:a16="http://schemas.microsoft.com/office/drawing/2014/main" id="{124D2F62-549D-4BA5-A6B5-3DBEF181F1A9}"/>
              </a:ext>
            </a:extLst>
          </p:cNvPr>
          <p:cNvSpPr>
            <a:spLocks noChangeArrowheads="1"/>
          </p:cNvSpPr>
          <p:nvPr/>
        </p:nvSpPr>
        <p:spPr bwMode="auto">
          <a:xfrm>
            <a:off x="887760" y="331495"/>
            <a:ext cx="8989085"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solidFill>
                  <a:srgbClr val="002060"/>
                </a:solidFill>
                <a:cs typeface="Times New Roman" pitchFamily="18" charset="0"/>
              </a:rPr>
              <a:t>ACCOBAMS: CONCILIATE HUMAN ACTIVITIES AND CETACEAN CONSERVATION</a:t>
            </a:r>
          </a:p>
        </p:txBody>
      </p:sp>
      <p:pic>
        <p:nvPicPr>
          <p:cNvPr id="7" name="image44.jpg" descr="Une image contenant carte&#10;&#10;Description générée automatiquement">
            <a:extLst>
              <a:ext uri="{FF2B5EF4-FFF2-40B4-BE49-F238E27FC236}">
                <a16:creationId xmlns:a16="http://schemas.microsoft.com/office/drawing/2014/main" id="{65AF8BE5-9E36-499D-8AFA-4606EF8FD47E}"/>
              </a:ext>
            </a:extLst>
          </p:cNvPr>
          <p:cNvPicPr>
            <a:picLocks noChangeAspect="1"/>
          </p:cNvPicPr>
          <p:nvPr/>
        </p:nvPicPr>
        <p:blipFill rotWithShape="1">
          <a:blip r:embed="rId4"/>
          <a:srcRect l="4617" t="5073" r="5255" b="2833"/>
          <a:stretch/>
        </p:blipFill>
        <p:spPr>
          <a:xfrm>
            <a:off x="4800599" y="1781736"/>
            <a:ext cx="6602761" cy="4772026"/>
          </a:xfrm>
          <a:prstGeom prst="rect">
            <a:avLst/>
          </a:prstGeom>
          <a:ln/>
        </p:spPr>
      </p:pic>
      <p:sp>
        <p:nvSpPr>
          <p:cNvPr id="9" name="ZoneTexte 8">
            <a:extLst>
              <a:ext uri="{FF2B5EF4-FFF2-40B4-BE49-F238E27FC236}">
                <a16:creationId xmlns:a16="http://schemas.microsoft.com/office/drawing/2014/main" id="{5E762F68-CD6D-4C86-A5E9-CE51162DCF7F}"/>
              </a:ext>
            </a:extLst>
          </p:cNvPr>
          <p:cNvSpPr txBox="1"/>
          <p:nvPr/>
        </p:nvSpPr>
        <p:spPr>
          <a:xfrm>
            <a:off x="403623" y="2281579"/>
            <a:ext cx="3625452" cy="2382960"/>
          </a:xfrm>
          <a:prstGeom prst="rect">
            <a:avLst/>
          </a:prstGeom>
          <a:noFill/>
        </p:spPr>
        <p:txBody>
          <a:bodyPr wrap="square">
            <a:spAutoFit/>
          </a:bodyPr>
          <a:lstStyle/>
          <a:p>
            <a:pPr indent="0" algn="just">
              <a:lnSpc>
                <a:spcPct val="107000"/>
              </a:lnSpc>
              <a:spcAft>
                <a:spcPts val="800"/>
              </a:spcAft>
              <a:buNone/>
            </a:pPr>
            <a:r>
              <a:rPr lang="en-US" sz="2000" dirty="0">
                <a:solidFill>
                  <a:schemeClr val="accent1">
                    <a:lumMod val="50000"/>
                  </a:schemeClr>
                </a:solidFill>
                <a:latin typeface="Calibri" panose="020F0502020204030204" pitchFamily="34" charset="0"/>
                <a:cs typeface="Times New Roman" panose="02020603050405020304" pitchFamily="18" charset="0"/>
              </a:rPr>
              <a:t>1- </a:t>
            </a:r>
            <a:r>
              <a:rPr lang="en-US" sz="2000" dirty="0"/>
              <a:t>revising CCH by taking into account both the known distribution of cetaceans and the threat-based management approach. By overlapping both it is possible to identify areas in need of conservation measures;</a:t>
            </a:r>
            <a:endParaRPr lang="fr-FR" sz="2000" dirty="0"/>
          </a:p>
        </p:txBody>
      </p:sp>
    </p:spTree>
    <p:extLst>
      <p:ext uri="{BB962C8B-B14F-4D97-AF65-F5344CB8AC3E}">
        <p14:creationId xmlns:p14="http://schemas.microsoft.com/office/powerpoint/2010/main" val="300112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D351BAC7-AA0E-45F7-92CD-147B4D71B1C5}"/>
              </a:ext>
            </a:extLst>
          </p:cNvPr>
          <p:cNvSpPr txBox="1">
            <a:spLocks noGrp="1"/>
          </p:cNvSpPr>
          <p:nvPr>
            <p:ph idx="1"/>
          </p:nvPr>
        </p:nvSpPr>
        <p:spPr>
          <a:xfrm>
            <a:off x="887760" y="1276416"/>
            <a:ext cx="10515600" cy="43704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just">
              <a:lnSpc>
                <a:spcPct val="120000"/>
              </a:lnSpc>
              <a:spcAft>
                <a:spcPts val="800"/>
              </a:spcAft>
              <a:buNone/>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 the last 3 years, ACCOBAMS continued work on ship strikes, especially through:</a:t>
            </a:r>
            <a:endParaRPr lang="fr-FR"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C0EC89E-519D-4BBC-8379-79F17B434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6" name="Rectangle 1">
            <a:extLst>
              <a:ext uri="{FF2B5EF4-FFF2-40B4-BE49-F238E27FC236}">
                <a16:creationId xmlns:a16="http://schemas.microsoft.com/office/drawing/2014/main" id="{124D2F62-549D-4BA5-A6B5-3DBEF181F1A9}"/>
              </a:ext>
            </a:extLst>
          </p:cNvPr>
          <p:cNvSpPr>
            <a:spLocks noChangeArrowheads="1"/>
          </p:cNvSpPr>
          <p:nvPr/>
        </p:nvSpPr>
        <p:spPr bwMode="auto">
          <a:xfrm>
            <a:off x="887760" y="331495"/>
            <a:ext cx="8989085"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solidFill>
                  <a:srgbClr val="002060"/>
                </a:solidFill>
                <a:cs typeface="Times New Roman" pitchFamily="18" charset="0"/>
              </a:rPr>
              <a:t>ACCOBAMS: CONCILIATE HUMAN ACTIVITIES AND CETACEAN CONSERVATION</a:t>
            </a:r>
          </a:p>
        </p:txBody>
      </p:sp>
      <p:sp>
        <p:nvSpPr>
          <p:cNvPr id="9" name="ZoneTexte 8">
            <a:extLst>
              <a:ext uri="{FF2B5EF4-FFF2-40B4-BE49-F238E27FC236}">
                <a16:creationId xmlns:a16="http://schemas.microsoft.com/office/drawing/2014/main" id="{5E762F68-CD6D-4C86-A5E9-CE51162DCF7F}"/>
              </a:ext>
            </a:extLst>
          </p:cNvPr>
          <p:cNvSpPr txBox="1"/>
          <p:nvPr/>
        </p:nvSpPr>
        <p:spPr>
          <a:xfrm>
            <a:off x="403623" y="2281579"/>
            <a:ext cx="3625452" cy="2382960"/>
          </a:xfrm>
          <a:prstGeom prst="rect">
            <a:avLst/>
          </a:prstGeom>
          <a:noFill/>
        </p:spPr>
        <p:txBody>
          <a:bodyPr wrap="square">
            <a:spAutoFit/>
          </a:bodyPr>
          <a:lstStyle/>
          <a:p>
            <a:pPr indent="0" algn="just">
              <a:lnSpc>
                <a:spcPct val="107000"/>
              </a:lnSpc>
              <a:spcAft>
                <a:spcPts val="800"/>
              </a:spcAft>
              <a:buNone/>
            </a:pPr>
            <a:r>
              <a:rPr lang="en-US" sz="2000" dirty="0">
                <a:solidFill>
                  <a:schemeClr val="accent1">
                    <a:lumMod val="50000"/>
                  </a:schemeClr>
                </a:solidFill>
                <a:latin typeface="Calibri" panose="020F0502020204030204" pitchFamily="34" charset="0"/>
                <a:cs typeface="Times New Roman" panose="02020603050405020304" pitchFamily="18" charset="0"/>
              </a:rPr>
              <a:t>1- </a:t>
            </a:r>
            <a:r>
              <a:rPr lang="en-US" sz="2000" dirty="0"/>
              <a:t>revising CCH by taking into account both the known distribution of cetaceans and the threat-based management approach. By overlapping both it is possible to identify areas in need of conservation measures;</a:t>
            </a:r>
            <a:endParaRPr lang="fr-FR" sz="2000" dirty="0"/>
          </a:p>
        </p:txBody>
      </p:sp>
      <p:pic>
        <p:nvPicPr>
          <p:cNvPr id="8" name="Image 7">
            <a:extLst>
              <a:ext uri="{FF2B5EF4-FFF2-40B4-BE49-F238E27FC236}">
                <a16:creationId xmlns:a16="http://schemas.microsoft.com/office/drawing/2014/main" id="{9AEF41FF-BAEB-48B1-90F6-C64323F73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470" y="2044634"/>
            <a:ext cx="6672914"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00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D351BAC7-AA0E-45F7-92CD-147B4D71B1C5}"/>
              </a:ext>
            </a:extLst>
          </p:cNvPr>
          <p:cNvSpPr txBox="1">
            <a:spLocks noGrp="1"/>
          </p:cNvSpPr>
          <p:nvPr>
            <p:ph idx="1"/>
          </p:nvPr>
        </p:nvSpPr>
        <p:spPr>
          <a:xfrm>
            <a:off x="887760" y="1533600"/>
            <a:ext cx="10515600" cy="476207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just">
              <a:lnSpc>
                <a:spcPct val="120000"/>
              </a:lnSpc>
              <a:spcAft>
                <a:spcPts val="800"/>
              </a:spcAft>
              <a:buNone/>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 the last 3 years, ACCOBAMS continued work on ship strikes, especially through:</a:t>
            </a:r>
            <a:endParaRPr lang="fr-FR"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600" dirty="0">
                <a:solidFill>
                  <a:schemeClr val="accent1">
                    <a:lumMod val="50000"/>
                  </a:schemeClr>
                </a:solidFill>
                <a:latin typeface="Calibri" panose="020F0502020204030204" pitchFamily="34" charset="0"/>
                <a:cs typeface="Times New Roman" panose="02020603050405020304" pitchFamily="18" charset="0"/>
              </a:rPr>
              <a:t>1- </a:t>
            </a:r>
            <a:r>
              <a:rPr lang="en-US" sz="2000" dirty="0"/>
              <a:t>revising CCH by taking into account both the known distribution of cetaceans and the threat-based management approach. By overlapping both it is possible to identify areas in need of conservation measures;</a:t>
            </a:r>
            <a:endParaRPr lang="fr-FR" sz="2000" dirty="0"/>
          </a:p>
          <a:p>
            <a:pPr indent="0" algn="just">
              <a:lnSpc>
                <a:spcPct val="107000"/>
              </a:lnSpc>
              <a:spcAft>
                <a:spcPts val="800"/>
              </a:spcAft>
              <a:buNone/>
            </a:pPr>
            <a:r>
              <a:rPr lang="en-US" sz="2000" dirty="0"/>
              <a:t>2 - the Scientific Committee is working on CMP for Mediterranean fin whales, to which ship strikes pose a serious threat;</a:t>
            </a:r>
            <a:endParaRPr lang="fr-FR" sz="2000" dirty="0"/>
          </a:p>
          <a:p>
            <a:pPr indent="0" algn="just">
              <a:lnSpc>
                <a:spcPct val="107000"/>
              </a:lnSpc>
              <a:spcAft>
                <a:spcPts val="800"/>
              </a:spcAft>
              <a:buNone/>
            </a:pPr>
            <a:r>
              <a:rPr lang="en-US" sz="2000" dirty="0"/>
              <a:t>3- collaborations (projects, other organizations…) - joint workshop IWC/IUCN/ACCOBAMS on ship strikes and IMMAs recommended ACCOBAMS to support the designation process of a PSSA including the North West Mediterranean Sea, Slope and Canyon IMMA, plus potentially the Spanish corridor, to take into account the whale population distribution and migration pattern. Mitigation tools such as speed reduction and de-routing could be considered as protective measures in the PSSA.</a:t>
            </a:r>
            <a:endParaRPr lang="fr-FR" sz="2000" dirty="0"/>
          </a:p>
        </p:txBody>
      </p:sp>
      <p:pic>
        <p:nvPicPr>
          <p:cNvPr id="5" name="Image 4">
            <a:extLst>
              <a:ext uri="{FF2B5EF4-FFF2-40B4-BE49-F238E27FC236}">
                <a16:creationId xmlns:a16="http://schemas.microsoft.com/office/drawing/2014/main" id="{7C0EC89E-519D-4BBC-8379-79F17B434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6" name="Rectangle 1">
            <a:extLst>
              <a:ext uri="{FF2B5EF4-FFF2-40B4-BE49-F238E27FC236}">
                <a16:creationId xmlns:a16="http://schemas.microsoft.com/office/drawing/2014/main" id="{124D2F62-549D-4BA5-A6B5-3DBEF181F1A9}"/>
              </a:ext>
            </a:extLst>
          </p:cNvPr>
          <p:cNvSpPr>
            <a:spLocks noChangeArrowheads="1"/>
          </p:cNvSpPr>
          <p:nvPr/>
        </p:nvSpPr>
        <p:spPr bwMode="auto">
          <a:xfrm>
            <a:off x="887760" y="331495"/>
            <a:ext cx="8989085"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solidFill>
                  <a:srgbClr val="002060"/>
                </a:solidFill>
                <a:cs typeface="Times New Roman" pitchFamily="18" charset="0"/>
              </a:rPr>
              <a:t>ACCOBAMS: CONCILIATE HUMAN ACTIVITIES AND CETACEAN CONSERVATION</a:t>
            </a:r>
          </a:p>
        </p:txBody>
      </p:sp>
    </p:spTree>
    <p:extLst>
      <p:ext uri="{BB962C8B-B14F-4D97-AF65-F5344CB8AC3E}">
        <p14:creationId xmlns:p14="http://schemas.microsoft.com/office/powerpoint/2010/main" val="407933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D351BAC7-AA0E-45F7-92CD-147B4D71B1C5}"/>
              </a:ext>
            </a:extLst>
          </p:cNvPr>
          <p:cNvSpPr txBox="1">
            <a:spLocks noGrp="1"/>
          </p:cNvSpPr>
          <p:nvPr>
            <p:ph idx="1"/>
          </p:nvPr>
        </p:nvSpPr>
        <p:spPr>
          <a:xfrm>
            <a:off x="887760" y="1533600"/>
            <a:ext cx="10515600" cy="43704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just">
              <a:lnSpc>
                <a:spcPct val="120000"/>
              </a:lnSpc>
              <a:spcAft>
                <a:spcPts val="800"/>
              </a:spcAft>
              <a:buNone/>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 14.7 on ship strikes (extracts)</a:t>
            </a:r>
            <a:endParaRPr lang="fr-FR"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C0EC89E-519D-4BBC-8379-79F17B434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1" y="176074"/>
            <a:ext cx="2031878" cy="1032065"/>
          </a:xfrm>
          <a:prstGeom prst="rect">
            <a:avLst/>
          </a:prstGeom>
        </p:spPr>
      </p:pic>
      <p:sp>
        <p:nvSpPr>
          <p:cNvPr id="6" name="Rectangle 1">
            <a:extLst>
              <a:ext uri="{FF2B5EF4-FFF2-40B4-BE49-F238E27FC236}">
                <a16:creationId xmlns:a16="http://schemas.microsoft.com/office/drawing/2014/main" id="{124D2F62-549D-4BA5-A6B5-3DBEF181F1A9}"/>
              </a:ext>
            </a:extLst>
          </p:cNvPr>
          <p:cNvSpPr>
            <a:spLocks noChangeArrowheads="1"/>
          </p:cNvSpPr>
          <p:nvPr/>
        </p:nvSpPr>
        <p:spPr bwMode="auto">
          <a:xfrm>
            <a:off x="887760" y="331495"/>
            <a:ext cx="8989085" cy="400110"/>
          </a:xfrm>
          <a:prstGeom prst="rect">
            <a:avLst/>
          </a:prstGeom>
          <a:solidFill>
            <a:schemeClr val="tx2">
              <a:lumMod val="40000"/>
              <a:lumOff val="60000"/>
            </a:schemeClr>
          </a:solidFill>
          <a:ln w="28575">
            <a:solidFill>
              <a:schemeClr val="accent1"/>
            </a:solidFill>
            <a:miter lim="800000"/>
            <a:headEnd/>
            <a:tailEnd/>
          </a:ln>
        </p:spPr>
        <p:txBody>
          <a:bodyPr vert="horz" wrap="square" lIns="91440" tIns="45720" rIns="91440" bIns="45720" rtlCol="0" anchor="ctr">
            <a:spAutoFit/>
          </a:bodyPr>
          <a:lstStyle/>
          <a:p>
            <a:pPr algn="ctr" eaLnBrk="0" fontAlgn="base" hangingPunct="0">
              <a:spcBef>
                <a:spcPts val="600"/>
              </a:spcBef>
              <a:spcAft>
                <a:spcPts val="600"/>
              </a:spcAft>
              <a:defRPr/>
            </a:pPr>
            <a:r>
              <a:rPr lang="en-GB" sz="2000" b="1" dirty="0">
                <a:solidFill>
                  <a:srgbClr val="002060"/>
                </a:solidFill>
                <a:cs typeface="Times New Roman" pitchFamily="18" charset="0"/>
              </a:rPr>
              <a:t>ACCOBAMS: CONCILIATE HUMAN ACTIVITIES AND CETACEAN CONSERVATION</a:t>
            </a:r>
          </a:p>
        </p:txBody>
      </p:sp>
      <p:sp>
        <p:nvSpPr>
          <p:cNvPr id="7" name="ZoneTexte 6">
            <a:extLst>
              <a:ext uri="{FF2B5EF4-FFF2-40B4-BE49-F238E27FC236}">
                <a16:creationId xmlns:a16="http://schemas.microsoft.com/office/drawing/2014/main" id="{E6D2B254-1850-4124-A319-E3393ABB2A08}"/>
              </a:ext>
            </a:extLst>
          </p:cNvPr>
          <p:cNvSpPr txBox="1"/>
          <p:nvPr/>
        </p:nvSpPr>
        <p:spPr>
          <a:xfrm>
            <a:off x="632928" y="2100309"/>
            <a:ext cx="6093618" cy="3637919"/>
          </a:xfrm>
          <a:prstGeom prst="rect">
            <a:avLst/>
          </a:prstGeom>
          <a:noFill/>
          <a:ln>
            <a:solidFill>
              <a:schemeClr val="accent1"/>
            </a:solidFill>
          </a:ln>
        </p:spPr>
        <p:txBody>
          <a:bodyPr wrap="square">
            <a:spAutoFit/>
          </a:bodyPr>
          <a:lstStyle/>
          <a:p>
            <a:pPr lvl="0" algn="just">
              <a:lnSpc>
                <a:spcPct val="120000"/>
              </a:lnSpc>
            </a:pPr>
            <a:r>
              <a:rPr lang="en-GB" dirty="0">
                <a:latin typeface="Calibri" panose="020F0502020204030204" pitchFamily="34" charset="0"/>
                <a:ea typeface="Times New Roman" panose="02020603050405020304" pitchFamily="18" charset="0"/>
                <a:cs typeface="Calibri" panose="020F0502020204030204" pitchFamily="34" charset="0"/>
              </a:rPr>
              <a:t>T</a:t>
            </a:r>
            <a:r>
              <a:rPr lang="en-GB" dirty="0">
                <a:effectLst/>
                <a:latin typeface="Calibri" panose="020F0502020204030204" pitchFamily="34" charset="0"/>
                <a:ea typeface="Times New Roman" panose="02020603050405020304" pitchFamily="18" charset="0"/>
                <a:cs typeface="Calibri" panose="020F0502020204030204" pitchFamily="34" charset="0"/>
              </a:rPr>
              <a:t>he SC </a:t>
            </a:r>
            <a:r>
              <a:rPr lang="en-GB" b="1" dirty="0">
                <a:effectLst/>
                <a:latin typeface="Calibri" panose="020F0502020204030204" pitchFamily="34" charset="0"/>
                <a:ea typeface="Times New Roman" panose="02020603050405020304" pitchFamily="18" charset="0"/>
                <a:cs typeface="Calibri" panose="020F0502020204030204" pitchFamily="34" charset="0"/>
              </a:rPr>
              <a:t>recognizes</a:t>
            </a:r>
            <a:r>
              <a:rPr lang="en-GB" dirty="0">
                <a:effectLst/>
                <a:latin typeface="Calibri" panose="020F0502020204030204" pitchFamily="34" charset="0"/>
                <a:ea typeface="Times New Roman" panose="02020603050405020304" pitchFamily="18" charset="0"/>
                <a:cs typeface="Calibri" panose="020F0502020204030204" pitchFamily="34" charset="0"/>
              </a:rPr>
              <a:t> the following High-Risk Areas, where ship strikes are common in the ACCOBAMS Region, and </a:t>
            </a:r>
            <a:r>
              <a:rPr lang="en-GB" b="1" dirty="0">
                <a:effectLst/>
                <a:latin typeface="Calibri" panose="020F0502020204030204" pitchFamily="34" charset="0"/>
                <a:ea typeface="Times New Roman" panose="02020603050405020304" pitchFamily="18" charset="0"/>
                <a:cs typeface="Calibri" panose="020F0502020204030204" pitchFamily="34" charset="0"/>
              </a:rPr>
              <a:t>recommends</a:t>
            </a:r>
            <a:r>
              <a:rPr lang="en-GB" dirty="0">
                <a:effectLst/>
                <a:latin typeface="Calibri" panose="020F0502020204030204" pitchFamily="34" charset="0"/>
                <a:ea typeface="Times New Roman" panose="02020603050405020304" pitchFamily="18" charset="0"/>
                <a:cs typeface="Calibri" panose="020F0502020204030204" pitchFamily="34" charset="0"/>
              </a:rPr>
              <a:t> that mitigation measures are implemented as a matter of urgency:</a:t>
            </a:r>
            <a:endParaRPr lang="fr-FR" dirty="0">
              <a:effectLst/>
              <a:latin typeface="Calibri" panose="020F0502020204030204" pitchFamily="34" charset="0"/>
              <a:ea typeface="MS Mincho" panose="02020609040205080304" pitchFamily="49" charset="-128"/>
              <a:cs typeface="Times New Roman" panose="02020603050405020304" pitchFamily="18" charset="0"/>
            </a:endParaRPr>
          </a:p>
          <a:p>
            <a:pPr defTabSz="179388">
              <a:lnSpc>
                <a:spcPct val="120000"/>
              </a:lnSpc>
            </a:pPr>
            <a:r>
              <a:rPr lang="en-GB" dirty="0">
                <a:effectLst/>
                <a:latin typeface="Calibri" panose="020F0502020204030204" pitchFamily="34" charset="0"/>
                <a:ea typeface="Times New Roman" panose="02020603050405020304" pitchFamily="18" charset="0"/>
                <a:cs typeface="Calibri" panose="020F0502020204030204" pitchFamily="34" charset="0"/>
              </a:rPr>
              <a:t>1</a:t>
            </a:r>
            <a:r>
              <a:rPr lang="en-GB" dirty="0">
                <a:latin typeface="Calibri" panose="020F0502020204030204" pitchFamily="34" charset="0"/>
                <a:ea typeface="MS Mincho" panose="02020609040205080304" pitchFamily="49" charset="-128"/>
                <a:cs typeface="Times New Roman" panose="02020603050405020304" pitchFamily="18" charset="0"/>
              </a:rPr>
              <a:t>. 	Strait of Gibraltar - fin and sperm whales</a:t>
            </a:r>
            <a:endParaRPr lang="fr-FR" dirty="0">
              <a:latin typeface="Calibri" panose="020F0502020204030204" pitchFamily="34" charset="0"/>
              <a:ea typeface="MS Mincho" panose="02020609040205080304" pitchFamily="49" charset="-128"/>
              <a:cs typeface="Times New Roman" panose="02020603050405020304" pitchFamily="18" charset="0"/>
            </a:endParaRPr>
          </a:p>
          <a:p>
            <a:pPr defTabSz="179388">
              <a:lnSpc>
                <a:spcPct val="120000"/>
              </a:lnSpc>
            </a:pPr>
            <a:r>
              <a:rPr lang="en-GB" dirty="0">
                <a:latin typeface="Calibri" panose="020F0502020204030204" pitchFamily="34" charset="0"/>
                <a:ea typeface="MS Mincho" panose="02020609040205080304" pitchFamily="49" charset="-128"/>
                <a:cs typeface="Times New Roman" panose="02020603050405020304" pitchFamily="18" charset="0"/>
              </a:rPr>
              <a:t>2. 	Balearic Islands - fin and sperm whales</a:t>
            </a:r>
            <a:endParaRPr lang="fr-FR" dirty="0">
              <a:latin typeface="Calibri" panose="020F0502020204030204" pitchFamily="34" charset="0"/>
              <a:ea typeface="MS Mincho" panose="02020609040205080304" pitchFamily="49" charset="-128"/>
              <a:cs typeface="Times New Roman" panose="02020603050405020304" pitchFamily="18" charset="0"/>
            </a:endParaRPr>
          </a:p>
          <a:p>
            <a:pPr defTabSz="179388">
              <a:lnSpc>
                <a:spcPct val="120000"/>
              </a:lnSpc>
            </a:pPr>
            <a:r>
              <a:rPr lang="en-GB" dirty="0">
                <a:latin typeface="Calibri" panose="020F0502020204030204" pitchFamily="34" charset="0"/>
                <a:ea typeface="MS Mincho" panose="02020609040205080304" pitchFamily="49" charset="-128"/>
                <a:cs typeface="Times New Roman" panose="02020603050405020304" pitchFamily="18" charset="0"/>
              </a:rPr>
              <a:t>3. 	Balearic Basin and Catalan Coast – fin and sperm whales</a:t>
            </a:r>
            <a:endParaRPr lang="fr-FR" dirty="0">
              <a:latin typeface="Calibri" panose="020F0502020204030204" pitchFamily="34" charset="0"/>
              <a:ea typeface="MS Mincho" panose="02020609040205080304" pitchFamily="49" charset="-128"/>
              <a:cs typeface="Times New Roman" panose="02020603050405020304" pitchFamily="18" charset="0"/>
            </a:endParaRPr>
          </a:p>
          <a:p>
            <a:pPr defTabSz="179388">
              <a:lnSpc>
                <a:spcPct val="120000"/>
              </a:lnSpc>
            </a:pPr>
            <a:r>
              <a:rPr lang="en-GB" dirty="0">
                <a:latin typeface="Calibri" panose="020F0502020204030204" pitchFamily="34" charset="0"/>
                <a:ea typeface="MS Mincho" panose="02020609040205080304" pitchFamily="49" charset="-128"/>
                <a:cs typeface="Times New Roman" panose="02020603050405020304" pitchFamily="18" charset="0"/>
              </a:rPr>
              <a:t>4. 	Eastern </a:t>
            </a:r>
            <a:r>
              <a:rPr lang="en-GB" dirty="0" err="1">
                <a:latin typeface="Calibri" panose="020F0502020204030204" pitchFamily="34" charset="0"/>
                <a:ea typeface="MS Mincho" panose="02020609040205080304" pitchFamily="49" charset="-128"/>
                <a:cs typeface="Times New Roman" panose="02020603050405020304" pitchFamily="18" charset="0"/>
              </a:rPr>
              <a:t>Alborán</a:t>
            </a:r>
            <a:r>
              <a:rPr lang="en-GB" dirty="0">
                <a:latin typeface="Calibri" panose="020F0502020204030204" pitchFamily="34" charset="0"/>
                <a:ea typeface="MS Mincho" panose="02020609040205080304" pitchFamily="49" charset="-128"/>
                <a:cs typeface="Times New Roman" panose="02020603050405020304" pitchFamily="18" charset="0"/>
              </a:rPr>
              <a:t> Sea - fin and sperm whales</a:t>
            </a:r>
            <a:endParaRPr lang="fr-FR" dirty="0">
              <a:latin typeface="Calibri" panose="020F0502020204030204" pitchFamily="34" charset="0"/>
              <a:ea typeface="MS Mincho" panose="02020609040205080304" pitchFamily="49" charset="-128"/>
              <a:cs typeface="Times New Roman" panose="02020603050405020304" pitchFamily="18" charset="0"/>
            </a:endParaRPr>
          </a:p>
          <a:p>
            <a:pPr marL="342900" indent="-342900" defTabSz="630238">
              <a:lnSpc>
                <a:spcPct val="120000"/>
              </a:lnSpc>
              <a:buAutoNum type="arabicPeriod" startAt="5"/>
            </a:pPr>
            <a:r>
              <a:rPr lang="en-GB" b="1" dirty="0" err="1">
                <a:effectLst/>
                <a:latin typeface="Calibri" panose="020F0502020204030204" pitchFamily="34" charset="0"/>
                <a:ea typeface="Times New Roman" panose="02020603050405020304" pitchFamily="18" charset="0"/>
                <a:cs typeface="Calibri" panose="020F0502020204030204" pitchFamily="34" charset="0"/>
              </a:rPr>
              <a:t>Pelagos</a:t>
            </a:r>
            <a:r>
              <a:rPr lang="en-GB" b="1" dirty="0">
                <a:effectLst/>
                <a:latin typeface="Calibri" panose="020F0502020204030204" pitchFamily="34" charset="0"/>
                <a:ea typeface="Times New Roman" panose="02020603050405020304" pitchFamily="18" charset="0"/>
                <a:cs typeface="Calibri" panose="020F0502020204030204" pitchFamily="34" charset="0"/>
              </a:rPr>
              <a:t> Sanctuary - fin and sperm whales</a:t>
            </a:r>
            <a:endParaRPr lang="fr-FR" b="1" dirty="0">
              <a:effectLst/>
              <a:latin typeface="Calibri" panose="020F0502020204030204" pitchFamily="34" charset="0"/>
              <a:ea typeface="MS Mincho" panose="02020609040205080304" pitchFamily="49" charset="-128"/>
              <a:cs typeface="Times New Roman" panose="02020603050405020304" pitchFamily="18" charset="0"/>
            </a:endParaRPr>
          </a:p>
          <a:p>
            <a:pPr indent="269875" defTabSz="630238">
              <a:buAutoNum type="arabicPeriod" startAt="6"/>
            </a:pPr>
            <a:r>
              <a:rPr lang="en-GB" dirty="0">
                <a:effectLst/>
                <a:latin typeface="Calibri" panose="020F0502020204030204" pitchFamily="34" charset="0"/>
                <a:ea typeface="Times New Roman" panose="02020603050405020304" pitchFamily="18" charset="0"/>
              </a:rPr>
              <a:t>Hellenic Trench, Greece - sperm whales</a:t>
            </a:r>
          </a:p>
          <a:p>
            <a:pPr marL="342900" indent="-342900">
              <a:buAutoNum type="arabicPeriod" startAt="6"/>
            </a:pPr>
            <a:endParaRPr lang="fr-FR" dirty="0"/>
          </a:p>
        </p:txBody>
      </p:sp>
      <p:sp>
        <p:nvSpPr>
          <p:cNvPr id="8" name="ZoneTexte 7">
            <a:extLst>
              <a:ext uri="{FF2B5EF4-FFF2-40B4-BE49-F238E27FC236}">
                <a16:creationId xmlns:a16="http://schemas.microsoft.com/office/drawing/2014/main" id="{B43FF507-D7CE-400E-B617-20E449435425}"/>
              </a:ext>
            </a:extLst>
          </p:cNvPr>
          <p:cNvSpPr txBox="1"/>
          <p:nvPr/>
        </p:nvSpPr>
        <p:spPr>
          <a:xfrm>
            <a:off x="7054947" y="2626606"/>
            <a:ext cx="4728977" cy="2585323"/>
          </a:xfrm>
          <a:prstGeom prst="rect">
            <a:avLst/>
          </a:prstGeom>
          <a:noFill/>
          <a:ln>
            <a:solidFill>
              <a:schemeClr val="accent1"/>
            </a:solidFill>
          </a:ln>
        </p:spPr>
        <p:txBody>
          <a:bodyPr wrap="square">
            <a:spAutoFit/>
          </a:bodyPr>
          <a:lstStyle/>
          <a:p>
            <a:r>
              <a:rPr lang="en-GB" sz="1800" dirty="0">
                <a:effectLst/>
                <a:latin typeface="Calibri" panose="020F0502020204030204" pitchFamily="34" charset="0"/>
                <a:ea typeface="Times New Roman" panose="02020603050405020304" pitchFamily="18" charset="0"/>
              </a:rPr>
              <a:t>Measures that separate whales from vessels (or at least minimise co-occurrence) in space and time to the extent possible are the most effective, where this is possible (e.g., routing schemes). </a:t>
            </a:r>
            <a:r>
              <a:rPr lang="en-GB" sz="1800" b="1" dirty="0">
                <a:effectLst/>
                <a:latin typeface="Calibri" panose="020F0502020204030204" pitchFamily="34" charset="0"/>
                <a:ea typeface="Times New Roman" panose="02020603050405020304" pitchFamily="18" charset="0"/>
              </a:rPr>
              <a:t>Where routing to keep whales and vessels apart is not possible, the only demonstrated measure to reduce fatal collisions with most large whales is to reduce speed</a:t>
            </a:r>
            <a:endParaRPr lang="fr-FR" dirty="0"/>
          </a:p>
        </p:txBody>
      </p:sp>
    </p:spTree>
    <p:extLst>
      <p:ext uri="{BB962C8B-B14F-4D97-AF65-F5344CB8AC3E}">
        <p14:creationId xmlns:p14="http://schemas.microsoft.com/office/powerpoint/2010/main" val="11089801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785</Words>
  <Application>Microsoft Office PowerPoint</Application>
  <PresentationFormat>Grand écran</PresentationFormat>
  <Paragraphs>52</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Maylis</dc:creator>
  <cp:lastModifiedBy>Maylis</cp:lastModifiedBy>
  <cp:revision>6</cp:revision>
  <dcterms:created xsi:type="dcterms:W3CDTF">2018-11-20T08:38:12Z</dcterms:created>
  <dcterms:modified xsi:type="dcterms:W3CDTF">2022-01-11T16:40:40Z</dcterms:modified>
</cp:coreProperties>
</file>