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5" r:id="rId2"/>
    <p:sldId id="364" r:id="rId3"/>
    <p:sldId id="365" r:id="rId4"/>
    <p:sldId id="352" r:id="rId5"/>
    <p:sldId id="333" r:id="rId6"/>
    <p:sldId id="351" r:id="rId7"/>
    <p:sldId id="360" r:id="rId8"/>
    <p:sldId id="363" r:id="rId9"/>
    <p:sldId id="354" r:id="rId10"/>
    <p:sldId id="355" r:id="rId11"/>
    <p:sldId id="356" r:id="rId12"/>
    <p:sldId id="367" r:id="rId13"/>
    <p:sldId id="366" r:id="rId14"/>
    <p:sldId id="357" r:id="rId15"/>
    <p:sldId id="350" r:id="rId16"/>
    <p:sldId id="349" r:id="rId17"/>
    <p:sldId id="335" r:id="rId18"/>
    <p:sldId id="368" r:id="rId19"/>
    <p:sldId id="358" r:id="rId20"/>
    <p:sldId id="297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3143" autoAdjust="0"/>
  </p:normalViewPr>
  <p:slideViewPr>
    <p:cSldViewPr>
      <p:cViewPr>
        <p:scale>
          <a:sx n="90" d="100"/>
          <a:sy n="90" d="100"/>
        </p:scale>
        <p:origin x="-2160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5D44D-5402-469A-B208-506BEAA217A7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A1E1C-0501-458A-A668-8F632BCCB0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849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C9309-D436-4B04-994E-0A2BB30B5D2B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F1E85-AEDD-44B0-8040-0909010376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7606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D21B018-69FE-420A-AD5B-FC8C7786948F}" type="slidenum">
              <a:rPr lang="it-IT" altLang="it-IT" smtClean="0">
                <a:latin typeface="Tahoma" pitchFamily="34" charset="0"/>
              </a:rPr>
              <a:pPr eaLnBrk="1" hangingPunct="1"/>
              <a:t>1</a:t>
            </a:fld>
            <a:endParaRPr lang="it-IT" altLang="it-IT" dirty="0" smtClean="0">
              <a:latin typeface="Tahoma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z="1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006051-753A-4D38-9D2C-C90B3A6A42FE}" type="datetime1">
              <a:rPr lang="it-IT" smtClean="0">
                <a:solidFill>
                  <a:prstClr val="black"/>
                </a:solidFill>
              </a:rPr>
              <a:pPr/>
              <a:t>19/11/2018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D21B018-69FE-420A-AD5B-FC8C7786948F}" type="slidenum">
              <a:rPr lang="it-IT" altLang="it-IT" smtClean="0">
                <a:latin typeface="Tahoma" pitchFamily="34" charset="0"/>
              </a:rPr>
              <a:pPr eaLnBrk="1" hangingPunct="1"/>
              <a:t>15</a:t>
            </a:fld>
            <a:endParaRPr lang="it-IT" altLang="it-IT" smtClean="0">
              <a:latin typeface="Tahoma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z="1400" b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D21B018-69FE-420A-AD5B-FC8C7786948F}" type="slidenum">
              <a:rPr lang="it-IT" altLang="it-IT" smtClean="0">
                <a:latin typeface="Tahoma" pitchFamily="34" charset="0"/>
              </a:rPr>
              <a:pPr eaLnBrk="1" hangingPunct="1"/>
              <a:t>17</a:t>
            </a:fld>
            <a:endParaRPr lang="it-IT" altLang="it-IT" smtClean="0">
              <a:latin typeface="Tahoma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z="1400" b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D21B018-69FE-420A-AD5B-FC8C7786948F}" type="slidenum">
              <a:rPr lang="it-IT" altLang="it-IT" smtClean="0">
                <a:latin typeface="Tahoma" pitchFamily="34" charset="0"/>
              </a:rPr>
              <a:pPr eaLnBrk="1" hangingPunct="1"/>
              <a:t>18</a:t>
            </a:fld>
            <a:endParaRPr lang="it-IT" altLang="it-IT" smtClean="0">
              <a:latin typeface="Tahoma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z="1400" b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D21B018-69FE-420A-AD5B-FC8C7786948F}" type="slidenum">
              <a:rPr lang="it-IT" altLang="it-IT" smtClean="0">
                <a:latin typeface="Tahoma" pitchFamily="34" charset="0"/>
              </a:rPr>
              <a:pPr eaLnBrk="1" hangingPunct="1"/>
              <a:t>19</a:t>
            </a:fld>
            <a:endParaRPr lang="it-IT" altLang="it-IT" smtClean="0">
              <a:latin typeface="Tahoma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z="1400" b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D21B018-69FE-420A-AD5B-FC8C7786948F}" type="slidenum">
              <a:rPr lang="it-IT" altLang="it-IT" smtClean="0">
                <a:latin typeface="Tahoma" pitchFamily="34" charset="0"/>
              </a:rPr>
              <a:pPr eaLnBrk="1" hangingPunct="1"/>
              <a:t>20</a:t>
            </a:fld>
            <a:endParaRPr lang="it-IT" altLang="it-IT" smtClean="0">
              <a:latin typeface="Tahoma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z="1400" b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5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Crest-solo-centro buon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7848" y="6306911"/>
            <a:ext cx="325902" cy="41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828380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po 4"/>
          <p:cNvGrpSpPr>
            <a:grpSpLocks/>
          </p:cNvGrpSpPr>
          <p:nvPr/>
        </p:nvGrpSpPr>
        <p:grpSpPr bwMode="auto">
          <a:xfrm>
            <a:off x="0" y="6135688"/>
            <a:ext cx="9144000" cy="736600"/>
            <a:chOff x="0" y="2314350"/>
            <a:chExt cx="9144000" cy="981298"/>
          </a:xfrm>
        </p:grpSpPr>
        <p:sp>
          <p:nvSpPr>
            <p:cNvPr id="1031" name="Figura a mano libera 5"/>
            <p:cNvSpPr>
              <a:spLocks/>
            </p:cNvSpPr>
            <p:nvPr/>
          </p:nvSpPr>
          <p:spPr bwMode="auto">
            <a:xfrm>
              <a:off x="871538" y="2314350"/>
              <a:ext cx="8170862" cy="735974"/>
            </a:xfrm>
            <a:custGeom>
              <a:avLst/>
              <a:gdLst>
                <a:gd name="T0" fmla="*/ 2147483646 w 4697"/>
                <a:gd name="T1" fmla="*/ 0 h 367"/>
                <a:gd name="T2" fmla="*/ 2147483646 w 4697"/>
                <a:gd name="T3" fmla="*/ 2147483646 h 367"/>
                <a:gd name="T4" fmla="*/ 0 w 4697"/>
                <a:gd name="T5" fmla="*/ 2147483646 h 367"/>
                <a:gd name="T6" fmla="*/ 2147483646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CCCC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riangolo rettangolo 6"/>
            <p:cNvSpPr/>
            <p:nvPr/>
          </p:nvSpPr>
          <p:spPr>
            <a:xfrm>
              <a:off x="0" y="2572364"/>
              <a:ext cx="8001000" cy="712709"/>
            </a:xfrm>
            <a:prstGeom prst="rtTriangl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5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8" name="Triangolo rettangolo 7"/>
            <p:cNvSpPr/>
            <p:nvPr/>
          </p:nvSpPr>
          <p:spPr>
            <a:xfrm flipH="1" flipV="1">
              <a:off x="0" y="2500458"/>
              <a:ext cx="9144000" cy="795190"/>
            </a:xfrm>
            <a:prstGeom prst="rtTriangle">
              <a:avLst/>
            </a:prstGeom>
            <a:gradFill flip="none" rotWithShape="1">
              <a:gsLst>
                <a:gs pos="100000">
                  <a:srgbClr val="FF0000">
                    <a:shade val="30000"/>
                    <a:satMod val="115000"/>
                    <a:alpha val="42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9" name="Connettore 1 8"/>
            <p:cNvCxnSpPr/>
            <p:nvPr/>
          </p:nvCxnSpPr>
          <p:spPr>
            <a:xfrm>
              <a:off x="0" y="2417978"/>
              <a:ext cx="8035925" cy="862865"/>
            </a:xfrm>
            <a:prstGeom prst="line">
              <a:avLst/>
            </a:prstGeom>
            <a:noFill/>
            <a:ln w="12065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4" descr="stemma cp1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136207" y="6432885"/>
            <a:ext cx="554673" cy="37393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CasellaDiTesto 10"/>
          <p:cNvSpPr txBox="1"/>
          <p:nvPr userDrawn="1"/>
        </p:nvSpPr>
        <p:spPr>
          <a:xfrm>
            <a:off x="611188" y="6435725"/>
            <a:ext cx="1646237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C370002-D9AD-431C-8CA3-11AB239F35A4}" type="slidenum">
              <a:rPr lang="en-US" altLang="it-IT" sz="1600" i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pPr/>
              <a:t>‹N›</a:t>
            </a:fld>
            <a:r>
              <a:rPr lang="en-US" altLang="it-IT" sz="16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/20</a:t>
            </a:r>
            <a:endParaRPr lang="en-US" altLang="it-IT" sz="1600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</a:endParaRPr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3419475" y="6289675"/>
            <a:ext cx="53721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w Cen MT" pitchFamily="34" charset="0"/>
              </a:rPr>
              <a:t>Comando Generale del </a:t>
            </a:r>
            <a:r>
              <a:rPr lang="en-US" sz="1600" i="1" cap="sm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w Cen MT" pitchFamily="34" charset="0"/>
              </a:rPr>
              <a:t>Corpo</a:t>
            </a:r>
            <a:r>
              <a:rPr lang="en-US" sz="160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w Cen MT" pitchFamily="34" charset="0"/>
              </a:rPr>
              <a:t> </a:t>
            </a:r>
            <a:r>
              <a:rPr lang="en-US" sz="1600" i="1" cap="sm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w Cen MT" pitchFamily="34" charset="0"/>
              </a:rPr>
              <a:t>delle</a:t>
            </a:r>
            <a:r>
              <a:rPr lang="en-US" sz="160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w Cen MT" pitchFamily="34" charset="0"/>
              </a:rPr>
              <a:t> </a:t>
            </a:r>
            <a:r>
              <a:rPr lang="en-US" sz="1600" i="1" cap="sm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w Cen MT" pitchFamily="34" charset="0"/>
              </a:rPr>
              <a:t>Capitanerie</a:t>
            </a:r>
            <a:r>
              <a:rPr lang="en-US" sz="160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w Cen MT" pitchFamily="34" charset="0"/>
              </a:rPr>
              <a:t> di Porto </a:t>
            </a:r>
          </a:p>
        </p:txBody>
      </p:sp>
      <p:pic>
        <p:nvPicPr>
          <p:cNvPr id="13" name="Picture 39" descr="Crest-solo-centro buon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27848" y="6306911"/>
            <a:ext cx="325902" cy="41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56853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mailto:cosmo.forte@mit.gov.i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cosmo.forte@mit.gov.it" TargetMode="Externa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2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 dirty="0"/>
          </a:p>
        </p:txBody>
      </p:sp>
      <p:sp>
        <p:nvSpPr>
          <p:cNvPr id="16387" name="Rectangle 24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 dirty="0"/>
          </a:p>
        </p:txBody>
      </p:sp>
      <p:sp>
        <p:nvSpPr>
          <p:cNvPr id="16388" name="Rectangle 26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 dirty="0"/>
          </a:p>
        </p:txBody>
      </p:sp>
      <p:sp>
        <p:nvSpPr>
          <p:cNvPr id="16389" name="Rectangle 28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 dirty="0"/>
          </a:p>
        </p:txBody>
      </p:sp>
      <p:sp>
        <p:nvSpPr>
          <p:cNvPr id="16390" name="Rectangle 30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0" y="4960938"/>
            <a:ext cx="9144000" cy="1163637"/>
          </a:xfrm>
          <a:prstGeom prst="rect">
            <a:avLst/>
          </a:prstGeom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GB" sz="2800" kern="0" dirty="0">
              <a:solidFill>
                <a:srgbClr val="002060"/>
              </a:solidFill>
              <a:latin typeface="Tw Cen MT" pitchFamily="34" charset="0"/>
              <a:cs typeface="+mn-cs"/>
            </a:endParaRPr>
          </a:p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GB" sz="2800" kern="0" dirty="0">
              <a:solidFill>
                <a:srgbClr val="002060"/>
              </a:solidFill>
              <a:latin typeface="Tw Cen MT" pitchFamily="34" charset="0"/>
              <a:cs typeface="+mn-cs"/>
            </a:endParaRPr>
          </a:p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GB" sz="2800" kern="0" dirty="0">
              <a:solidFill>
                <a:srgbClr val="002060"/>
              </a:solidFill>
              <a:latin typeface="Tw Cen MT" pitchFamily="34" charset="0"/>
              <a:cs typeface="+mn-cs"/>
            </a:endParaRPr>
          </a:p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it-IT" sz="3200" kern="0" dirty="0">
              <a:solidFill>
                <a:srgbClr val="002060"/>
              </a:solidFill>
              <a:latin typeface="Tw Cen MT" pitchFamily="34" charset="0"/>
              <a:cs typeface="+mn-cs"/>
            </a:endParaRPr>
          </a:p>
        </p:txBody>
      </p:sp>
      <p:pic>
        <p:nvPicPr>
          <p:cNvPr id="12" name="Picture 39" descr="Crest-solo-centro buo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23" y="127682"/>
            <a:ext cx="631147" cy="73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1" y="859911"/>
            <a:ext cx="9144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1600" cap="small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~ Comando Generale del Corpo delle Capitanerie di porto ~</a:t>
            </a:r>
          </a:p>
          <a:p>
            <a:pPr algn="ctr">
              <a:defRPr/>
            </a:pPr>
            <a:r>
              <a:rPr lang="it-IT" sz="1600" cap="small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Guardia Costiera</a:t>
            </a:r>
            <a:endParaRPr lang="it-IT" sz="1600" cap="small" dirty="0">
              <a:ln w="11430"/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50697" y="2780928"/>
            <a:ext cx="8642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Seminario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 lancio del progetto «</a:t>
            </a:r>
            <a:r>
              <a:rPr lang="it-IT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SIstema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 </a:t>
            </a:r>
            <a:r>
              <a:rPr lang="it-IT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COntrollo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MARino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Plus»</a:t>
            </a:r>
          </a:p>
          <a:p>
            <a:pPr algn="ctr">
              <a:spcBef>
                <a:spcPct val="0"/>
              </a:spcBef>
              <a:defRPr/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Livorno, 22 novembre 2018</a:t>
            </a:r>
          </a:p>
          <a:p>
            <a:pPr algn="ctr">
              <a:spcBef>
                <a:spcPct val="0"/>
              </a:spcBef>
              <a:defRPr/>
            </a:pPr>
            <a:endParaRPr lang="it-IT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rete AIS nazionale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ed il server regionale del Mediterraneo</a:t>
            </a:r>
            <a:endParaRPr lang="it-IT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329229" y="5371308"/>
            <a:ext cx="6515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1400" dirty="0" smtClean="0">
                <a:solidFill>
                  <a:srgbClr val="002060"/>
                </a:solidFill>
              </a:rPr>
              <a:t>Capitano di Fregata (CP) Cosmo FORTE</a:t>
            </a:r>
          </a:p>
          <a:p>
            <a:pPr algn="ctr" eaLnBrk="1" hangingPunct="1">
              <a:defRPr/>
            </a:pPr>
            <a:r>
              <a:rPr lang="it-IT" sz="1200" dirty="0" smtClean="0">
                <a:solidFill>
                  <a:srgbClr val="002060"/>
                </a:solidFill>
              </a:rPr>
              <a:t>Reparto VII  «Informatica, sistemi di monitoraggio del traffico e comunicazioni»</a:t>
            </a:r>
          </a:p>
          <a:p>
            <a:pPr algn="ctr" eaLnBrk="1" hangingPunct="1">
              <a:defRPr/>
            </a:pPr>
            <a:r>
              <a:rPr lang="it-IT" sz="1000" i="1" u="sng" dirty="0" smtClean="0">
                <a:solidFill>
                  <a:srgbClr val="002060"/>
                </a:solidFill>
                <a:hlinkClick r:id="rId4"/>
              </a:rPr>
              <a:t>cosmo.forte@mit.gov.it</a:t>
            </a:r>
            <a:endParaRPr lang="it-IT" sz="1000" i="1" u="sng" dirty="0" smtClean="0">
              <a:solidFill>
                <a:srgbClr val="00206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62" y="1660429"/>
            <a:ext cx="593446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8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81152" y="4360227"/>
            <a:ext cx="84460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spcAft>
                <a:spcPts val="1200"/>
              </a:spcAft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it-IT" sz="1600" b="1" dirty="0" smtClean="0"/>
              <a:t>SERVER NAZIONALE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/>
              <a:t>Gestione </a:t>
            </a:r>
            <a:r>
              <a:rPr lang="it-IT" sz="1600" dirty="0"/>
              <a:t>di ~ 1.500 M </a:t>
            </a:r>
            <a:r>
              <a:rPr lang="it-IT" sz="1600" dirty="0" smtClean="0"/>
              <a:t>AIS info/mese</a:t>
            </a:r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/>
              <a:t>Capacità di ricevere informazioni </a:t>
            </a:r>
            <a:r>
              <a:rPr lang="it-IT" sz="1600" dirty="0" err="1" smtClean="0"/>
              <a:t>crypto</a:t>
            </a:r>
            <a:r>
              <a:rPr lang="it-IT" sz="1600" dirty="0" smtClean="0"/>
              <a:t> </a:t>
            </a:r>
            <a:r>
              <a:rPr lang="it-IT" sz="1600" dirty="0" err="1" smtClean="0"/>
              <a:t>Warship</a:t>
            </a:r>
            <a:r>
              <a:rPr lang="it-IT" sz="1600" dirty="0" smtClean="0"/>
              <a:t>-AIS delle unità GC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/>
              <a:t>Integrazioni delle informazioni AIS acquisite dalle unità di altura GC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/>
              <a:t>Funzionalità di comando e </a:t>
            </a:r>
            <a:r>
              <a:rPr lang="it-IT" sz="1600" dirty="0" smtClean="0"/>
              <a:t>controllo</a:t>
            </a:r>
            <a:endParaRPr lang="it-IT" sz="1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420"/>
            <a:ext cx="8503672" cy="39816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153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98" y="2002859"/>
            <a:ext cx="7047384" cy="420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86206" y="332655"/>
            <a:ext cx="87129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spcAft>
                <a:spcPts val="1200"/>
              </a:spcAft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/>
              <a:t>Integrazione con altre sorgenti di dati (SAT-AIS, LRIT, VMS, MARE</a:t>
            </a:r>
            <a:r>
              <a:rPr lang="el-GR" sz="1600" dirty="0" smtClean="0"/>
              <a:t>Σ</a:t>
            </a:r>
            <a:r>
              <a:rPr lang="it-IT" sz="1600" dirty="0" smtClean="0"/>
              <a:t>) ed informazioni (DSC, NAVTEX, ENC, METEO, ecc.)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/>
              <a:t>Continuità operativa 24/7</a:t>
            </a:r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/>
              <a:t>DBMS open source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54139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45" y="1196752"/>
            <a:ext cx="8643808" cy="351581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125353" y="388695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 smtClean="0"/>
              <a:t>Satellite AIS (S-AIS)</a:t>
            </a:r>
            <a:endParaRPr lang="it-IT" b="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267945" y="5085184"/>
            <a:ext cx="864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</a:rPr>
              <a:t>Il flusso informativo S-AIS, </a:t>
            </a:r>
            <a:r>
              <a:rPr lang="it-IT" sz="1600" dirty="0">
                <a:solidFill>
                  <a:schemeClr val="bg1">
                    <a:lumMod val="75000"/>
                  </a:schemeClr>
                </a:solidFill>
              </a:rPr>
              <a:t>integrato nel sistema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</a:rPr>
              <a:t>nazionale, è fornito dall’ Agenzia Europea per la Sicurezza Marittima con sede a Lisbona (EMSA) </a:t>
            </a:r>
            <a:endParaRPr lang="it-IT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885" y="188640"/>
            <a:ext cx="8987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 err="1" smtClean="0"/>
              <a:t>Servizi</a:t>
            </a:r>
            <a:r>
              <a:rPr lang="en-GB" dirty="0" smtClean="0"/>
              <a:t> AIS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82563" y="692696"/>
            <a:ext cx="87788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spcAft>
                <a:spcPts val="1200"/>
              </a:spcAft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it-IT" sz="1600" dirty="0"/>
              <a:t>La Rete AIS nazionale è in grado di fornire un </a:t>
            </a:r>
            <a:r>
              <a:rPr lang="it-IT" sz="1600" dirty="0" smtClean="0"/>
              <a:t>ampio portfolio </a:t>
            </a:r>
            <a:r>
              <a:rPr lang="it-IT" sz="1600" dirty="0"/>
              <a:t>di servizi sia </a:t>
            </a:r>
            <a:r>
              <a:rPr lang="it-IT" sz="1600" dirty="0" smtClean="0"/>
              <a:t>interni che esterni, quali avvisi ai </a:t>
            </a:r>
            <a:r>
              <a:rPr lang="it-IT" sz="1600" dirty="0"/>
              <a:t>naviganti per la sicurezza della </a:t>
            </a:r>
            <a:r>
              <a:rPr lang="it-IT" sz="1600" dirty="0" smtClean="0"/>
              <a:t>navigazione</a:t>
            </a:r>
            <a:endParaRPr lang="en-US" sz="16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628800"/>
            <a:ext cx="8778875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37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885" y="260648"/>
            <a:ext cx="89876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 err="1" smtClean="0"/>
              <a:t>Servizi</a:t>
            </a:r>
            <a:r>
              <a:rPr lang="en-GB" dirty="0" smtClean="0"/>
              <a:t> AIS </a:t>
            </a:r>
            <a:r>
              <a:rPr lang="en-GB" dirty="0" err="1" smtClean="0"/>
              <a:t>esterni</a:t>
            </a:r>
            <a:endParaRPr lang="en-GB" dirty="0" smtClean="0"/>
          </a:p>
          <a:p>
            <a:r>
              <a:rPr lang="en-GB" sz="1400" b="0" dirty="0" smtClean="0"/>
              <a:t>(come </a:t>
            </a:r>
            <a:r>
              <a:rPr lang="en-GB" sz="1400" b="0" dirty="0" err="1" smtClean="0"/>
              <a:t>definiti</a:t>
            </a:r>
            <a:r>
              <a:rPr lang="en-GB" sz="1400" b="0" dirty="0" smtClean="0"/>
              <a:t> </a:t>
            </a:r>
            <a:r>
              <a:rPr lang="en-GB" sz="1400" b="0" dirty="0" err="1" smtClean="0"/>
              <a:t>dalla</a:t>
            </a:r>
            <a:r>
              <a:rPr lang="en-GB" sz="1400" b="0" dirty="0" smtClean="0"/>
              <a:t> IALA Recommendation A-124 on the AIS service)</a:t>
            </a:r>
            <a:endParaRPr lang="en-GB" sz="14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90" y="1216025"/>
            <a:ext cx="65786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 bwMode="auto">
          <a:xfrm>
            <a:off x="1158314" y="3429000"/>
            <a:ext cx="6768752" cy="360040"/>
          </a:xfrm>
          <a:prstGeom prst="rect">
            <a:avLst/>
          </a:prstGeom>
          <a:noFill/>
          <a:ln w="19050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7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2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6387" name="Rectangle 24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6388" name="Rectangle 26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6389" name="Rectangle 28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6390" name="Rectangle 30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0" y="4844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b="1" dirty="0" smtClean="0">
                <a:solidFill>
                  <a:schemeClr val="bg1">
                    <a:lumMod val="75000"/>
                  </a:schemeClr>
                </a:solidFill>
              </a:rPr>
              <a:t>Server regionale del Mediterraneo</a:t>
            </a:r>
          </a:p>
          <a:p>
            <a:pPr algn="ctr"/>
            <a:r>
              <a:rPr lang="it-IT" sz="1700" i="1" dirty="0" smtClean="0">
                <a:solidFill>
                  <a:schemeClr val="bg1">
                    <a:lumMod val="75000"/>
                  </a:schemeClr>
                </a:solidFill>
              </a:rPr>
              <a:t>(Mediterranean AIS </a:t>
            </a:r>
            <a:r>
              <a:rPr lang="it-IT" sz="1700" i="1" dirty="0" err="1" smtClean="0">
                <a:solidFill>
                  <a:schemeClr val="bg1">
                    <a:lumMod val="75000"/>
                  </a:schemeClr>
                </a:solidFill>
              </a:rPr>
              <a:t>Regional</a:t>
            </a:r>
            <a:r>
              <a:rPr lang="it-IT" sz="1700" i="1" dirty="0" smtClean="0">
                <a:solidFill>
                  <a:schemeClr val="bg1">
                    <a:lumMod val="75000"/>
                  </a:schemeClr>
                </a:solidFill>
              </a:rPr>
              <a:t> Exchange Server - MARE</a:t>
            </a:r>
            <a:r>
              <a:rPr lang="el-GR" sz="1700" i="1" dirty="0" smtClean="0">
                <a:solidFill>
                  <a:schemeClr val="bg1">
                    <a:lumMod val="75000"/>
                  </a:schemeClr>
                </a:solidFill>
              </a:rPr>
              <a:t>Σ</a:t>
            </a:r>
            <a:r>
              <a:rPr lang="it-IT" sz="1700" i="1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it-IT" sz="17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5517232"/>
            <a:ext cx="885698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30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it-IT" sz="1300" dirty="0" smtClean="0">
                <a:solidFill>
                  <a:schemeClr val="bg1">
                    <a:lumMod val="75000"/>
                  </a:schemeClr>
                </a:solidFill>
              </a:rPr>
              <a:t>istema </a:t>
            </a:r>
            <a:r>
              <a:rPr lang="it-IT" sz="1300" dirty="0">
                <a:solidFill>
                  <a:schemeClr val="bg1">
                    <a:lumMod val="75000"/>
                  </a:schemeClr>
                </a:solidFill>
              </a:rPr>
              <a:t>internazionale di scambio </a:t>
            </a:r>
            <a:r>
              <a:rPr lang="it-IT" sz="1300" dirty="0" smtClean="0">
                <a:solidFill>
                  <a:schemeClr val="bg1">
                    <a:lumMod val="75000"/>
                  </a:schemeClr>
                </a:solidFill>
              </a:rPr>
              <a:t>di dati sul traffico marittimo, operativo dal 1° gennaio 2009, realizzato </a:t>
            </a:r>
            <a:r>
              <a:rPr lang="it-IT" sz="1300" dirty="0">
                <a:solidFill>
                  <a:schemeClr val="bg1">
                    <a:lumMod val="75000"/>
                  </a:schemeClr>
                </a:solidFill>
              </a:rPr>
              <a:t>e gestito dal Comando generale </a:t>
            </a:r>
            <a:r>
              <a:rPr lang="it-IT" sz="1300" dirty="0" smtClean="0">
                <a:solidFill>
                  <a:schemeClr val="bg1">
                    <a:lumMod val="75000"/>
                  </a:schemeClr>
                </a:solidFill>
              </a:rPr>
              <a:t>della Guardia </a:t>
            </a:r>
            <a:r>
              <a:rPr lang="it-IT" sz="1300" dirty="0">
                <a:solidFill>
                  <a:schemeClr val="bg1">
                    <a:lumMod val="75000"/>
                  </a:schemeClr>
                </a:solidFill>
              </a:rPr>
              <a:t>Costiera </a:t>
            </a:r>
            <a:r>
              <a:rPr lang="it-IT" sz="1300" dirty="0" smtClean="0">
                <a:solidFill>
                  <a:schemeClr val="bg1">
                    <a:lumMod val="75000"/>
                  </a:schemeClr>
                </a:solidFill>
              </a:rPr>
              <a:t>per l’accentramento, la redistribuzione e l'invio </a:t>
            </a:r>
            <a:r>
              <a:rPr lang="it-IT" sz="1300" dirty="0">
                <a:solidFill>
                  <a:schemeClr val="bg1">
                    <a:lumMod val="75000"/>
                  </a:schemeClr>
                </a:solidFill>
              </a:rPr>
              <a:t>di </a:t>
            </a:r>
            <a:r>
              <a:rPr lang="it-IT" sz="1300" dirty="0" smtClean="0">
                <a:solidFill>
                  <a:schemeClr val="bg1">
                    <a:lumMod val="75000"/>
                  </a:schemeClr>
                </a:solidFill>
              </a:rPr>
              <a:t>informazioni AIS al sistema comunitario di monitoraggio del traffico marittimo </a:t>
            </a:r>
            <a:r>
              <a:rPr lang="it-IT" sz="1300" b="1" i="1" dirty="0" err="1" smtClean="0">
                <a:solidFill>
                  <a:schemeClr val="bg1">
                    <a:lumMod val="75000"/>
                  </a:schemeClr>
                </a:solidFill>
              </a:rPr>
              <a:t>SafeSeaNet</a:t>
            </a:r>
            <a:r>
              <a:rPr lang="it-IT" sz="1300" b="1" i="1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it-IT" sz="1300" dirty="0" smtClean="0">
                <a:solidFill>
                  <a:schemeClr val="bg1">
                    <a:lumMod val="75000"/>
                  </a:schemeClr>
                </a:solidFill>
              </a:rPr>
              <a:t>(Direttiva 2002/59/EC).</a:t>
            </a:r>
            <a:endParaRPr lang="it-IT" sz="13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251520" y="749652"/>
            <a:ext cx="8784976" cy="4648716"/>
            <a:chOff x="251520" y="736562"/>
            <a:chExt cx="8784976" cy="4648716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285623"/>
              <a:ext cx="8784976" cy="4099655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736562"/>
              <a:ext cx="8784976" cy="54906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962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07704" y="11663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>
                    <a:lumMod val="75000"/>
                  </a:schemeClr>
                </a:solidFill>
              </a:rPr>
              <a:t>Server regionale del Mediterraneo</a:t>
            </a:r>
          </a:p>
          <a:p>
            <a:pPr algn="ctr"/>
            <a:r>
              <a:rPr lang="it-IT" i="1" dirty="0" smtClean="0">
                <a:solidFill>
                  <a:schemeClr val="bg1">
                    <a:lumMod val="75000"/>
                  </a:schemeClr>
                </a:solidFill>
              </a:rPr>
              <a:t>(Mediterranean AIS </a:t>
            </a:r>
            <a:r>
              <a:rPr lang="it-IT" i="1" dirty="0" err="1" smtClean="0">
                <a:solidFill>
                  <a:schemeClr val="bg1">
                    <a:lumMod val="75000"/>
                  </a:schemeClr>
                </a:solidFill>
              </a:rPr>
              <a:t>Regional</a:t>
            </a:r>
            <a:r>
              <a:rPr lang="it-IT" i="1" dirty="0" smtClean="0">
                <a:solidFill>
                  <a:schemeClr val="bg1">
                    <a:lumMod val="75000"/>
                  </a:schemeClr>
                </a:solidFill>
              </a:rPr>
              <a:t> Exchange Server - MARE</a:t>
            </a:r>
            <a:r>
              <a:rPr lang="el-GR" i="1" dirty="0" smtClean="0">
                <a:solidFill>
                  <a:schemeClr val="bg1">
                    <a:lumMod val="75000"/>
                  </a:schemeClr>
                </a:solidFill>
              </a:rPr>
              <a:t>Σ</a:t>
            </a:r>
            <a:r>
              <a:rPr lang="it-IT" i="1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it-IT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22" y="0"/>
            <a:ext cx="2048198" cy="6247864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spcAft>
                <a:spcPts val="1200"/>
              </a:spcAft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l">
              <a:spcAft>
                <a:spcPts val="0"/>
              </a:spcAft>
            </a:pPr>
            <a:endParaRPr lang="it-IT" sz="1500" b="1" dirty="0" smtClean="0"/>
          </a:p>
          <a:p>
            <a:pPr algn="l">
              <a:spcAft>
                <a:spcPts val="600"/>
              </a:spcAft>
            </a:pPr>
            <a:r>
              <a:rPr lang="it-IT" sz="1500" b="1" dirty="0" smtClean="0"/>
              <a:t>Stati Membri UE: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dirty="0" smtClean="0"/>
              <a:t>Bulgaria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dirty="0" smtClean="0"/>
              <a:t>Cipro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dirty="0" smtClean="0"/>
              <a:t>Croazia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dirty="0" smtClean="0"/>
              <a:t>Francia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dirty="0" smtClean="0"/>
              <a:t>Gibilterra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dirty="0" smtClean="0"/>
              <a:t>Grecia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dirty="0" smtClean="0"/>
              <a:t>Italia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dirty="0" smtClean="0"/>
              <a:t>Malta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dirty="0" smtClean="0"/>
              <a:t>Portogallo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dirty="0" smtClean="0"/>
              <a:t>Madera &amp; Azzorre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dirty="0" smtClean="0"/>
              <a:t>Romania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dirty="0" smtClean="0"/>
              <a:t>Slovenia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it-IT" sz="1500" dirty="0" smtClean="0"/>
              <a:t>Spagna</a:t>
            </a:r>
          </a:p>
          <a:p>
            <a:pPr algn="l">
              <a:spcAft>
                <a:spcPts val="600"/>
              </a:spcAft>
            </a:pPr>
            <a:r>
              <a:rPr lang="it-IT" sz="1500" b="1" dirty="0" smtClean="0"/>
              <a:t>Mare Adriatico: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it-IT" sz="1500" dirty="0" smtClean="0"/>
              <a:t>Montenegro</a:t>
            </a:r>
          </a:p>
          <a:p>
            <a:pPr algn="l">
              <a:spcAft>
                <a:spcPts val="600"/>
              </a:spcAft>
            </a:pPr>
            <a:r>
              <a:rPr lang="it-IT" sz="1500" b="1" dirty="0" err="1" smtClean="0"/>
              <a:t>Prog</a:t>
            </a:r>
            <a:r>
              <a:rPr lang="it-IT" sz="1500" b="1" dirty="0" smtClean="0"/>
              <a:t>. </a:t>
            </a:r>
            <a:r>
              <a:rPr lang="it-IT" sz="1500" b="1" dirty="0" err="1" smtClean="0"/>
              <a:t>SafeMed</a:t>
            </a:r>
            <a:r>
              <a:rPr lang="it-IT" sz="1500" b="1" dirty="0" smtClean="0"/>
              <a:t> IV: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dirty="0" smtClean="0"/>
              <a:t>Marocco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dirty="0" smtClean="0"/>
              <a:t>Giordania</a:t>
            </a:r>
            <a:endParaRPr lang="it-IT" sz="8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053" y="929872"/>
            <a:ext cx="6704375" cy="531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076508" y="398459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EMSA</a:t>
            </a:r>
            <a:endParaRPr lang="it-IT" sz="12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5064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688" y="2418980"/>
            <a:ext cx="373582" cy="24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3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2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6387" name="Rectangle 24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6388" name="Rectangle 26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6389" name="Rectangle 28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6390" name="Rectangle 30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55897"/>
            <a:ext cx="412115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693" y="2493292"/>
            <a:ext cx="234791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4143372" y="3789040"/>
            <a:ext cx="2000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</a:t>
            </a:r>
            <a:r>
              <a:rPr lang="en-GB" dirty="0" smtClean="0">
                <a:solidFill>
                  <a:srgbClr val="002060"/>
                </a:solidFill>
              </a:rPr>
              <a:t>editerranean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</a:t>
            </a:r>
            <a:r>
              <a:rPr lang="en-GB" dirty="0" smtClean="0">
                <a:solidFill>
                  <a:srgbClr val="002060"/>
                </a:solidFill>
              </a:rPr>
              <a:t>IS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</a:t>
            </a:r>
            <a:r>
              <a:rPr lang="en-GB" dirty="0" smtClean="0">
                <a:solidFill>
                  <a:srgbClr val="002060"/>
                </a:solidFill>
              </a:rPr>
              <a:t>egional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E</a:t>
            </a:r>
            <a:r>
              <a:rPr lang="en-GB" dirty="0" smtClean="0">
                <a:solidFill>
                  <a:srgbClr val="002060"/>
                </a:solidFill>
              </a:rPr>
              <a:t>xchange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S/</a:t>
            </a:r>
            <a:r>
              <a:rPr lang="el-GR" b="1" dirty="0" smtClean="0">
                <a:solidFill>
                  <a:srgbClr val="FF0000"/>
                </a:solidFill>
                <a:cs typeface="Arial"/>
              </a:rPr>
              <a:t>Σ</a:t>
            </a:r>
            <a:r>
              <a:rPr lang="it-IT" dirty="0" err="1" smtClean="0">
                <a:solidFill>
                  <a:srgbClr val="002060"/>
                </a:solidFill>
                <a:cs typeface="Arial"/>
              </a:rPr>
              <a:t>ystem</a:t>
            </a:r>
            <a:endParaRPr lang="it-IT" dirty="0" smtClean="0">
              <a:solidFill>
                <a:srgbClr val="002060"/>
              </a:solidFill>
              <a:cs typeface="Arial"/>
            </a:endParaRPr>
          </a:p>
          <a:p>
            <a:endParaRPr lang="it-IT" dirty="0" smtClean="0">
              <a:solidFill>
                <a:srgbClr val="002060"/>
              </a:solidFill>
              <a:cs typeface="Arial"/>
            </a:endParaRPr>
          </a:p>
          <a:p>
            <a:r>
              <a:rPr lang="it-IT" dirty="0" smtClean="0">
                <a:solidFill>
                  <a:srgbClr val="002060"/>
                </a:solidFill>
                <a:cs typeface="Arial"/>
              </a:rPr>
              <a:t>Realizzato e </a:t>
            </a:r>
            <a:r>
              <a:rPr lang="it-IT" dirty="0">
                <a:solidFill>
                  <a:srgbClr val="002060"/>
                </a:solidFill>
                <a:cs typeface="Arial"/>
              </a:rPr>
              <a:t> </a:t>
            </a:r>
            <a:r>
              <a:rPr lang="it-IT" dirty="0" smtClean="0">
                <a:solidFill>
                  <a:srgbClr val="002060"/>
                </a:solidFill>
                <a:cs typeface="Arial"/>
              </a:rPr>
              <a:t>gestito dalla GC</a:t>
            </a:r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3317328" y="834629"/>
            <a:ext cx="5215112" cy="1291968"/>
            <a:chOff x="2169064" y="942351"/>
            <a:chExt cx="5215112" cy="1291968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372" y="942351"/>
              <a:ext cx="1524000" cy="1139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CasellaDiTesto 12"/>
            <p:cNvSpPr txBox="1"/>
            <p:nvPr/>
          </p:nvSpPr>
          <p:spPr>
            <a:xfrm>
              <a:off x="5643570" y="1000108"/>
              <a:ext cx="1740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 smtClean="0">
                  <a:solidFill>
                    <a:srgbClr val="FF0000"/>
                  </a:solidFill>
                </a:rPr>
                <a:t>Raccolta</a:t>
              </a:r>
              <a:r>
                <a:rPr lang="en-GB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GB" sz="1400" b="1" dirty="0" err="1" smtClean="0">
                  <a:solidFill>
                    <a:srgbClr val="FF0000"/>
                  </a:solidFill>
                </a:rPr>
                <a:t>informazioni</a:t>
              </a:r>
              <a:r>
                <a:rPr lang="en-GB" sz="1400" b="1" dirty="0" smtClean="0">
                  <a:solidFill>
                    <a:srgbClr val="FF0000"/>
                  </a:solidFill>
                </a:rPr>
                <a:t> AIS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5429256" y="1711099"/>
              <a:ext cx="1643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 smtClean="0">
                  <a:solidFill>
                    <a:srgbClr val="002060"/>
                  </a:solidFill>
                </a:rPr>
                <a:t>Eliminazione</a:t>
              </a:r>
              <a:endParaRPr lang="en-GB" sz="1400" b="1" dirty="0">
                <a:solidFill>
                  <a:srgbClr val="002060"/>
                </a:solidFill>
              </a:endParaRPr>
            </a:p>
            <a:p>
              <a:r>
                <a:rPr lang="en-GB" sz="1400" b="1" dirty="0" err="1" smtClean="0">
                  <a:solidFill>
                    <a:srgbClr val="002060"/>
                  </a:solidFill>
                </a:rPr>
                <a:t>duplicazioni</a:t>
              </a:r>
              <a:endParaRPr lang="en-GB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2511938" y="1818820"/>
              <a:ext cx="1703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chemeClr val="accent3">
                      <a:lumMod val="50000"/>
                    </a:schemeClr>
                  </a:solidFill>
                </a:rPr>
                <a:t>Re-</a:t>
              </a:r>
              <a:r>
                <a:rPr lang="en-GB" sz="14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distribuzione</a:t>
              </a:r>
              <a:endParaRPr lang="en-GB" sz="1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2169064" y="1107829"/>
              <a:ext cx="240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Campionamento</a:t>
              </a:r>
              <a:r>
                <a:rPr lang="en-GB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 a </a:t>
              </a:r>
              <a:r>
                <a:rPr lang="en-GB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6 min</a:t>
              </a:r>
              <a:endParaRPr lang="en-GB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693" y="4365870"/>
            <a:ext cx="254158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4629"/>
            <a:ext cx="2714621" cy="534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ttangolo 20"/>
          <p:cNvSpPr/>
          <p:nvPr/>
        </p:nvSpPr>
        <p:spPr>
          <a:xfrm>
            <a:off x="464682" y="492141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/>
              <a:t>Reti</a:t>
            </a:r>
            <a:r>
              <a:rPr lang="en-GB" sz="1400" dirty="0" smtClean="0"/>
              <a:t> AIS </a:t>
            </a:r>
            <a:r>
              <a:rPr lang="en-GB" sz="1400" dirty="0" err="1" smtClean="0"/>
              <a:t>Nazionali</a:t>
            </a:r>
            <a:endParaRPr lang="en-GB" sz="14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0691"/>
            <a:ext cx="4873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9070"/>
            <a:ext cx="506413" cy="328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3" y="2192273"/>
            <a:ext cx="4762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97" y="2636614"/>
            <a:ext cx="49371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73" y="3445514"/>
            <a:ext cx="4699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0" y="3017440"/>
            <a:ext cx="4699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0" y="3901123"/>
            <a:ext cx="48736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8" y="4673647"/>
            <a:ext cx="4810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9" y="5056497"/>
            <a:ext cx="487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62" y="5408075"/>
            <a:ext cx="5000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53" y="5809647"/>
            <a:ext cx="4572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CasellaDiTesto 34"/>
          <p:cNvSpPr txBox="1"/>
          <p:nvPr/>
        </p:nvSpPr>
        <p:spPr>
          <a:xfrm>
            <a:off x="971599" y="4673647"/>
            <a:ext cx="1266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002060"/>
                </a:solidFill>
              </a:rPr>
              <a:t>Portogallo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996539" y="1006910"/>
            <a:ext cx="1266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2060"/>
                </a:solidFill>
              </a:rPr>
              <a:t>Bulgaria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971600" y="1403321"/>
            <a:ext cx="1266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2060"/>
                </a:solidFill>
              </a:rPr>
              <a:t>Cipro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971600" y="1783994"/>
            <a:ext cx="1266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002060"/>
                </a:solidFill>
              </a:rPr>
              <a:t>Croazia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989129" y="2126682"/>
            <a:ext cx="1266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002060"/>
                </a:solidFill>
              </a:rPr>
              <a:t>Francia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996539" y="2527236"/>
            <a:ext cx="1266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002060"/>
                </a:solidFill>
              </a:rPr>
              <a:t>Gibilterra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996539" y="2974806"/>
            <a:ext cx="1266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002060"/>
                </a:solidFill>
              </a:rPr>
              <a:t>Grecia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996539" y="3445514"/>
            <a:ext cx="1266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2060"/>
                </a:solidFill>
              </a:rPr>
              <a:t>Italia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996539" y="3890488"/>
            <a:ext cx="1266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2060"/>
                </a:solidFill>
              </a:rPr>
              <a:t>Malta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971600" y="5056497"/>
            <a:ext cx="1266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2060"/>
                </a:solidFill>
              </a:rPr>
              <a:t>Romania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989128" y="5392398"/>
            <a:ext cx="1266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2060"/>
                </a:solidFill>
              </a:rPr>
              <a:t>Slovenia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971600" y="5686234"/>
            <a:ext cx="1266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002060"/>
                </a:solidFill>
              </a:rPr>
              <a:t>Spagna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1579108" y="11663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>
                    <a:lumMod val="75000"/>
                  </a:schemeClr>
                </a:solidFill>
              </a:rPr>
              <a:t>Server regionale del </a:t>
            </a:r>
            <a:r>
              <a:rPr lang="it-IT" b="1" dirty="0" smtClean="0">
                <a:solidFill>
                  <a:schemeClr val="bg1">
                    <a:lumMod val="75000"/>
                  </a:schemeClr>
                </a:solidFill>
              </a:rPr>
              <a:t>Mediterraneo</a:t>
            </a:r>
            <a:endParaRPr lang="it-IT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3" y="4300053"/>
            <a:ext cx="50006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CasellaDiTesto 49"/>
          <p:cNvSpPr txBox="1"/>
          <p:nvPr/>
        </p:nvSpPr>
        <p:spPr>
          <a:xfrm>
            <a:off x="989129" y="4300053"/>
            <a:ext cx="1266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2060"/>
                </a:solidFill>
              </a:rPr>
              <a:t>Montenegro</a:t>
            </a:r>
            <a:endParaRPr lang="en-GB" sz="1400" dirty="0">
              <a:solidFill>
                <a:srgbClr val="002060"/>
              </a:solidFill>
            </a:endParaRPr>
          </a:p>
        </p:txBody>
      </p:sp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07" y="1811163"/>
            <a:ext cx="481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91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2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6387" name="Rectangle 24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6388" name="Rectangle 26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6389" name="Rectangle 28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6390" name="Rectangle 30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611559" y="321586"/>
            <a:ext cx="7826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>
                    <a:lumMod val="75000"/>
                  </a:schemeClr>
                </a:solidFill>
              </a:rPr>
              <a:t>MARE</a:t>
            </a:r>
            <a:r>
              <a:rPr lang="el-GR" sz="2000" b="1" dirty="0" smtClean="0">
                <a:solidFill>
                  <a:schemeClr val="bg1">
                    <a:lumMod val="75000"/>
                  </a:schemeClr>
                </a:solidFill>
              </a:rPr>
              <a:t>Σ</a:t>
            </a:r>
            <a:r>
              <a:rPr lang="it-IT" sz="2000" b="1" dirty="0" smtClean="0">
                <a:solidFill>
                  <a:schemeClr val="bg1">
                    <a:lumMod val="75000"/>
                  </a:schemeClr>
                </a:solidFill>
              </a:rPr>
              <a:t> – Architettura di sistema</a:t>
            </a:r>
            <a:endParaRPr lang="it-IT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057275"/>
            <a:ext cx="68770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78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2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6387" name="Rectangle 24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6388" name="Rectangle 26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6389" name="Rectangle 28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6390" name="Rectangle 30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611559" y="321586"/>
            <a:ext cx="7826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>
                    <a:lumMod val="75000"/>
                  </a:schemeClr>
                </a:solidFill>
              </a:rPr>
              <a:t>MARE</a:t>
            </a:r>
            <a:r>
              <a:rPr lang="el-GR" sz="2000" b="1" dirty="0" smtClean="0">
                <a:solidFill>
                  <a:schemeClr val="bg1">
                    <a:lumMod val="75000"/>
                  </a:schemeClr>
                </a:solidFill>
              </a:rPr>
              <a:t>Σ</a:t>
            </a:r>
            <a:r>
              <a:rPr lang="it-IT" sz="2000" b="1" dirty="0" smtClean="0">
                <a:solidFill>
                  <a:schemeClr val="bg1">
                    <a:lumMod val="75000"/>
                  </a:schemeClr>
                </a:solidFill>
              </a:rPr>
              <a:t> – Moduli e funzionalità</a:t>
            </a:r>
            <a:endParaRPr lang="it-IT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6" y="908720"/>
            <a:ext cx="8733586" cy="513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0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885" y="260648"/>
            <a:ext cx="8987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Automatic </a:t>
            </a:r>
            <a:r>
              <a:rPr lang="en-US" dirty="0"/>
              <a:t>Identification </a:t>
            </a:r>
            <a:r>
              <a:rPr lang="en-US" dirty="0" smtClean="0"/>
              <a:t>System (AIS)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79274" y="980728"/>
            <a:ext cx="766215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spcAft>
                <a:spcPts val="1200"/>
              </a:spcAft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it-IT" sz="1600" dirty="0" smtClean="0"/>
              <a:t>Utilizzo </a:t>
            </a:r>
            <a:r>
              <a:rPr lang="it-IT" sz="1600" dirty="0"/>
              <a:t>introdotto </a:t>
            </a:r>
            <a:r>
              <a:rPr lang="it-IT" sz="1600" dirty="0" smtClean="0"/>
              <a:t>da: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1" dirty="0"/>
              <a:t>Convenzione SOLAS </a:t>
            </a:r>
            <a:r>
              <a:rPr lang="it-IT" sz="1600" b="1" dirty="0" smtClean="0"/>
              <a:t>’74 - </a:t>
            </a:r>
            <a:r>
              <a:rPr lang="it-IT" sz="1600" dirty="0" smtClean="0"/>
              <a:t>Cap</a:t>
            </a:r>
            <a:r>
              <a:rPr lang="it-IT" sz="1600" dirty="0"/>
              <a:t>. </a:t>
            </a:r>
            <a:r>
              <a:rPr lang="it-IT" sz="1600" dirty="0" smtClean="0"/>
              <a:t>V/Reg</a:t>
            </a:r>
            <a:r>
              <a:rPr lang="it-IT" sz="1600" dirty="0"/>
              <a:t>. </a:t>
            </a:r>
            <a:r>
              <a:rPr lang="it-IT" sz="1600" dirty="0" smtClean="0"/>
              <a:t>19.2.4 (emendamenti 2002, entrati </a:t>
            </a:r>
            <a:r>
              <a:rPr lang="it-IT" sz="1600" dirty="0"/>
              <a:t>in vigore nel 2004</a:t>
            </a:r>
            <a:r>
              <a:rPr lang="it-IT" sz="1600" dirty="0" smtClean="0"/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1" dirty="0"/>
              <a:t>Direttiva </a:t>
            </a:r>
            <a:r>
              <a:rPr lang="it-IT" sz="1600" b="1" dirty="0" smtClean="0"/>
              <a:t>2002/59/CE </a:t>
            </a:r>
            <a:r>
              <a:rPr lang="it-IT" sz="1600" dirty="0" smtClean="0"/>
              <a:t>(relativa </a:t>
            </a:r>
            <a:r>
              <a:rPr lang="it-IT" sz="1600" dirty="0"/>
              <a:t>all'istituzione di un sistema comunitario di monitoraggio e </a:t>
            </a:r>
            <a:r>
              <a:rPr lang="it-IT" sz="1600" dirty="0" smtClean="0"/>
              <a:t>d'informazione sul </a:t>
            </a:r>
            <a:r>
              <a:rPr lang="it-IT" sz="1600" dirty="0"/>
              <a:t>traffico </a:t>
            </a:r>
            <a:r>
              <a:rPr lang="it-IT" sz="1600" dirty="0" smtClean="0"/>
              <a:t>navale - </a:t>
            </a:r>
            <a:r>
              <a:rPr lang="it-IT" sz="1600" dirty="0" err="1" smtClean="0"/>
              <a:t>SafeSeaNet</a:t>
            </a:r>
            <a:r>
              <a:rPr lang="it-IT" sz="1600" dirty="0" smtClean="0"/>
              <a:t>)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it-IT" sz="1600" b="1" dirty="0" err="1" smtClean="0"/>
              <a:t>D.Lgs.</a:t>
            </a:r>
            <a:r>
              <a:rPr lang="it-IT" sz="1600" b="1" dirty="0" smtClean="0"/>
              <a:t> n. 196/2005</a:t>
            </a:r>
            <a:r>
              <a:rPr lang="it-IT" sz="1600" dirty="0"/>
              <a:t> </a:t>
            </a:r>
            <a:r>
              <a:rPr lang="it-IT" sz="1600" dirty="0" smtClean="0"/>
              <a:t>(attuazione </a:t>
            </a:r>
            <a:r>
              <a:rPr lang="it-IT" sz="1600" dirty="0"/>
              <a:t>della direttiva </a:t>
            </a:r>
            <a:r>
              <a:rPr lang="it-IT" sz="1600" dirty="0" smtClean="0"/>
              <a:t>2002/59/CE),</a:t>
            </a:r>
            <a:endParaRPr lang="it-IT" sz="1600" dirty="0"/>
          </a:p>
          <a:p>
            <a:r>
              <a:rPr lang="it-IT" sz="1600" dirty="0" smtClean="0"/>
              <a:t>per </a:t>
            </a:r>
            <a:r>
              <a:rPr lang="it-IT" sz="1600" b="1" dirty="0" smtClean="0"/>
              <a:t>fornire automaticamente informazioni </a:t>
            </a:r>
            <a:r>
              <a:rPr lang="it-IT" sz="1600" dirty="0" smtClean="0"/>
              <a:t>relative alla nave, al viaggio ed agli elementi del moto della stessa ad altre navi, aeromobili e </a:t>
            </a:r>
            <a:r>
              <a:rPr lang="it-IT" sz="1600" dirty="0"/>
              <a:t>stazioni </a:t>
            </a:r>
            <a:r>
              <a:rPr lang="it-IT" sz="1600" dirty="0" smtClean="0"/>
              <a:t>costiere ai </a:t>
            </a:r>
            <a:r>
              <a:rPr lang="it-IT" sz="1600" dirty="0"/>
              <a:t>fini di </a:t>
            </a:r>
            <a:r>
              <a:rPr lang="it-IT" sz="1600" b="1" dirty="0"/>
              <a:t>ausilio alla navigazione</a:t>
            </a:r>
            <a:r>
              <a:rPr lang="it-IT" sz="1600" dirty="0"/>
              <a:t> (es. anti-collisione)</a:t>
            </a:r>
            <a:endParaRPr lang="it-IT" sz="1600" dirty="0" smtClean="0"/>
          </a:p>
          <a:p>
            <a:r>
              <a:rPr lang="it-IT" sz="1600" dirty="0"/>
              <a:t>e</a:t>
            </a:r>
            <a:r>
              <a:rPr lang="it-IT" sz="1600" dirty="0" smtClean="0"/>
              <a:t>, inoltre, per consentire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1" dirty="0" smtClean="0"/>
              <a:t>monitoraggio del traffico marittimo </a:t>
            </a:r>
            <a:r>
              <a:rPr lang="it-IT" sz="1600" dirty="0" smtClean="0"/>
              <a:t>(es. ausilio ai centri V.T.S.)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1" dirty="0" smtClean="0"/>
              <a:t>scambio dati </a:t>
            </a:r>
            <a:r>
              <a:rPr lang="it-IT" sz="1600" dirty="0" smtClean="0"/>
              <a:t>con le stazioni costiere presenti nell’area di copertura VHF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1310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2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6387" name="Rectangle 24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6388" name="Rectangle 26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6389" name="Rectangle 28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6390" name="Rectangle 30"/>
          <p:cNvSpPr>
            <a:spLocks noChangeArrowheads="1"/>
          </p:cNvSpPr>
          <p:nvPr/>
        </p:nvSpPr>
        <p:spPr bwMode="auto">
          <a:xfrm>
            <a:off x="2695575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0" y="4960938"/>
            <a:ext cx="9144000" cy="1163637"/>
          </a:xfrm>
          <a:prstGeom prst="rect">
            <a:avLst/>
          </a:prstGeom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GB" sz="2800" kern="0" dirty="0">
              <a:solidFill>
                <a:srgbClr val="002060"/>
              </a:solidFill>
              <a:latin typeface="Tw Cen MT" pitchFamily="34" charset="0"/>
              <a:cs typeface="+mn-cs"/>
            </a:endParaRPr>
          </a:p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GB" sz="2800" kern="0" dirty="0">
              <a:solidFill>
                <a:srgbClr val="002060"/>
              </a:solidFill>
              <a:latin typeface="Tw Cen MT" pitchFamily="34" charset="0"/>
              <a:cs typeface="+mn-cs"/>
            </a:endParaRPr>
          </a:p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GB" sz="2800" kern="0" dirty="0">
              <a:solidFill>
                <a:srgbClr val="002060"/>
              </a:solidFill>
              <a:latin typeface="Tw Cen MT" pitchFamily="34" charset="0"/>
              <a:cs typeface="+mn-cs"/>
            </a:endParaRPr>
          </a:p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it-IT" sz="3200" kern="0" dirty="0">
              <a:solidFill>
                <a:srgbClr val="002060"/>
              </a:solidFill>
              <a:latin typeface="Tw Cen MT" pitchFamily="34" charset="0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27841"/>
            <a:ext cx="1008113" cy="127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47" y="4077024"/>
            <a:ext cx="1162770" cy="116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olo 2"/>
          <p:cNvSpPr txBox="1">
            <a:spLocks/>
          </p:cNvSpPr>
          <p:nvPr/>
        </p:nvSpPr>
        <p:spPr>
          <a:xfrm>
            <a:off x="1746312" y="2925935"/>
            <a:ext cx="5651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bg2"/>
                </a:solidFill>
                <a:latin typeface="Calibri" pitchFamily="34" charset="0"/>
              </a:rPr>
              <a:t>Grazie per l’attenzione</a:t>
            </a:r>
            <a:endParaRPr lang="it-IT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78159" y="5293578"/>
            <a:ext cx="83876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1200" dirty="0" smtClean="0">
                <a:solidFill>
                  <a:srgbClr val="002060"/>
                </a:solidFill>
              </a:rPr>
              <a:t>Capitano di Fregata (CP) Cosmo FORTE</a:t>
            </a:r>
          </a:p>
          <a:p>
            <a:pPr algn="ctr" eaLnBrk="1" hangingPunct="1">
              <a:defRPr/>
            </a:pPr>
            <a:r>
              <a:rPr lang="it-IT" sz="1200" dirty="0" smtClean="0">
                <a:solidFill>
                  <a:srgbClr val="002060"/>
                </a:solidFill>
              </a:rPr>
              <a:t>Comando generale del Corpo delle CC. di PP. – Guardia Costiera</a:t>
            </a:r>
          </a:p>
          <a:p>
            <a:pPr algn="ctr" eaLnBrk="1" hangingPunct="1">
              <a:defRPr/>
            </a:pPr>
            <a:r>
              <a:rPr lang="it-IT" sz="1200" dirty="0" smtClean="0">
                <a:solidFill>
                  <a:srgbClr val="002060"/>
                </a:solidFill>
              </a:rPr>
              <a:t>Reparto VII  «Informatica, sistemi di monitoraggio del traffico e comunicazioni»</a:t>
            </a:r>
          </a:p>
          <a:p>
            <a:pPr algn="ctr" eaLnBrk="1" hangingPunct="1">
              <a:defRPr/>
            </a:pPr>
            <a:r>
              <a:rPr lang="it-IT" sz="1200" i="1" dirty="0" smtClean="0">
                <a:solidFill>
                  <a:srgbClr val="002060"/>
                </a:solidFill>
                <a:hlinkClick r:id="rId5"/>
              </a:rPr>
              <a:t>cosmo.forte@mit.gov.it</a:t>
            </a:r>
            <a:endParaRPr lang="it-IT" sz="1200" i="1" dirty="0" smtClean="0">
              <a:solidFill>
                <a:srgbClr val="00206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07922"/>
            <a:ext cx="593446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5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885" y="188640"/>
            <a:ext cx="8987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Automatic </a:t>
            </a:r>
            <a:r>
              <a:rPr lang="en-US" dirty="0"/>
              <a:t>Identification </a:t>
            </a:r>
            <a:r>
              <a:rPr lang="en-US" dirty="0" smtClean="0"/>
              <a:t>System (AIS)</a:t>
            </a:r>
            <a:endParaRPr lang="it-IT" dirty="0"/>
          </a:p>
        </p:txBody>
      </p:sp>
      <p:grpSp>
        <p:nvGrpSpPr>
          <p:cNvPr id="14" name="Gruppo 13"/>
          <p:cNvGrpSpPr/>
          <p:nvPr/>
        </p:nvGrpSpPr>
        <p:grpSpPr>
          <a:xfrm>
            <a:off x="244234" y="1744470"/>
            <a:ext cx="8584588" cy="4132802"/>
            <a:chOff x="212337" y="1490554"/>
            <a:chExt cx="8616485" cy="39983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0209" y="1744469"/>
              <a:ext cx="5508613" cy="374441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5" name="Gruppo 4"/>
            <p:cNvGrpSpPr/>
            <p:nvPr/>
          </p:nvGrpSpPr>
          <p:grpSpPr>
            <a:xfrm>
              <a:off x="244234" y="4336758"/>
              <a:ext cx="1258550" cy="962794"/>
              <a:chOff x="289114" y="4581128"/>
              <a:chExt cx="1809750" cy="1466850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164" y="4581128"/>
                <a:ext cx="1790700" cy="771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114" y="5352653"/>
                <a:ext cx="1809750" cy="695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8" name="Connettore 2 7"/>
            <p:cNvCxnSpPr>
              <a:endCxn id="1031" idx="3"/>
            </p:cNvCxnSpPr>
            <p:nvPr/>
          </p:nvCxnSpPr>
          <p:spPr bwMode="auto">
            <a:xfrm flipH="1">
              <a:off x="1502784" y="5071358"/>
              <a:ext cx="2019233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Connettore 2 10"/>
            <p:cNvCxnSpPr/>
            <p:nvPr/>
          </p:nvCxnSpPr>
          <p:spPr bwMode="auto">
            <a:xfrm flipH="1">
              <a:off x="2955552" y="3574112"/>
              <a:ext cx="41944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Connettore 2 21"/>
            <p:cNvCxnSpPr/>
            <p:nvPr/>
          </p:nvCxnSpPr>
          <p:spPr bwMode="auto">
            <a:xfrm flipH="1" flipV="1">
              <a:off x="1466759" y="2104510"/>
              <a:ext cx="1922388" cy="76374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37" y="1744470"/>
              <a:ext cx="1240266" cy="128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uppo 1"/>
            <p:cNvGrpSpPr/>
            <p:nvPr/>
          </p:nvGrpSpPr>
          <p:grpSpPr>
            <a:xfrm>
              <a:off x="1649809" y="2962809"/>
              <a:ext cx="1305743" cy="1627151"/>
              <a:chOff x="1694689" y="3603544"/>
              <a:chExt cx="1305743" cy="1627151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4689" y="3603544"/>
                <a:ext cx="1305743" cy="15046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3086" y="5108168"/>
                <a:ext cx="1297346" cy="122527"/>
              </a:xfrm>
              <a:prstGeom prst="rect">
                <a:avLst/>
              </a:prstGeom>
              <a:noFill/>
              <a:ln w="31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sp>
          <p:nvSpPr>
            <p:cNvPr id="7" name="CasellaDiTesto 6"/>
            <p:cNvSpPr txBox="1"/>
            <p:nvPr/>
          </p:nvSpPr>
          <p:spPr>
            <a:xfrm>
              <a:off x="257482" y="1490554"/>
              <a:ext cx="11743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u="sng" dirty="0" smtClean="0">
                  <a:solidFill>
                    <a:schemeClr val="bg1">
                      <a:lumMod val="75000"/>
                    </a:schemeClr>
                  </a:solidFill>
                </a:rPr>
                <a:t>Ogni 6 minuti</a:t>
              </a:r>
              <a:endParaRPr lang="it-IT" sz="1000" u="sng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292948" y="4081567"/>
              <a:ext cx="11743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u="sng" dirty="0" smtClean="0">
                  <a:solidFill>
                    <a:schemeClr val="bg1">
                      <a:lumMod val="75000"/>
                    </a:schemeClr>
                  </a:solidFill>
                </a:rPr>
                <a:t>Ogni 6 minuti</a:t>
              </a:r>
              <a:endParaRPr lang="it-IT" sz="1000" u="sng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1666521" y="2716588"/>
              <a:ext cx="12358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u="sng" dirty="0" smtClean="0">
                  <a:solidFill>
                    <a:schemeClr val="bg1">
                      <a:lumMod val="75000"/>
                    </a:schemeClr>
                  </a:solidFill>
                </a:rPr>
                <a:t>Ogni 2 sec – 3min</a:t>
              </a:r>
              <a:endParaRPr lang="it-IT" sz="1000" u="sng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250396" y="764704"/>
            <a:ext cx="8584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solidFill>
                  <a:schemeClr val="bg1">
                    <a:lumMod val="75000"/>
                  </a:schemeClr>
                </a:solidFill>
              </a:rPr>
              <a:t>Sistema cooperativo</a:t>
            </a:r>
            <a:r>
              <a:rPr lang="it-IT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la cui tecnologia permette lo scambio di informazioni tipo </a:t>
            </a:r>
            <a:r>
              <a:rPr lang="it-IT" sz="1400" i="1" dirty="0" err="1">
                <a:solidFill>
                  <a:schemeClr val="bg1">
                    <a:lumMod val="75000"/>
                  </a:schemeClr>
                </a:solidFill>
              </a:rPr>
              <a:t>ship</a:t>
            </a:r>
            <a:r>
              <a:rPr lang="it-IT" sz="1400" i="1" dirty="0">
                <a:solidFill>
                  <a:schemeClr val="bg1">
                    <a:lumMod val="75000"/>
                  </a:schemeClr>
                </a:solidFill>
              </a:rPr>
              <a:t> to </a:t>
            </a:r>
            <a:r>
              <a:rPr lang="it-IT" sz="1400" i="1" dirty="0" err="1">
                <a:solidFill>
                  <a:schemeClr val="bg1">
                    <a:lumMod val="75000"/>
                  </a:schemeClr>
                </a:solidFill>
              </a:rPr>
              <a:t>ship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 (nave-nave) ovvero </a:t>
            </a:r>
            <a:r>
              <a:rPr lang="it-IT" sz="1400" i="1" dirty="0" err="1">
                <a:solidFill>
                  <a:schemeClr val="bg1">
                    <a:lumMod val="75000"/>
                  </a:schemeClr>
                </a:solidFill>
              </a:rPr>
              <a:t>ship</a:t>
            </a:r>
            <a:r>
              <a:rPr lang="it-IT" sz="1400" i="1" dirty="0">
                <a:solidFill>
                  <a:schemeClr val="bg1">
                    <a:lumMod val="75000"/>
                  </a:schemeClr>
                </a:solidFill>
              </a:rPr>
              <a:t> to </a:t>
            </a:r>
            <a:r>
              <a:rPr lang="it-IT" sz="1400" i="1" dirty="0" err="1">
                <a:solidFill>
                  <a:schemeClr val="bg1">
                    <a:lumMod val="75000"/>
                  </a:schemeClr>
                </a:solidFill>
              </a:rPr>
              <a:t>shore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 (nave-stazione costiera) </a:t>
            </a:r>
            <a:r>
              <a:rPr lang="it-IT" sz="1400" b="1" dirty="0">
                <a:solidFill>
                  <a:schemeClr val="bg1">
                    <a:lumMod val="75000"/>
                  </a:schemeClr>
                </a:solidFill>
              </a:rPr>
              <a:t>nella banda VHF/FM del Servizio Radiomobile Marittimo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 tramite due canali VHF/FM dedicati. </a:t>
            </a:r>
          </a:p>
        </p:txBody>
      </p:sp>
    </p:spTree>
    <p:extLst>
      <p:ext uri="{BB962C8B-B14F-4D97-AF65-F5344CB8AC3E}">
        <p14:creationId xmlns:p14="http://schemas.microsoft.com/office/powerpoint/2010/main" val="258028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885" y="188640"/>
            <a:ext cx="8987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Transponder AIS di </a:t>
            </a:r>
            <a:r>
              <a:rPr lang="en-US" dirty="0" err="1" smtClean="0"/>
              <a:t>bordo</a:t>
            </a:r>
            <a:endParaRPr lang="it-IT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4" y="764704"/>
            <a:ext cx="3240360" cy="337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4" y="4676801"/>
            <a:ext cx="3491765" cy="121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230" y="764704"/>
            <a:ext cx="4654492" cy="32932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asellaDiTesto 34"/>
          <p:cNvSpPr txBox="1"/>
          <p:nvPr/>
        </p:nvSpPr>
        <p:spPr>
          <a:xfrm>
            <a:off x="4218230" y="4157253"/>
            <a:ext cx="465449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spcAft>
                <a:spcPts val="1200"/>
              </a:spcAft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it-IT" sz="1400" u="sng" dirty="0" smtClean="0"/>
              <a:t>Tecnica di trasmissione</a:t>
            </a:r>
            <a:r>
              <a:rPr lang="it-IT" sz="1400" dirty="0" smtClean="0"/>
              <a:t>: </a:t>
            </a:r>
            <a:r>
              <a:rPr lang="it-IT" sz="1400" i="1" dirty="0" smtClean="0"/>
              <a:t>Self-</a:t>
            </a:r>
            <a:r>
              <a:rPr lang="it-IT" sz="1400" i="1" dirty="0" err="1" smtClean="0"/>
              <a:t>organized</a:t>
            </a:r>
            <a:r>
              <a:rPr lang="it-IT" sz="1400" i="1" dirty="0" smtClean="0"/>
              <a:t> Time </a:t>
            </a:r>
            <a:r>
              <a:rPr lang="it-IT" sz="1400" i="1" dirty="0" err="1" smtClean="0"/>
              <a:t>Division</a:t>
            </a:r>
            <a:r>
              <a:rPr lang="it-IT" sz="1400" i="1" dirty="0" smtClean="0"/>
              <a:t> Multiple Access (SO-TDMA)</a:t>
            </a:r>
          </a:p>
          <a:p>
            <a:r>
              <a:rPr lang="it-IT" sz="1400" dirty="0" smtClean="0"/>
              <a:t>2250 slot disponibili in 1 minuto, per ciascuna frequenza</a:t>
            </a:r>
          </a:p>
          <a:p>
            <a:r>
              <a:rPr lang="it-IT" sz="1400" u="sng" dirty="0" smtClean="0"/>
              <a:t>Frequenze utilizzate</a:t>
            </a:r>
            <a:r>
              <a:rPr lang="it-IT" sz="14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 smtClean="0"/>
              <a:t>AIS1 – 161,975 MHz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 smtClean="0"/>
              <a:t>AIS2 – 162,025 MHz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36559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57088" y="476672"/>
            <a:ext cx="8171201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spcAft>
                <a:spcPts val="1200"/>
              </a:spcAft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ctr">
              <a:spcAft>
                <a:spcPts val="600"/>
              </a:spcAft>
            </a:pPr>
            <a:r>
              <a:rPr lang="it-IT" sz="1400" b="1" dirty="0" smtClean="0"/>
              <a:t>Obbligo di impiego </a:t>
            </a:r>
            <a:r>
              <a:rPr lang="it-IT" sz="1400" b="1" dirty="0"/>
              <a:t>dei sistemi di identificazione </a:t>
            </a:r>
            <a:r>
              <a:rPr lang="it-IT" sz="1400" b="1" dirty="0" smtClean="0"/>
              <a:t>automatica</a:t>
            </a:r>
          </a:p>
          <a:p>
            <a:pPr algn="ctr"/>
            <a:r>
              <a:rPr lang="it-IT" sz="1400" dirty="0" smtClean="0"/>
              <a:t>(Dir. 2002/59/CE e </a:t>
            </a:r>
            <a:r>
              <a:rPr lang="it-IT" sz="1400" dirty="0" err="1" smtClean="0"/>
              <a:t>D.Lgs</a:t>
            </a:r>
            <a:r>
              <a:rPr lang="it-IT" sz="1400" dirty="0" err="1"/>
              <a:t>.</a:t>
            </a:r>
            <a:r>
              <a:rPr lang="it-IT" sz="1400" dirty="0"/>
              <a:t> </a:t>
            </a:r>
            <a:r>
              <a:rPr lang="it-IT" sz="1400" dirty="0" smtClean="0"/>
              <a:t>n. 196/2005)</a:t>
            </a:r>
            <a:endParaRPr lang="it-IT" sz="1400" dirty="0"/>
          </a:p>
          <a:p>
            <a:pPr>
              <a:spcAft>
                <a:spcPts val="600"/>
              </a:spcAft>
            </a:pPr>
            <a:r>
              <a:rPr lang="it-IT" sz="1400" dirty="0" smtClean="0"/>
              <a:t>Devono essere dotate di un sistema di </a:t>
            </a:r>
            <a:r>
              <a:rPr lang="it-IT" sz="1400" dirty="0"/>
              <a:t>identificazione automatica (AIS) </a:t>
            </a:r>
            <a:r>
              <a:rPr lang="it-IT" sz="1400" dirty="0" smtClean="0"/>
              <a:t>conforme alle </a:t>
            </a:r>
            <a:r>
              <a:rPr lang="it-IT" sz="1400" dirty="0"/>
              <a:t>norme tecniche </a:t>
            </a:r>
            <a:r>
              <a:rPr lang="it-IT" sz="1400" dirty="0" smtClean="0"/>
              <a:t>e di funzionamento stabilite nel Cap. V della </a:t>
            </a:r>
            <a:r>
              <a:rPr lang="it-IT" sz="1400" dirty="0"/>
              <a:t>convenzione </a:t>
            </a:r>
            <a:r>
              <a:rPr lang="it-IT" sz="1400" dirty="0" smtClean="0"/>
              <a:t>SOLAS: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1400" dirty="0" smtClean="0"/>
              <a:t>le </a:t>
            </a:r>
            <a:r>
              <a:rPr lang="it-IT" sz="1400" b="1" dirty="0"/>
              <a:t>navi da passeggeri</a:t>
            </a:r>
            <a:r>
              <a:rPr lang="it-IT" sz="1400" dirty="0" smtClean="0"/>
              <a:t>, indipendentemente </a:t>
            </a:r>
            <a:r>
              <a:rPr lang="it-IT" sz="1400" dirty="0"/>
              <a:t>dalle loro </a:t>
            </a:r>
            <a:r>
              <a:rPr lang="it-IT" sz="1400" dirty="0" smtClean="0"/>
              <a:t>dimensioni,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1400" b="1" dirty="0" smtClean="0"/>
              <a:t>tutte </a:t>
            </a:r>
            <a:r>
              <a:rPr lang="it-IT" sz="1400" b="1" dirty="0"/>
              <a:t>le navi  diverse  </a:t>
            </a:r>
            <a:r>
              <a:rPr lang="it-IT" sz="1400" b="1" dirty="0" smtClean="0"/>
              <a:t>da quelle </a:t>
            </a:r>
            <a:r>
              <a:rPr lang="it-IT" sz="1400" b="1" dirty="0"/>
              <a:t>passeggeri con  una  stazza  lorda  pari  o  superiore  a  </a:t>
            </a:r>
            <a:r>
              <a:rPr lang="it-IT" sz="1400" b="1" dirty="0" smtClean="0"/>
              <a:t>300 GT</a:t>
            </a:r>
            <a:r>
              <a:rPr lang="it-IT" sz="1400" dirty="0" smtClean="0"/>
              <a:t>,</a:t>
            </a:r>
          </a:p>
          <a:p>
            <a:pPr>
              <a:spcAft>
                <a:spcPts val="600"/>
              </a:spcAft>
            </a:pPr>
            <a:r>
              <a:rPr lang="it-IT" sz="1400" dirty="0"/>
              <a:t>che effettuano scalo in un porto di uno Stato </a:t>
            </a:r>
            <a:r>
              <a:rPr lang="it-IT" sz="1400" dirty="0" smtClean="0"/>
              <a:t>membro 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1400" dirty="0"/>
              <a:t>o</a:t>
            </a:r>
            <a:r>
              <a:rPr lang="it-IT" sz="1400" dirty="0" smtClean="0"/>
              <a:t>gni </a:t>
            </a:r>
            <a:r>
              <a:rPr lang="it-IT" sz="1400" b="1" dirty="0" smtClean="0"/>
              <a:t>unità da pesca </a:t>
            </a:r>
            <a:r>
              <a:rPr lang="it-IT" sz="1400" dirty="0" smtClean="0"/>
              <a:t>di qualsiasi bandiera</a:t>
            </a:r>
            <a:r>
              <a:rPr lang="it-IT" sz="1400" dirty="0"/>
              <a:t>, </a:t>
            </a:r>
            <a:r>
              <a:rPr lang="it-IT" sz="1400" dirty="0" smtClean="0"/>
              <a:t>di </a:t>
            </a:r>
            <a:r>
              <a:rPr lang="it-IT" sz="1400" dirty="0"/>
              <a:t>lunghezza fuori tutto superiore a </a:t>
            </a:r>
            <a:r>
              <a:rPr lang="it-IT" sz="1400" dirty="0" smtClean="0"/>
              <a:t>15 m., che operi nelle </a:t>
            </a:r>
            <a:r>
              <a:rPr lang="it-IT" sz="1400" dirty="0"/>
              <a:t>acque interne o nel mare territoriale </a:t>
            </a:r>
            <a:r>
              <a:rPr lang="it-IT" sz="1400" dirty="0" smtClean="0"/>
              <a:t>oppure sbarchi le sue catture </a:t>
            </a:r>
            <a:r>
              <a:rPr lang="it-IT" sz="1400" dirty="0"/>
              <a:t>in un porto </a:t>
            </a:r>
            <a:r>
              <a:rPr lang="it-IT" sz="1400" dirty="0" smtClean="0"/>
              <a:t>nazionale (AIS classe A conforme alle norme di funzionamento IMO).</a:t>
            </a:r>
          </a:p>
          <a:p>
            <a:pPr>
              <a:spcAft>
                <a:spcPts val="600"/>
              </a:spcAft>
            </a:pPr>
            <a:endParaRPr lang="it-IT" sz="1400" dirty="0"/>
          </a:p>
          <a:p>
            <a:pPr algn="ctr">
              <a:spcAft>
                <a:spcPts val="600"/>
              </a:spcAft>
            </a:pPr>
            <a:r>
              <a:rPr lang="it-IT" sz="1400" b="1" dirty="0" smtClean="0"/>
              <a:t>Esenzioni </a:t>
            </a:r>
            <a:r>
              <a:rPr lang="it-IT" sz="1400" b="1" dirty="0"/>
              <a:t>dall'obbligo di installazione a bordo di un </a:t>
            </a:r>
            <a:r>
              <a:rPr lang="it-IT" sz="1400" b="1" dirty="0" smtClean="0"/>
              <a:t>AIS</a:t>
            </a:r>
          </a:p>
          <a:p>
            <a:pPr algn="ctr"/>
            <a:r>
              <a:rPr lang="it-IT" sz="1400" dirty="0" smtClean="0"/>
              <a:t>(</a:t>
            </a:r>
            <a:r>
              <a:rPr lang="it-IT" sz="1400" dirty="0" err="1" smtClean="0"/>
              <a:t>D.Lgs.</a:t>
            </a:r>
            <a:r>
              <a:rPr lang="it-IT" sz="1400" dirty="0" smtClean="0"/>
              <a:t> n. 196/2005)</a:t>
            </a:r>
            <a:endParaRPr lang="it-IT" sz="1400" dirty="0"/>
          </a:p>
          <a:p>
            <a:pPr>
              <a:spcAft>
                <a:spcPts val="600"/>
              </a:spcAft>
            </a:pPr>
            <a:r>
              <a:rPr lang="it-IT" sz="1400" dirty="0"/>
              <a:t>Sono esentate dall'obbligo di installare a </a:t>
            </a:r>
            <a:r>
              <a:rPr lang="it-IT" sz="1400" dirty="0" smtClean="0"/>
              <a:t>bordo l’AIS le </a:t>
            </a:r>
            <a:r>
              <a:rPr lang="it-IT" sz="1400" b="1" dirty="0" smtClean="0"/>
              <a:t>navi da passeggeri </a:t>
            </a:r>
            <a:r>
              <a:rPr lang="it-IT" sz="1400" dirty="0" smtClean="0"/>
              <a:t>di stazza lorda inferiore </a:t>
            </a:r>
            <a:r>
              <a:rPr lang="it-IT" sz="1400" dirty="0"/>
              <a:t>a 150 </a:t>
            </a:r>
            <a:r>
              <a:rPr lang="it-IT" sz="1400" dirty="0" smtClean="0"/>
              <a:t>GT, </a:t>
            </a:r>
            <a:r>
              <a:rPr lang="it-IT" sz="1400" dirty="0"/>
              <a:t>abilitate alla navigazione: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it-IT" sz="1400" dirty="0" smtClean="0"/>
              <a:t>nazionale </a:t>
            </a:r>
            <a:r>
              <a:rPr lang="it-IT" sz="1400" dirty="0"/>
              <a:t>litoranea </a:t>
            </a:r>
            <a:r>
              <a:rPr lang="it-IT" sz="1400" dirty="0" smtClean="0"/>
              <a:t>limitata alle acque tranquille (periodo estivo</a:t>
            </a:r>
            <a:r>
              <a:rPr lang="it-IT" sz="1400" dirty="0"/>
              <a:t>, ore diurne, </a:t>
            </a:r>
            <a:r>
              <a:rPr lang="it-IT" sz="1400" dirty="0" smtClean="0"/>
              <a:t>visibilità buona, 1 </a:t>
            </a:r>
            <a:r>
              <a:rPr lang="it-IT" sz="1400" dirty="0"/>
              <a:t>miglio dalla costa entro </a:t>
            </a:r>
            <a:r>
              <a:rPr lang="it-IT" sz="1400" dirty="0" smtClean="0"/>
              <a:t>i limiti </a:t>
            </a:r>
            <a:r>
              <a:rPr lang="it-IT" sz="1400" dirty="0"/>
              <a:t>del Circondario </a:t>
            </a:r>
            <a:r>
              <a:rPr lang="it-IT" sz="1400" dirty="0" smtClean="0"/>
              <a:t>Marittimo</a:t>
            </a:r>
            <a:r>
              <a:rPr lang="it-IT" sz="1400" dirty="0"/>
              <a:t>);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it-IT" sz="1400" dirty="0" smtClean="0"/>
              <a:t>nazionale </a:t>
            </a:r>
            <a:r>
              <a:rPr lang="it-IT" sz="1400" dirty="0"/>
              <a:t>locale, limitata ad una </a:t>
            </a:r>
            <a:r>
              <a:rPr lang="it-IT" sz="1400" dirty="0" smtClean="0"/>
              <a:t>distanza di 1 miglio dalla linea di costa, esclusivamente </a:t>
            </a:r>
            <a:r>
              <a:rPr lang="it-IT" sz="1400" dirty="0"/>
              <a:t>in ore </a:t>
            </a:r>
            <a:r>
              <a:rPr lang="it-IT" sz="1400" dirty="0" smtClean="0"/>
              <a:t>diurne.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15177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504" y="1274231"/>
            <a:ext cx="35283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sz="2400" dirty="0" smtClean="0"/>
              <a:t>LA RETE AIS NAZIONALE</a:t>
            </a:r>
          </a:p>
          <a:p>
            <a:r>
              <a:rPr lang="it-IT" sz="1600" b="0" dirty="0" smtClean="0"/>
              <a:t>(</a:t>
            </a:r>
            <a:r>
              <a:rPr lang="it-IT" sz="1600" b="0" dirty="0" err="1" smtClean="0"/>
              <a:t>D.Lgs.</a:t>
            </a:r>
            <a:r>
              <a:rPr lang="it-IT" sz="1600" b="0" dirty="0" smtClean="0"/>
              <a:t> n. 196/2005, art</a:t>
            </a:r>
            <a:r>
              <a:rPr lang="it-IT" sz="1600" b="0" dirty="0"/>
              <a:t>. 9-bis )</a:t>
            </a:r>
            <a:endParaRPr lang="it-IT" sz="1600" b="0" dirty="0" smtClean="0"/>
          </a:p>
          <a:p>
            <a:pPr algn="just"/>
            <a:endParaRPr lang="it-IT" sz="1600" b="0" dirty="0" smtClean="0"/>
          </a:p>
          <a:p>
            <a:pPr algn="just"/>
            <a:r>
              <a:rPr lang="it-IT" sz="1400" b="0" i="1" dirty="0" smtClean="0"/>
              <a:t>«L’Amministrazione(*) provvede </a:t>
            </a:r>
            <a:r>
              <a:rPr lang="it-IT" sz="1400" b="0" i="1" dirty="0"/>
              <a:t>alla gestione della rete AIS nazionale </a:t>
            </a:r>
            <a:r>
              <a:rPr lang="it-IT" sz="1400" b="0" i="1" dirty="0" smtClean="0"/>
              <a:t>per la </a:t>
            </a:r>
            <a:r>
              <a:rPr lang="it-IT" sz="1400" b="0" i="1" dirty="0"/>
              <a:t>ricezione e la diffusione di informazioni sul  traffico  </a:t>
            </a:r>
            <a:r>
              <a:rPr lang="it-IT" sz="1400" b="0" i="1" dirty="0" smtClean="0"/>
              <a:t>marittimo per finalità connesse alla sicurezza </a:t>
            </a:r>
            <a:r>
              <a:rPr lang="it-IT" sz="1400" b="0" i="1" dirty="0"/>
              <a:t>della  navigazione,  </a:t>
            </a:r>
            <a:r>
              <a:rPr lang="it-IT" sz="1400" b="0" i="1" dirty="0" smtClean="0"/>
              <a:t>garantendo la necessaria copertura radioelettrica.»</a:t>
            </a:r>
            <a:endParaRPr lang="en-GB" sz="1400" b="0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30415"/>
            <a:ext cx="5040560" cy="587328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107504" y="5301208"/>
            <a:ext cx="35283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 smtClean="0">
                <a:solidFill>
                  <a:schemeClr val="bg1">
                    <a:lumMod val="75000"/>
                  </a:schemeClr>
                </a:solidFill>
              </a:rPr>
              <a:t>(*) Ministero delle Infrastrutture e dei Trasporti – Comando generale del Corpo delle Capitanerie di  </a:t>
            </a:r>
            <a:r>
              <a:rPr lang="it-IT" sz="1100" dirty="0">
                <a:solidFill>
                  <a:schemeClr val="bg1">
                    <a:lumMod val="75000"/>
                  </a:schemeClr>
                </a:solidFill>
              </a:rPr>
              <a:t>porto </a:t>
            </a:r>
            <a:r>
              <a:rPr lang="it-IT" sz="1100" dirty="0" smtClean="0">
                <a:solidFill>
                  <a:schemeClr val="bg1">
                    <a:lumMod val="75000"/>
                  </a:schemeClr>
                </a:solidFill>
              </a:rPr>
              <a:t>- Guardia Costiera</a:t>
            </a:r>
            <a:endParaRPr lang="it-IT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7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271564" y="5707995"/>
            <a:ext cx="2342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600" b="1" kern="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 AIS Base Stations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8010" y="1052736"/>
            <a:ext cx="3599954" cy="4031873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it-IT"/>
            </a:defPPr>
            <a:lvl1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85750" lvl="1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it-IT" altLang="it-IT" sz="1400" b="1" dirty="0" smtClean="0">
                <a:solidFill>
                  <a:schemeClr val="bg1">
                    <a:lumMod val="75000"/>
                  </a:schemeClr>
                </a:solidFill>
              </a:rPr>
              <a:t>63 </a:t>
            </a:r>
            <a:r>
              <a:rPr lang="it-IT" altLang="it-IT" sz="1400" b="1" dirty="0" err="1">
                <a:solidFill>
                  <a:schemeClr val="bg1">
                    <a:lumMod val="75000"/>
                  </a:schemeClr>
                </a:solidFill>
              </a:rPr>
              <a:t>Phisical</a:t>
            </a:r>
            <a:r>
              <a:rPr lang="it-IT" altLang="it-IT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altLang="it-IT" sz="1400" b="1" dirty="0" err="1">
                <a:solidFill>
                  <a:schemeClr val="bg1">
                    <a:lumMod val="75000"/>
                  </a:schemeClr>
                </a:solidFill>
              </a:rPr>
              <a:t>Shore</a:t>
            </a:r>
            <a:r>
              <a:rPr lang="it-IT" altLang="it-IT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altLang="it-IT" sz="1400" b="1" dirty="0" err="1" smtClean="0">
                <a:solidFill>
                  <a:schemeClr val="bg1">
                    <a:lumMod val="75000"/>
                  </a:schemeClr>
                </a:solidFill>
              </a:rPr>
              <a:t>Stations</a:t>
            </a:r>
            <a:r>
              <a:rPr lang="it-IT" altLang="it-IT" sz="1400" b="1" dirty="0" smtClean="0">
                <a:solidFill>
                  <a:schemeClr val="bg1">
                    <a:lumMod val="75000"/>
                  </a:schemeClr>
                </a:solidFill>
              </a:rPr>
              <a:t> (PSS) </a:t>
            </a:r>
            <a:r>
              <a:rPr lang="it-IT" altLang="it-IT" sz="1400" dirty="0">
                <a:solidFill>
                  <a:schemeClr val="bg1">
                    <a:lumMod val="75000"/>
                  </a:schemeClr>
                </a:solidFill>
              </a:rPr>
              <a:t>installate presso siti </a:t>
            </a:r>
            <a:r>
              <a:rPr lang="it-IT" altLang="it-IT" sz="1400" dirty="0" smtClean="0">
                <a:solidFill>
                  <a:schemeClr val="bg1">
                    <a:lumMod val="75000"/>
                  </a:schemeClr>
                </a:solidFill>
              </a:rPr>
              <a:t>remoti in </a:t>
            </a:r>
            <a:r>
              <a:rPr lang="it-IT" altLang="it-IT" sz="1400" dirty="0">
                <a:solidFill>
                  <a:schemeClr val="bg1">
                    <a:lumMod val="75000"/>
                  </a:schemeClr>
                </a:solidFill>
              </a:rPr>
              <a:t>altitudine per aumentare la copertura </a:t>
            </a:r>
            <a:r>
              <a:rPr lang="it-IT" altLang="it-IT" sz="1400" dirty="0" smtClean="0">
                <a:solidFill>
                  <a:schemeClr val="bg1">
                    <a:lumMod val="75000"/>
                  </a:schemeClr>
                </a:solidFill>
              </a:rPr>
              <a:t>radio.</a:t>
            </a:r>
          </a:p>
          <a:p>
            <a:pPr marL="0" lvl="1" algn="just">
              <a:spcAft>
                <a:spcPts val="1800"/>
              </a:spcAft>
            </a:pPr>
            <a:endParaRPr lang="it-IT" altLang="it-IT" sz="1400" dirty="0">
              <a:solidFill>
                <a:schemeClr val="bg1">
                  <a:lumMod val="75000"/>
                </a:schemeClr>
              </a:solidFill>
            </a:endParaRPr>
          </a:p>
          <a:p>
            <a:pPr marL="285750" lvl="1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it-IT" altLang="it-IT" sz="1400" b="1" dirty="0" smtClean="0">
                <a:solidFill>
                  <a:schemeClr val="bg1">
                    <a:lumMod val="75000"/>
                  </a:schemeClr>
                </a:solidFill>
              </a:rPr>
              <a:t>53 </a:t>
            </a:r>
            <a:r>
              <a:rPr lang="it-IT" altLang="it-IT" sz="1400" b="1" dirty="0" err="1" smtClean="0">
                <a:solidFill>
                  <a:schemeClr val="bg1">
                    <a:lumMod val="75000"/>
                  </a:schemeClr>
                </a:solidFill>
              </a:rPr>
              <a:t>Logical</a:t>
            </a:r>
            <a:r>
              <a:rPr lang="it-IT" altLang="it-IT" sz="1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altLang="it-IT" sz="1400" b="1" dirty="0" err="1" smtClean="0">
                <a:solidFill>
                  <a:schemeClr val="bg1">
                    <a:lumMod val="75000"/>
                  </a:schemeClr>
                </a:solidFill>
              </a:rPr>
              <a:t>Shore</a:t>
            </a:r>
            <a:r>
              <a:rPr lang="it-IT" altLang="it-IT" sz="1400" b="1" dirty="0" smtClean="0">
                <a:solidFill>
                  <a:schemeClr val="bg1">
                    <a:lumMod val="75000"/>
                  </a:schemeClr>
                </a:solidFill>
              </a:rPr>
              <a:t> Station (LSS) </a:t>
            </a:r>
            <a:r>
              <a:rPr lang="it-IT" altLang="it-IT" sz="1400" dirty="0" smtClean="0">
                <a:solidFill>
                  <a:schemeClr val="bg1">
                    <a:lumMod val="75000"/>
                  </a:schemeClr>
                </a:solidFill>
              </a:rPr>
              <a:t>ubicate 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presso alcuni Uffici periferici del Corpo delle Capitanerie di </a:t>
            </a:r>
            <a:r>
              <a:rPr lang="it-IT" sz="1400" dirty="0" smtClean="0">
                <a:solidFill>
                  <a:schemeClr val="bg1">
                    <a:lumMod val="75000"/>
                  </a:schemeClr>
                </a:solidFill>
              </a:rPr>
              <a:t>Porto e collegate in PR con le PSS.</a:t>
            </a:r>
          </a:p>
          <a:p>
            <a:pPr marL="0" lvl="1" algn="just">
              <a:spcAft>
                <a:spcPts val="1800"/>
              </a:spcAft>
            </a:pPr>
            <a:endParaRPr lang="it-IT" sz="1400" dirty="0">
              <a:solidFill>
                <a:schemeClr val="bg1">
                  <a:lumMod val="75000"/>
                </a:schemeClr>
              </a:solidFill>
            </a:endParaRPr>
          </a:p>
          <a:p>
            <a:pPr marL="285750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altLang="it-IT" sz="1400" dirty="0" smtClean="0">
                <a:solidFill>
                  <a:schemeClr val="bg1">
                    <a:lumMod val="75000"/>
                  </a:schemeClr>
                </a:solidFill>
              </a:rPr>
              <a:t>Il </a:t>
            </a:r>
            <a:r>
              <a:rPr lang="it-IT" altLang="it-IT" sz="1400" b="1" dirty="0" smtClean="0">
                <a:solidFill>
                  <a:schemeClr val="bg1">
                    <a:lumMod val="75000"/>
                  </a:schemeClr>
                </a:solidFill>
              </a:rPr>
              <a:t>server nazionale</a:t>
            </a:r>
            <a:r>
              <a:rPr lang="it-IT" altLang="it-IT" sz="1400" dirty="0" smtClean="0">
                <a:solidFill>
                  <a:schemeClr val="bg1">
                    <a:lumMod val="75000"/>
                  </a:schemeClr>
                </a:solidFill>
              </a:rPr>
              <a:t>, che riceve i dati AIS tramite WAN della PA (SPC), </a:t>
            </a:r>
            <a:r>
              <a:rPr lang="it-IT" altLang="it-IT" sz="1400" dirty="0">
                <a:solidFill>
                  <a:schemeClr val="bg1">
                    <a:lumMod val="75000"/>
                  </a:schemeClr>
                </a:solidFill>
              </a:rPr>
              <a:t>è ubicato presso il Comando Generale </a:t>
            </a:r>
            <a:r>
              <a:rPr lang="it-IT" altLang="it-IT" sz="1400" dirty="0" smtClean="0">
                <a:solidFill>
                  <a:schemeClr val="bg1">
                    <a:lumMod val="75000"/>
                  </a:schemeClr>
                </a:solidFill>
              </a:rPr>
              <a:t>a Roma. </a:t>
            </a:r>
            <a:r>
              <a:rPr lang="it-IT" sz="1400" dirty="0" smtClean="0">
                <a:solidFill>
                  <a:schemeClr val="bg1">
                    <a:lumMod val="75000"/>
                  </a:schemeClr>
                </a:solidFill>
              </a:rPr>
              <a:t>Svolge 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la funzione di AIS </a:t>
            </a:r>
            <a:r>
              <a:rPr lang="it-IT" sz="1400" dirty="0" smtClean="0">
                <a:solidFill>
                  <a:schemeClr val="bg1">
                    <a:lumMod val="75000"/>
                  </a:schemeClr>
                </a:solidFill>
              </a:rPr>
              <a:t>Service Management (ASM).</a:t>
            </a:r>
            <a:endParaRPr lang="it-IT" altLang="it-IT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37421" y="116632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sz="2400" dirty="0" smtClean="0"/>
              <a:t>LA RETE AIS NAZIONALE - </a:t>
            </a:r>
            <a:r>
              <a:rPr lang="en-GB" sz="2400" dirty="0" err="1" smtClean="0"/>
              <a:t>Componenti</a:t>
            </a:r>
            <a:endParaRPr lang="it-IT" sz="1600" b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78" y="1120809"/>
            <a:ext cx="4320480" cy="45406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87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67104"/>
            <a:ext cx="7488832" cy="515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37421" y="116632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sz="2400" dirty="0" smtClean="0"/>
              <a:t>LA RETE AIS NAZIONALE - </a:t>
            </a:r>
            <a:r>
              <a:rPr lang="en-GB" sz="2400" dirty="0" err="1" smtClean="0"/>
              <a:t>Architettura</a:t>
            </a:r>
            <a:endParaRPr lang="it-IT" sz="1600" b="0" dirty="0" smtClean="0"/>
          </a:p>
        </p:txBody>
      </p:sp>
    </p:spTree>
    <p:extLst>
      <p:ext uri="{BB962C8B-B14F-4D97-AF65-F5344CB8AC3E}">
        <p14:creationId xmlns:p14="http://schemas.microsoft.com/office/powerpoint/2010/main" val="375677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79512" y="4869160"/>
            <a:ext cx="878497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spcAft>
                <a:spcPts val="1200"/>
              </a:spcAft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it-IT" sz="1600" b="1" dirty="0" smtClean="0"/>
              <a:t>PSS &amp; LSS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/>
              <a:t>Copertura dello spazio marittimo lungo il profilo costiero nazionale fino a 100 NM dalla costa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/>
              <a:t>Conformi </a:t>
            </a:r>
            <a:r>
              <a:rPr lang="it-IT" sz="1600" dirty="0"/>
              <a:t>alla normativa tecnica IMO, IEC, ITU e </a:t>
            </a:r>
            <a:r>
              <a:rPr lang="it-IT" sz="1600" dirty="0" err="1"/>
              <a:t>racc</a:t>
            </a:r>
            <a:r>
              <a:rPr lang="it-IT" sz="1600" dirty="0"/>
              <a:t>. </a:t>
            </a:r>
            <a:r>
              <a:rPr lang="it-IT" sz="1600" dirty="0" smtClean="0"/>
              <a:t>IALA-124</a:t>
            </a:r>
            <a:endParaRPr lang="it-IT" sz="1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3301"/>
            <a:ext cx="3457707" cy="46102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3300"/>
            <a:ext cx="4250552" cy="461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38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ltimissima concord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ceano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Oce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ultimissima concordia</Template>
  <TotalTime>22471</TotalTime>
  <Words>1044</Words>
  <Application>Microsoft Office PowerPoint</Application>
  <PresentationFormat>Presentazione su schermo (4:3)</PresentationFormat>
  <Paragraphs>144</Paragraphs>
  <Slides>20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ultimissima concordia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Modello presentazione Comando Generale</dc:title>
  <dc:creator>DEL MONACO Ettore</dc:creator>
  <cp:lastModifiedBy>FORTE Cosmo (C.F.)</cp:lastModifiedBy>
  <cp:revision>1179</cp:revision>
  <cp:lastPrinted>2015-06-18T11:33:31Z</cp:lastPrinted>
  <dcterms:created xsi:type="dcterms:W3CDTF">2012-03-05T10:31:59Z</dcterms:created>
  <dcterms:modified xsi:type="dcterms:W3CDTF">2018-11-19T15:00:46Z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Modello presentazione Comando Generale</vt:lpwstr>
  </property>
  <property fmtid="{D5CDD505-2E9C-101B-9397-08002B2CF9AE}" pid="3" name="SlideDescription">
    <vt:lpwstr/>
  </property>
</Properties>
</file>