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2" r:id="rId4"/>
    <p:sldId id="257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547"/>
    <a:srgbClr val="364A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6"/>
    <p:restoredTop sz="94666"/>
  </p:normalViewPr>
  <p:slideViewPr>
    <p:cSldViewPr snapToGrid="0" snapToObjects="1">
      <p:cViewPr varScale="1">
        <p:scale>
          <a:sx n="80" d="100"/>
          <a:sy n="80" d="100"/>
        </p:scale>
        <p:origin x="859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1526F-1DAE-4E43-B4A8-13E0726CA45B}" type="datetimeFigureOut">
              <a:rPr lang="it-IT" smtClean="0"/>
              <a:t>29/03/2021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27CC0-F7BB-9C48-AF99-31E6829F77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41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4391EDC3-A10A-4A43-8D2E-F3DC04042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46595"/>
            <a:ext cx="12472416" cy="5182404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6825521-22A2-2F47-8221-AA241D8E8F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3878" y="1359010"/>
            <a:ext cx="9144000" cy="1009678"/>
          </a:xfrm>
        </p:spPr>
        <p:txBody>
          <a:bodyPr anchor="b">
            <a:normAutofit/>
          </a:bodyPr>
          <a:lstStyle>
            <a:lvl1pPr algn="ctr">
              <a:defRPr sz="3000" b="1">
                <a:solidFill>
                  <a:srgbClr val="364A98"/>
                </a:solidFill>
                <a:latin typeface="Montserrat" pitchFamily="2" charset="77"/>
                <a:cs typeface="Arial" panose="020B0604020202020204" pitchFamily="34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62DE6DF-DBE3-E34E-BEE7-76F2872B30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1204"/>
            <a:ext cx="2743200" cy="331932"/>
          </a:xfrm>
        </p:spPr>
        <p:txBody>
          <a:bodyPr/>
          <a:lstStyle/>
          <a:p>
            <a:fld id="{2EFB2421-371F-9B4F-AB98-A530685F7BFD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C2DB0E4-17F7-6C4B-8887-1D8BCFFC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61204"/>
            <a:ext cx="4114800" cy="331932"/>
          </a:xfrm>
        </p:spPr>
        <p:txBody>
          <a:bodyPr/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313259"/>
            <a:ext cx="4885944" cy="975360"/>
          </a:xfrm>
          <a:prstGeom prst="rect">
            <a:avLst/>
          </a:prstGeom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99BCF148-A1EE-EF47-BA63-0D12192B93E3}"/>
              </a:ext>
            </a:extLst>
          </p:cNvPr>
          <p:cNvSpPr/>
          <p:nvPr userDrawn="1"/>
        </p:nvSpPr>
        <p:spPr>
          <a:xfrm>
            <a:off x="-222069" y="6385993"/>
            <a:ext cx="12827726" cy="8882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323BA8E9-D514-F741-BF0E-4E4E1B947E11}"/>
              </a:ext>
            </a:extLst>
          </p:cNvPr>
          <p:cNvSpPr txBox="1"/>
          <p:nvPr userDrawn="1"/>
        </p:nvSpPr>
        <p:spPr>
          <a:xfrm>
            <a:off x="0" y="643462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La cooperazione al cuore del Mediterraneo - La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coopération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au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cœur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de la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Méditerranée</a:t>
            </a:r>
            <a:endParaRPr lang="it-IT" sz="1400" dirty="0">
              <a:solidFill>
                <a:srgbClr val="364A98"/>
              </a:solidFill>
              <a:latin typeface="Montserrat Medium" pitchFamily="2" charset="77"/>
            </a:endParaRPr>
          </a:p>
          <a:p>
            <a:pPr algn="ctr"/>
            <a:endParaRPr lang="it-IT" sz="1400" dirty="0">
              <a:solidFill>
                <a:srgbClr val="364A98"/>
              </a:solidFill>
              <a:latin typeface="Montserrat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10224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959683-FE9B-204C-8A55-8120AFDCE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320F5A0-53B9-6B4D-AAA8-AD0E2A350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A3EAB5E-4957-024A-A5E6-2989E702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89E1-3076-C94A-9423-74789ACE6774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F32C8D-445A-4943-BD88-F09EBE3F1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EF81D4D-340E-E443-A309-EB9DCD987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689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B50DC64-811C-E246-A855-37D19AB384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DC2FAF7-F860-CC40-85B8-E551333F8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26F937D-7E7D-404E-8925-FA258555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6065-6AC8-144D-A128-20CFB07A68EA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52E8F-EF0B-5545-937F-3C224188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8D7D0F-27D1-C947-AD25-2877315F5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8175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91A6984-BD86-F74B-B581-E98639537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3486"/>
            <a:ext cx="10515600" cy="4351338"/>
          </a:xfrm>
        </p:spPr>
        <p:txBody>
          <a:bodyPr>
            <a:normAutofit/>
          </a:bodyPr>
          <a:lstStyle>
            <a:lvl1pPr marL="228600" indent="-228600">
              <a:buClr>
                <a:srgbClr val="EA6547"/>
              </a:buClr>
              <a:buFont typeface="Wingdings" pitchFamily="2" charset="2"/>
              <a:buChar char="§"/>
              <a:defRPr sz="2100">
                <a:solidFill>
                  <a:srgbClr val="364A98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6BF9AFD-0FEB-BE4A-A0EF-799DA1D1F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1912" y="6338420"/>
            <a:ext cx="710453" cy="365125"/>
          </a:xfrm>
        </p:spPr>
        <p:txBody>
          <a:bodyPr/>
          <a:lstStyle>
            <a:lvl1pPr>
              <a:defRPr>
                <a:solidFill>
                  <a:srgbClr val="364A98"/>
                </a:solidFill>
              </a:defRPr>
            </a:lvl1pPr>
          </a:lstStyle>
          <a:p>
            <a:fld id="{60ADD68F-2F45-894C-9105-6BC6153436B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A11A8DA1-B129-3449-8E74-118DEFA83148}"/>
              </a:ext>
            </a:extLst>
          </p:cNvPr>
          <p:cNvSpPr/>
          <p:nvPr userDrawn="1"/>
        </p:nvSpPr>
        <p:spPr>
          <a:xfrm>
            <a:off x="5486400" y="197645"/>
            <a:ext cx="6705600" cy="510567"/>
          </a:xfrm>
          <a:prstGeom prst="rect">
            <a:avLst/>
          </a:prstGeom>
          <a:solidFill>
            <a:srgbClr val="364A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BCE262F-3DF9-AB4C-8657-208D10061778}"/>
              </a:ext>
            </a:extLst>
          </p:cNvPr>
          <p:cNvSpPr/>
          <p:nvPr userDrawn="1"/>
        </p:nvSpPr>
        <p:spPr>
          <a:xfrm>
            <a:off x="-1" y="6475132"/>
            <a:ext cx="11421036" cy="95997"/>
          </a:xfrm>
          <a:prstGeom prst="rect">
            <a:avLst/>
          </a:prstGeom>
          <a:solidFill>
            <a:srgbClr val="364A9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4F0857D-72F9-A849-B418-678C94DF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14069"/>
            <a:ext cx="5939118" cy="1325563"/>
          </a:xfrm>
        </p:spPr>
        <p:txBody>
          <a:bodyPr>
            <a:noAutofit/>
          </a:bodyPr>
          <a:lstStyle>
            <a:lvl1pPr algn="r">
              <a:defRPr sz="2800" b="1">
                <a:solidFill>
                  <a:srgbClr val="364A98"/>
                </a:solidFill>
                <a:latin typeface="Montserrat" pitchFamily="2" charset="77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67" y="313259"/>
            <a:ext cx="4885944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01D3B2-BB2C-1944-9562-BBCE873FB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A4B65AC-3293-1544-A765-DD73BEB0C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A12ED4F-0870-7746-9248-B48B0A1F0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C9C17-4C01-E141-A51E-0A6DD80611D0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16BFC3-48E9-8744-85BD-6D1B200A6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649D22-BA5E-0348-9D4D-138EE8CBD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852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04D25D-CBFD-4545-AF54-A1FA37C34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7E265D-330A-7848-975B-30B218AA2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75678F1-F891-D644-8C89-718CA2517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8FB4E80-A7C9-1843-82F0-8656FC1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730A6-2AC8-104C-9F88-C7D55081438B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3E3731-FBED-4F4F-B380-7D065E8E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930184-7E3F-7846-AF16-AB012B29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2369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79549F-B65C-BE4C-90F5-148A50284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450A5E-F53E-5744-91D9-AB004B422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90EAFA7-2B5F-6845-A7AF-93D18B29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85EFE97-5DAB-B745-92F8-4F5CF6CC4C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6D581AC-16A0-2646-8BAA-DE7BF198C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A3359B9-B7C6-5143-816D-9907774F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FA59A-5A48-094F-A782-BDF21107CE04}" type="datetime1">
              <a:rPr lang="it-IT" smtClean="0"/>
              <a:t>29/03/2021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960F8A6-208F-6348-B6D9-284E8B84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BD5EADF-81EB-5C42-8D25-B84515E3E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93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F55D1E-6699-B94A-9578-1B65A0D32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51BE179-34FD-B74B-8031-C0C84C4C3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E7D7D-DDF0-9445-9D51-C815A164927D}" type="datetime1">
              <a:rPr lang="it-IT" smtClean="0"/>
              <a:t>29/03/2021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ACD4A10-D511-274F-B2D3-D95E8037A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81D5D24-290F-6E43-8708-AEDA43039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714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96AA53-715C-6745-8DBB-BF3848E58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91EEA-381E-894D-9C0A-071F4B6B074D}" type="datetime1">
              <a:rPr lang="it-IT" smtClean="0"/>
              <a:t>29/03/2021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BA63E64-D471-4643-B535-E60332104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7E4D83-E360-184D-9AE1-35B649F4D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22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1F05F9-5CFF-2D4E-A6DB-94E8236C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1FA047-9F24-CD46-9F39-81E19A8D73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F4FC0B8-26CC-D945-9895-CD8905B437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1C38B9A-F9F2-CD4A-8991-D13F90E8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E67A-74F4-8249-91E9-4A69E64117FE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4B0EC7E-D7D0-3546-856E-C1AD66F0F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839C3CB-1CCA-5B4E-BFF6-CCBE2C0CA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10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AAD279-2049-1D42-A501-746AFDE82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4D031BC-6BAE-DD4C-8725-0DFD73A6F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8E3551-A32F-E746-9C96-4A9DA95A3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97FAF6-A925-5A44-B49D-68AE5211E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06AF-3AC3-C645-A9EB-2C3797E675BA}" type="datetime1">
              <a:rPr lang="it-IT" smtClean="0"/>
              <a:t>29/03/2021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79DC60D-E7B8-1243-B110-E8A2109A7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491A2B-91F3-794F-8C6E-6E9D2FF6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9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A41DB5F-34A2-6444-AA60-8EFE42A0A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3B2FE3-54B4-8F46-8E59-42FC77525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A3622D-0B11-2248-9E33-A6BDA8F574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A47B7-D874-FD46-9EC9-FE1CD55F923D}" type="datetime1">
              <a:rPr lang="it-IT" smtClean="0"/>
              <a:t>29/03/2021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80211-2559-6E47-A99E-371C5AA9A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FB57112-6AB3-D740-9FF5-7AA3A9360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DD68F-2F45-894C-9105-6BC6153436B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792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reg-maritime.eu/web/m.a.r.e/progett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286BA5-1935-6B42-A12B-94AC44B31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49960"/>
            <a:ext cx="9144000" cy="956528"/>
          </a:xfrm>
        </p:spPr>
        <p:txBody>
          <a:bodyPr>
            <a:noAutofit/>
          </a:bodyPr>
          <a:lstStyle/>
          <a:p>
            <a:r>
              <a:rPr lang="it-IT" sz="2400" dirty="0" smtClean="0">
                <a:solidFill>
                  <a:srgbClr val="EA6547"/>
                </a:solidFill>
              </a:rPr>
              <a:t>Progetto Strategico MA.R.E. </a:t>
            </a:r>
            <a:br>
              <a:rPr lang="it-IT" sz="2400" dirty="0" smtClean="0">
                <a:solidFill>
                  <a:srgbClr val="EA6547"/>
                </a:solidFill>
              </a:rPr>
            </a:br>
            <a:r>
              <a:rPr lang="fr-FR" sz="2400" dirty="0" err="1" smtClean="0">
                <a:solidFill>
                  <a:srgbClr val="EA6547"/>
                </a:solidFill>
              </a:rPr>
              <a:t>MArché</a:t>
            </a:r>
            <a:r>
              <a:rPr lang="fr-FR" sz="2400" dirty="0" smtClean="0">
                <a:solidFill>
                  <a:srgbClr val="EA6547"/>
                </a:solidFill>
              </a:rPr>
              <a:t> </a:t>
            </a:r>
            <a:r>
              <a:rPr lang="fr-FR" sz="2400" dirty="0">
                <a:solidFill>
                  <a:srgbClr val="EA6547"/>
                </a:solidFill>
              </a:rPr>
              <a:t>transfrontalier du travail et </a:t>
            </a:r>
            <a:r>
              <a:rPr lang="fr-FR" sz="2400" dirty="0" err="1">
                <a:solidFill>
                  <a:srgbClr val="EA6547"/>
                </a:solidFill>
              </a:rPr>
              <a:t>Reseau</a:t>
            </a:r>
            <a:r>
              <a:rPr lang="fr-FR" sz="2400" dirty="0">
                <a:solidFill>
                  <a:srgbClr val="EA6547"/>
                </a:solidFill>
              </a:rPr>
              <a:t> des services des services pour l’Emploi</a:t>
            </a:r>
            <a:endParaRPr lang="it-IT" sz="2400" dirty="0">
              <a:solidFill>
                <a:srgbClr val="EA6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91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Attività COVID-19</a:t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sz="2400" dirty="0" smtClean="0"/>
              <a:t>T1 Questionario utilizzato per l’indagine pubblica ha tenuto conto della nuova situazione del mercato del lavoro a seguito dell’emergenza sanitaria in corso</a:t>
            </a:r>
          </a:p>
          <a:p>
            <a:pPr marL="0" indent="0">
              <a:buNone/>
            </a:pPr>
            <a:endParaRPr lang="it-IT" sz="2400" dirty="0" smtClean="0">
              <a:solidFill>
                <a:srgbClr val="EA6547"/>
              </a:solidFill>
            </a:endParaRPr>
          </a:p>
          <a:p>
            <a:r>
              <a:rPr lang="it-IT" sz="2400" dirty="0" smtClean="0"/>
              <a:t>T2 Report COVID-19 e impatto sui servizi al lavoro, identificazione delle buone pratiche e dei punti di criticità emersi durante l’emergenza</a:t>
            </a:r>
          </a:p>
          <a:p>
            <a:pPr marL="0" indent="0">
              <a:buNone/>
            </a:pPr>
            <a:endParaRPr lang="it-IT" sz="2400" dirty="0" smtClean="0">
              <a:solidFill>
                <a:srgbClr val="EA6547"/>
              </a:solidFill>
            </a:endParaRPr>
          </a:p>
          <a:p>
            <a:r>
              <a:rPr lang="it-IT" sz="2400" dirty="0"/>
              <a:t>T3 Report analisi con un paragrafo dedicato agli scenari futuri del mercato del lavoro post COVID-19 </a:t>
            </a:r>
            <a:endParaRPr lang="it-IT" sz="2400" dirty="0" smtClean="0"/>
          </a:p>
          <a:p>
            <a:pPr marL="0" indent="0">
              <a:buNone/>
            </a:pPr>
            <a:endParaRPr lang="it-IT" sz="2400" dirty="0">
              <a:solidFill>
                <a:srgbClr val="EA6547"/>
              </a:solidFill>
            </a:endParaRPr>
          </a:p>
          <a:p>
            <a:r>
              <a:rPr lang="it-IT" sz="2400" dirty="0" smtClean="0"/>
              <a:t>T4 </a:t>
            </a:r>
            <a:r>
              <a:rPr lang="it-IT" sz="2400" dirty="0"/>
              <a:t>Report imprese e servizi per il lavoro – a cura delle Camere di Commercio - dedicato ai </a:t>
            </a:r>
            <a:r>
              <a:rPr lang="it-IT" sz="2400" dirty="0" smtClean="0"/>
              <a:t>fabbisogni delle </a:t>
            </a:r>
            <a:r>
              <a:rPr lang="it-IT" sz="2400" dirty="0"/>
              <a:t>imprese rispetto ai servizi erogati dai servizi per il lavoro in generale e in particolare alla luce dell’emergenza COVID-19.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72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t-IT" sz="4400" b="1" dirty="0" smtClean="0"/>
          </a:p>
          <a:p>
            <a:pPr marL="0" indent="0" algn="ctr">
              <a:buNone/>
            </a:pPr>
            <a:r>
              <a:rPr lang="it-IT" sz="4400" b="1" dirty="0" smtClean="0"/>
              <a:t>GRAZIE PER L’ATTENZIONE</a:t>
            </a:r>
            <a:endParaRPr lang="it-IT" sz="4400" b="1" dirty="0"/>
          </a:p>
          <a:p>
            <a:pPr marL="0" indent="0" algn="ctr">
              <a:buNone/>
            </a:pPr>
            <a:r>
              <a:rPr lang="it-IT" sz="2400" dirty="0">
                <a:hlinkClick r:id="rId2"/>
              </a:rPr>
              <a:t>http://</a:t>
            </a:r>
            <a:r>
              <a:rPr lang="it-IT" sz="2400" dirty="0" smtClean="0">
                <a:hlinkClick r:id="rId2"/>
              </a:rPr>
              <a:t>interreg-maritime.eu/web/m.a.r.e/progetto</a:t>
            </a:r>
            <a:endParaRPr lang="it-IT" sz="2400" dirty="0" smtClean="0"/>
          </a:p>
          <a:p>
            <a:pPr marL="0" indent="0" algn="ctr">
              <a:buNone/>
            </a:pPr>
            <a:endParaRPr lang="it-IT" sz="2400" dirty="0" smtClean="0"/>
          </a:p>
          <a:p>
            <a:pPr marL="0" indent="0" algn="ctr">
              <a:buNone/>
            </a:pPr>
            <a:r>
              <a:rPr lang="it-IT" sz="2400" smtClean="0"/>
              <a:t>Sara </a:t>
            </a:r>
            <a:r>
              <a:rPr lang="it-IT" sz="2400" dirty="0" smtClean="0"/>
              <a:t>Piana</a:t>
            </a:r>
          </a:p>
          <a:p>
            <a:pPr marL="0" indent="0" algn="ctr">
              <a:buNone/>
            </a:pPr>
            <a:r>
              <a:rPr lang="it-IT" sz="2400" dirty="0" smtClean="0"/>
              <a:t>Regione Liguria – Settore Sviluppo Strategico del Tessuto Produttivo e dell’Economia Ligure</a:t>
            </a:r>
          </a:p>
          <a:p>
            <a:pPr marL="0" indent="0" algn="ctr">
              <a:buNone/>
            </a:pPr>
            <a:r>
              <a:rPr lang="it-IT" sz="2400" dirty="0" smtClean="0"/>
              <a:t>sara.piana@regione.liguria.it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4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Asse tematico</a:t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  <p:sp>
        <p:nvSpPr>
          <p:cNvPr id="5" name="Titolo 1"/>
          <p:cNvSpPr>
            <a:spLocks noGrp="1"/>
          </p:cNvSpPr>
          <p:nvPr>
            <p:ph idx="1"/>
          </p:nvPr>
        </p:nvSpPr>
        <p:spPr>
          <a:xfrm>
            <a:off x="838200" y="1883486"/>
            <a:ext cx="10515600" cy="85132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it-IT" sz="2800" b="1" dirty="0">
                <a:latin typeface="Montserrat"/>
              </a:rPr>
              <a:t>Asse 4   Aumento delle opportunità di lavoro sostenibile e di qualità e di </a:t>
            </a:r>
            <a:r>
              <a:rPr lang="it-IT" sz="2800" b="1" dirty="0" smtClean="0">
                <a:latin typeface="Montserrat"/>
              </a:rPr>
              <a:t>inserimento </a:t>
            </a:r>
            <a:r>
              <a:rPr lang="it-IT" sz="2800" b="1" dirty="0">
                <a:latin typeface="Montserrat"/>
              </a:rPr>
              <a:t>attraverso l'attività </a:t>
            </a:r>
            <a:r>
              <a:rPr lang="it-IT" sz="2800" b="1" dirty="0" smtClean="0">
                <a:latin typeface="Montserrat"/>
              </a:rPr>
              <a:t>economica</a:t>
            </a:r>
          </a:p>
        </p:txBody>
      </p:sp>
      <p:sp>
        <p:nvSpPr>
          <p:cNvPr id="6" name="Segnaposto contenuto 2"/>
          <p:cNvSpPr txBox="1">
            <a:spLocks/>
          </p:cNvSpPr>
          <p:nvPr/>
        </p:nvSpPr>
        <p:spPr>
          <a:xfrm>
            <a:off x="914400" y="2659310"/>
            <a:ext cx="10347512" cy="34563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A6547"/>
              </a:buClr>
              <a:buFont typeface="Wingdings" pitchFamily="2" charset="2"/>
              <a:buChar char="§"/>
              <a:defRPr sz="2100" kern="1200">
                <a:solidFill>
                  <a:srgbClr val="364A98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itchFamily="2" charset="2"/>
              <a:buNone/>
            </a:pPr>
            <a:endParaRPr lang="it-IT" sz="3200" b="1" dirty="0" smtClean="0">
              <a:latin typeface="Montserrat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it-IT" sz="3200" b="1" dirty="0" smtClean="0">
                <a:latin typeface="Montserrat"/>
              </a:rPr>
              <a:t>LOTTO 1</a:t>
            </a:r>
            <a:r>
              <a:rPr lang="it-IT" sz="3200" dirty="0" smtClean="0">
                <a:latin typeface="Montserrat"/>
              </a:rPr>
              <a:t> Progetti strategici integrati tematici per la creazione di reti transfrontaliere dei servizi per l’impiego e l’attivazione dei servizi congiunti e progetti semplici per la mobilità transfrontaliera degli studenti</a:t>
            </a:r>
          </a:p>
          <a:p>
            <a:pPr marL="0" indent="0" algn="just">
              <a:buNone/>
            </a:pPr>
            <a:endParaRPr lang="it-IT" sz="3200" dirty="0" smtClean="0">
              <a:solidFill>
                <a:srgbClr val="EA6547"/>
              </a:solidFill>
              <a:latin typeface="Montserrat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it-IT" sz="3200" b="1" dirty="0" smtClean="0">
                <a:latin typeface="Montserrat"/>
              </a:rPr>
              <a:t>Priorità d’investimento 8 CTE</a:t>
            </a:r>
            <a:r>
              <a:rPr lang="it-IT" sz="3200" dirty="0" smtClean="0">
                <a:latin typeface="Montserrat"/>
              </a:rPr>
              <a:t> Sostenere la mobilità del lavoro attraverso l’integrazione dei mercati del lavoro transfrontalieri, inclusa la mobilità transfrontaliera, le iniziative locali comuni in materia di impiego, i servizi di informazione e consulenza, la formazione congiunta</a:t>
            </a:r>
          </a:p>
          <a:p>
            <a:pPr marL="0" indent="0" algn="just">
              <a:buNone/>
            </a:pPr>
            <a:endParaRPr lang="it-IT" sz="3200" dirty="0" smtClean="0">
              <a:solidFill>
                <a:srgbClr val="EA6547"/>
              </a:solidFill>
              <a:latin typeface="Montserrat"/>
            </a:endParaRPr>
          </a:p>
          <a:p>
            <a:pPr marL="0" indent="0" algn="just">
              <a:buFont typeface="Wingdings" pitchFamily="2" charset="2"/>
              <a:buNone/>
            </a:pPr>
            <a:r>
              <a:rPr lang="it-IT" sz="3200" b="1" dirty="0" smtClean="0">
                <a:latin typeface="Montserrat"/>
              </a:rPr>
              <a:t>Obiettivo specifico</a:t>
            </a:r>
            <a:r>
              <a:rPr lang="it-IT" sz="3200" dirty="0" smtClean="0">
                <a:latin typeface="Montserrat"/>
              </a:rPr>
              <a:t> Rafforzare il mercato del lavoro transfrontaliero nelle filiere transfrontaliere prioritarie legate alla crescita blu e verde</a:t>
            </a:r>
          </a:p>
          <a:p>
            <a:pPr marL="0" indent="0">
              <a:buFont typeface="Wingdings" pitchFamily="2" charset="2"/>
              <a:buNone/>
            </a:pPr>
            <a:endParaRPr lang="it-IT" sz="1900" b="1" dirty="0" smtClean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7995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OBIETTIVI</a:t>
            </a:r>
            <a:br>
              <a:rPr lang="it-IT" dirty="0" smtClean="0"/>
            </a:br>
            <a:endParaRPr lang="it-IT" dirty="0">
              <a:solidFill>
                <a:srgbClr val="EA6547"/>
              </a:solidFill>
            </a:endParaRPr>
          </a:p>
        </p:txBody>
      </p:sp>
      <p:sp>
        <p:nvSpPr>
          <p:cNvPr id="5" name="Sottotitolo 2"/>
          <p:cNvSpPr>
            <a:spLocks noGrp="1"/>
          </p:cNvSpPr>
          <p:nvPr>
            <p:ph idx="1"/>
          </p:nvPr>
        </p:nvSpPr>
        <p:spPr>
          <a:xfrm>
            <a:off x="838200" y="1676400"/>
            <a:ext cx="10515600" cy="45584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800" b="1" dirty="0" smtClean="0">
                <a:latin typeface="Montserrat"/>
              </a:rPr>
              <a:t>Rafforzare </a:t>
            </a:r>
            <a:r>
              <a:rPr lang="it-IT" sz="2800" b="1" dirty="0">
                <a:latin typeface="Montserrat"/>
              </a:rPr>
              <a:t>il mercato del lavoro transfrontaliero </a:t>
            </a:r>
            <a:r>
              <a:rPr lang="it-IT" sz="2800" dirty="0" smtClean="0">
                <a:latin typeface="Montserrat"/>
              </a:rPr>
              <a:t>attraverso:</a:t>
            </a:r>
          </a:p>
          <a:p>
            <a:pPr marL="0" indent="0">
              <a:buNone/>
            </a:pPr>
            <a:endParaRPr lang="it-IT" sz="1300" dirty="0" smtClean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Sperimentazione di nuovi servizi di rafforzamento dell’</a:t>
            </a:r>
            <a:r>
              <a:rPr lang="it-IT" sz="2800" b="1" dirty="0">
                <a:latin typeface="Montserrat"/>
              </a:rPr>
              <a:t>incrocio domanda-offerta di lavoro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"/>
              </a:rPr>
              <a:t>Forum degli operatori </a:t>
            </a:r>
            <a:r>
              <a:rPr lang="it-IT" sz="2800" dirty="0" smtClean="0">
                <a:latin typeface="Montserrat"/>
              </a:rPr>
              <a:t>dei CPI</a:t>
            </a:r>
            <a:endParaRPr lang="it-IT" sz="2800" dirty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b="1" dirty="0" smtClean="0">
                <a:latin typeface="Montserrat"/>
              </a:rPr>
              <a:t>Rete </a:t>
            </a:r>
            <a:r>
              <a:rPr lang="it-IT" sz="2800" b="1" dirty="0">
                <a:latin typeface="Montserrat"/>
              </a:rPr>
              <a:t>transfrontaliera </a:t>
            </a:r>
            <a:r>
              <a:rPr lang="it-IT" sz="2800" dirty="0" smtClean="0">
                <a:latin typeface="Montserrat"/>
              </a:rPr>
              <a:t>dei </a:t>
            </a:r>
            <a:r>
              <a:rPr lang="it-IT" sz="2800" dirty="0">
                <a:latin typeface="Montserrat"/>
              </a:rPr>
              <a:t>soggetti pubblico-privati coinvolti nel mondo del lavoro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definizione di </a:t>
            </a:r>
            <a:r>
              <a:rPr lang="it-IT" sz="2800" b="1" dirty="0">
                <a:latin typeface="Montserrat"/>
              </a:rPr>
              <a:t>nuovi profili professionali congiunti </a:t>
            </a:r>
            <a:r>
              <a:rPr lang="it-IT" sz="2800" dirty="0">
                <a:latin typeface="Montserrat"/>
              </a:rPr>
              <a:t>tra i diversi territori coinvolti e </a:t>
            </a:r>
            <a:r>
              <a:rPr lang="it-IT" sz="2800" b="1" dirty="0">
                <a:latin typeface="Montserrat"/>
              </a:rPr>
              <a:t>sperimentazione di attività formative</a:t>
            </a:r>
            <a:r>
              <a:rPr lang="it-IT" sz="2800" dirty="0">
                <a:latin typeface="Montserrat"/>
              </a:rPr>
              <a:t> nelle filiere prioritarie transfrontaliere (blu e verdi)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definizione e sperimentazione di un </a:t>
            </a:r>
            <a:r>
              <a:rPr lang="it-IT" sz="2800" b="1" dirty="0">
                <a:latin typeface="Montserrat"/>
              </a:rPr>
              <a:t>modello congiunto di Identificazione, validazione e certificazione delle competenze </a:t>
            </a:r>
            <a:r>
              <a:rPr lang="it-IT" sz="2800" dirty="0" smtClean="0">
                <a:latin typeface="Montserrat"/>
              </a:rPr>
              <a:t>(IVC)</a:t>
            </a:r>
            <a:endParaRPr lang="it-IT" sz="2800" dirty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b="1" dirty="0">
                <a:latin typeface="Montserrat"/>
              </a:rPr>
              <a:t>messa a sistema dei risultati</a:t>
            </a:r>
            <a:r>
              <a:rPr lang="it-IT" sz="2800" dirty="0">
                <a:latin typeface="Montserrat"/>
              </a:rPr>
              <a:t> anche attraverso le </a:t>
            </a:r>
            <a:r>
              <a:rPr lang="it-IT" sz="2800" b="1" dirty="0">
                <a:latin typeface="Montserrat"/>
              </a:rPr>
              <a:t>azioni pilota </a:t>
            </a:r>
            <a:r>
              <a:rPr lang="it-IT" sz="2800" dirty="0">
                <a:latin typeface="Montserrat"/>
              </a:rPr>
              <a:t>sui singoli </a:t>
            </a:r>
            <a:r>
              <a:rPr lang="it-IT" sz="2800" dirty="0" smtClean="0">
                <a:latin typeface="Montserrat"/>
              </a:rPr>
              <a:t>territori</a:t>
            </a:r>
            <a:endParaRPr lang="it-IT" sz="2800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305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AA52673-9B5B-7045-81A1-97BE559AB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09301"/>
            <a:ext cx="5939118" cy="777667"/>
          </a:xfrm>
        </p:spPr>
        <p:txBody>
          <a:bodyPr/>
          <a:lstStyle/>
          <a:p>
            <a:r>
              <a:rPr lang="it-IT" sz="3200" dirty="0"/>
              <a:t>I territori coinvolti</a:t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CCB39D8-914C-FF41-B195-CB021FCA2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25E4724-1516-D748-BDB0-21B85B870B14}"/>
              </a:ext>
            </a:extLst>
          </p:cNvPr>
          <p:cNvSpPr txBox="1"/>
          <p:nvPr/>
        </p:nvSpPr>
        <p:spPr>
          <a:xfrm>
            <a:off x="0" y="62179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La cooperazione al cuore del Mediterraneo - La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coopération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au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cœur</a:t>
            </a:r>
            <a:r>
              <a:rPr lang="it-IT" sz="1400" dirty="0">
                <a:solidFill>
                  <a:srgbClr val="364A98"/>
                </a:solidFill>
                <a:latin typeface="Montserrat Medium" pitchFamily="2" charset="77"/>
              </a:rPr>
              <a:t> de la </a:t>
            </a:r>
            <a:r>
              <a:rPr lang="it-IT" sz="1400" dirty="0" err="1">
                <a:solidFill>
                  <a:srgbClr val="364A98"/>
                </a:solidFill>
                <a:latin typeface="Montserrat Medium" pitchFamily="2" charset="77"/>
              </a:rPr>
              <a:t>Méditerranée</a:t>
            </a:r>
            <a:endParaRPr lang="it-IT" sz="1400" dirty="0">
              <a:solidFill>
                <a:srgbClr val="364A98"/>
              </a:solidFill>
              <a:latin typeface="Montserrat Medium" pitchFamily="2" charset="77"/>
            </a:endParaRPr>
          </a:p>
          <a:p>
            <a:pPr algn="ctr"/>
            <a:endParaRPr lang="it-IT" sz="1400" dirty="0">
              <a:solidFill>
                <a:srgbClr val="364A98"/>
              </a:solidFill>
              <a:latin typeface="Montserrat Medium" pitchFamily="2" charset="77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1902" y="1783935"/>
            <a:ext cx="2981325" cy="332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318947" y="1783935"/>
            <a:ext cx="5256212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Corsica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Sardegna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Liguria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Le </a:t>
            </a:r>
            <a:r>
              <a:rPr lang="it-IT" sz="2400" b="1" dirty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5 province costiere della </a:t>
            </a: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Toscana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I </a:t>
            </a:r>
            <a:r>
              <a:rPr lang="it-IT" sz="2400" b="1" dirty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dipartimenti delle </a:t>
            </a: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Alpi </a:t>
            </a:r>
            <a:r>
              <a:rPr lang="it-IT" sz="2400" b="1" dirty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Marittime e del </a:t>
            </a:r>
            <a:r>
              <a:rPr lang="it-IT" sz="2400" b="1" dirty="0" err="1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Var</a:t>
            </a: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 </a:t>
            </a:r>
            <a:r>
              <a:rPr lang="it-IT" sz="2400" b="1" dirty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(Regione </a:t>
            </a:r>
            <a:r>
              <a:rPr lang="it-IT" sz="2400" b="1" dirty="0" smtClean="0">
                <a:solidFill>
                  <a:srgbClr val="364A98"/>
                </a:solidFill>
                <a:latin typeface="Montserrat"/>
                <a:cs typeface="Gisha" panose="020B0502040204020203" pitchFamily="34" charset="-79"/>
              </a:rPr>
              <a:t>Sud)</a:t>
            </a:r>
            <a:endParaRPr lang="it-IT" sz="2400" b="1" dirty="0">
              <a:solidFill>
                <a:srgbClr val="EA6547"/>
              </a:solidFill>
              <a:latin typeface="Montserrat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621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Partenariato (14 partner)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  <p:sp>
        <p:nvSpPr>
          <p:cNvPr id="5" name="Sottotitolo 2"/>
          <p:cNvSpPr>
            <a:spLocks noGrp="1"/>
          </p:cNvSpPr>
          <p:nvPr>
            <p:ph idx="1"/>
          </p:nvPr>
        </p:nvSpPr>
        <p:spPr>
          <a:xfrm>
            <a:off x="838200" y="1400175"/>
            <a:ext cx="10515600" cy="4834649"/>
          </a:xfrm>
        </p:spPr>
        <p:txBody>
          <a:bodyPr>
            <a:normAutofit fontScale="25000" lnSpcReduction="20000"/>
          </a:bodyPr>
          <a:lstStyle/>
          <a:p>
            <a:pPr marL="0" indent="0" algn="l">
              <a:buNone/>
            </a:pPr>
            <a:endParaRPr lang="it-IT" b="1" dirty="0" smtClean="0">
              <a:latin typeface="Montserrat"/>
            </a:endParaRPr>
          </a:p>
          <a:p>
            <a:pPr algn="l"/>
            <a:r>
              <a:rPr lang="it-IT" sz="8000" b="1" dirty="0" smtClean="0">
                <a:latin typeface="Montserrat"/>
              </a:rPr>
              <a:t>Regione Liguria (capofila)</a:t>
            </a:r>
          </a:p>
          <a:p>
            <a:pPr algn="l"/>
            <a:r>
              <a:rPr lang="it-IT" sz="8000" b="1" dirty="0" smtClean="0">
                <a:latin typeface="Montserrat"/>
              </a:rPr>
              <a:t>Agenzia </a:t>
            </a:r>
            <a:r>
              <a:rPr lang="it-IT" sz="8000" b="1" dirty="0">
                <a:latin typeface="Montserrat"/>
              </a:rPr>
              <a:t>Regionale per il Lavoro la Formazione e l’Accreditamento </a:t>
            </a:r>
            <a:r>
              <a:rPr lang="it-IT" sz="8000" b="1" dirty="0" smtClean="0">
                <a:latin typeface="Montserrat"/>
              </a:rPr>
              <a:t>(ALFA Liguria)</a:t>
            </a:r>
          </a:p>
          <a:p>
            <a:pPr algn="l"/>
            <a:r>
              <a:rPr lang="it-IT" sz="8000" b="1" dirty="0" smtClean="0">
                <a:latin typeface="Montserrat"/>
              </a:rPr>
              <a:t>CCIAA Genova</a:t>
            </a:r>
            <a:endParaRPr lang="it-IT" sz="8000" b="1" dirty="0">
              <a:latin typeface="Montserrat"/>
            </a:endParaRPr>
          </a:p>
          <a:p>
            <a:pPr algn="l"/>
            <a:r>
              <a:rPr lang="it-IT" sz="8000" b="1" dirty="0">
                <a:latin typeface="Montserrat"/>
              </a:rPr>
              <a:t>Regione </a:t>
            </a:r>
            <a:r>
              <a:rPr lang="it-IT" sz="8000" b="1" dirty="0" smtClean="0">
                <a:latin typeface="Montserrat"/>
              </a:rPr>
              <a:t>Toscana</a:t>
            </a:r>
          </a:p>
          <a:p>
            <a:pPr algn="l"/>
            <a:r>
              <a:rPr lang="it-IT" sz="8000" b="1" dirty="0" smtClean="0">
                <a:latin typeface="Montserrat"/>
              </a:rPr>
              <a:t>Provincia </a:t>
            </a:r>
            <a:r>
              <a:rPr lang="it-IT" sz="8000" b="1" dirty="0">
                <a:latin typeface="Montserrat"/>
              </a:rPr>
              <a:t>di </a:t>
            </a:r>
            <a:r>
              <a:rPr lang="it-IT" sz="8000" b="1" dirty="0" smtClean="0">
                <a:latin typeface="Montserrat"/>
              </a:rPr>
              <a:t>Livorno</a:t>
            </a:r>
          </a:p>
          <a:p>
            <a:pPr algn="l"/>
            <a:r>
              <a:rPr lang="it-IT" sz="8000" b="1" dirty="0" smtClean="0">
                <a:latin typeface="Montserrat"/>
              </a:rPr>
              <a:t>CCIAA </a:t>
            </a:r>
            <a:r>
              <a:rPr lang="it-IT" sz="8000" b="1" dirty="0">
                <a:latin typeface="Montserrat"/>
              </a:rPr>
              <a:t>della Maremma e del </a:t>
            </a:r>
            <a:r>
              <a:rPr lang="it-IT" sz="8000" b="1" dirty="0" smtClean="0">
                <a:latin typeface="Montserrat"/>
              </a:rPr>
              <a:t>Tirreno</a:t>
            </a:r>
            <a:endParaRPr lang="it-IT" sz="8000" b="1" dirty="0">
              <a:latin typeface="Montserrat"/>
            </a:endParaRPr>
          </a:p>
          <a:p>
            <a:pPr algn="l"/>
            <a:r>
              <a:rPr lang="it-IT" sz="8000" b="1" dirty="0">
                <a:latin typeface="Montserrat"/>
              </a:rPr>
              <a:t>Agenzia Sarda per le Politiche attive del </a:t>
            </a:r>
            <a:r>
              <a:rPr lang="it-IT" sz="8000" b="1" dirty="0" smtClean="0">
                <a:latin typeface="Montserrat"/>
              </a:rPr>
              <a:t>Lavoro</a:t>
            </a:r>
          </a:p>
          <a:p>
            <a:pPr algn="l"/>
            <a:r>
              <a:rPr lang="it-IT" sz="8000" b="1" dirty="0" smtClean="0">
                <a:latin typeface="Montserrat"/>
              </a:rPr>
              <a:t>CCIAA </a:t>
            </a:r>
            <a:r>
              <a:rPr lang="it-IT" sz="8000" b="1" dirty="0">
                <a:latin typeface="Montserrat"/>
              </a:rPr>
              <a:t>di </a:t>
            </a:r>
            <a:r>
              <a:rPr lang="it-IT" sz="8000" b="1" dirty="0" smtClean="0">
                <a:latin typeface="Montserrat"/>
              </a:rPr>
              <a:t>Cagliari</a:t>
            </a:r>
          </a:p>
          <a:p>
            <a:pPr algn="l"/>
            <a:r>
              <a:rPr lang="it-IT" sz="8000" b="1" dirty="0" smtClean="0">
                <a:latin typeface="Montserrat"/>
              </a:rPr>
              <a:t>Regione Autonoma della Sardegna </a:t>
            </a:r>
            <a:endParaRPr lang="it-IT" sz="8000" b="1" dirty="0">
              <a:latin typeface="Montserrat"/>
            </a:endParaRPr>
          </a:p>
          <a:p>
            <a:pPr algn="l"/>
            <a:r>
              <a:rPr lang="fr-FR" sz="8000" b="1" dirty="0">
                <a:latin typeface="Montserrat"/>
              </a:rPr>
              <a:t>Agence de Développement Economique de la </a:t>
            </a:r>
            <a:r>
              <a:rPr lang="fr-FR" sz="8000" b="1" dirty="0" smtClean="0">
                <a:latin typeface="Montserrat"/>
              </a:rPr>
              <a:t>Corse</a:t>
            </a:r>
          </a:p>
          <a:p>
            <a:pPr algn="l"/>
            <a:r>
              <a:rPr lang="fr-FR" sz="8000" b="1" dirty="0" smtClean="0">
                <a:latin typeface="Montserrat"/>
              </a:rPr>
              <a:t>Chambre </a:t>
            </a:r>
            <a:r>
              <a:rPr lang="fr-FR" sz="8000" b="1" dirty="0">
                <a:latin typeface="Montserrat"/>
              </a:rPr>
              <a:t>de Commerce et d’Industrie de la </a:t>
            </a:r>
            <a:r>
              <a:rPr lang="fr-FR" sz="8000" b="1" dirty="0" smtClean="0">
                <a:latin typeface="Montserrat"/>
              </a:rPr>
              <a:t>Haute-Corse</a:t>
            </a:r>
          </a:p>
          <a:p>
            <a:pPr algn="l"/>
            <a:r>
              <a:rPr lang="fr-FR" sz="8000" b="1" dirty="0" smtClean="0">
                <a:latin typeface="Montserrat"/>
              </a:rPr>
              <a:t>Chambre </a:t>
            </a:r>
            <a:r>
              <a:rPr lang="fr-FR" sz="8000" b="1" dirty="0">
                <a:latin typeface="Montserrat"/>
              </a:rPr>
              <a:t>de Commerce et d’Industrie d'Ajaccio et de la Corse du </a:t>
            </a:r>
            <a:r>
              <a:rPr lang="fr-FR" sz="8000" b="1" dirty="0" smtClean="0">
                <a:latin typeface="Montserrat"/>
              </a:rPr>
              <a:t>Sud</a:t>
            </a:r>
          </a:p>
          <a:p>
            <a:pPr algn="l"/>
            <a:r>
              <a:rPr lang="fr-FR" sz="8000" b="1" dirty="0" smtClean="0">
                <a:latin typeface="Montserrat"/>
              </a:rPr>
              <a:t>Chambre </a:t>
            </a:r>
            <a:r>
              <a:rPr lang="fr-FR" sz="8000" b="1" dirty="0">
                <a:latin typeface="Montserrat"/>
              </a:rPr>
              <a:t>Régionale de Métiers et de l'Artisanat de Corse  </a:t>
            </a:r>
            <a:endParaRPr lang="it-IT" sz="8000" b="1" dirty="0">
              <a:latin typeface="Montserrat"/>
            </a:endParaRPr>
          </a:p>
          <a:p>
            <a:pPr algn="l"/>
            <a:r>
              <a:rPr lang="it-IT" sz="8000" b="1" dirty="0">
                <a:latin typeface="Montserrat"/>
              </a:rPr>
              <a:t>Pole </a:t>
            </a:r>
            <a:r>
              <a:rPr lang="it-IT" sz="8000" b="1" dirty="0" err="1">
                <a:latin typeface="Montserrat"/>
              </a:rPr>
              <a:t>Emploi</a:t>
            </a:r>
            <a:r>
              <a:rPr lang="it-IT" sz="8000" b="1" dirty="0">
                <a:latin typeface="Montserrat"/>
              </a:rPr>
              <a:t> PACA</a:t>
            </a:r>
          </a:p>
        </p:txBody>
      </p:sp>
    </p:spTree>
    <p:extLst>
      <p:ext uri="{BB962C8B-B14F-4D97-AF65-F5344CB8AC3E}">
        <p14:creationId xmlns:p14="http://schemas.microsoft.com/office/powerpoint/2010/main" val="28767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548899"/>
          </a:xfrm>
        </p:spPr>
        <p:txBody>
          <a:bodyPr>
            <a:normAutofit/>
          </a:bodyPr>
          <a:lstStyle/>
          <a:p>
            <a:endParaRPr lang="it-IT" b="1" dirty="0" smtClean="0"/>
          </a:p>
          <a:p>
            <a:r>
              <a:rPr lang="it-IT" b="1" dirty="0" smtClean="0"/>
              <a:t>Budget Totale di progetto: </a:t>
            </a:r>
            <a:r>
              <a:rPr lang="it-IT" dirty="0" smtClean="0"/>
              <a:t>€ </a:t>
            </a:r>
            <a:r>
              <a:rPr lang="it-IT" dirty="0" smtClean="0">
                <a:latin typeface="Montserrat"/>
              </a:rPr>
              <a:t>6.698.531,24</a:t>
            </a:r>
            <a:endParaRPr lang="it-IT" dirty="0" smtClean="0"/>
          </a:p>
          <a:p>
            <a:r>
              <a:rPr lang="it-IT" b="1" dirty="0" smtClean="0"/>
              <a:t>Budget </a:t>
            </a:r>
            <a:r>
              <a:rPr lang="it-IT" b="1" dirty="0"/>
              <a:t>Regione Liguria: </a:t>
            </a:r>
            <a:r>
              <a:rPr lang="it-IT" dirty="0" smtClean="0"/>
              <a:t>€ 1.267.132,96</a:t>
            </a:r>
            <a:endParaRPr lang="it-IT" dirty="0"/>
          </a:p>
          <a:p>
            <a:r>
              <a:rPr lang="it-IT" b="1" dirty="0" smtClean="0"/>
              <a:t>Budget </a:t>
            </a:r>
            <a:r>
              <a:rPr lang="it-IT" b="1" dirty="0"/>
              <a:t>P</a:t>
            </a:r>
            <a:r>
              <a:rPr lang="it-IT" b="1" dirty="0" smtClean="0"/>
              <a:t>artner </a:t>
            </a:r>
            <a:r>
              <a:rPr lang="it-IT" b="1" dirty="0"/>
              <a:t>Liguri: </a:t>
            </a:r>
            <a:r>
              <a:rPr lang="it-IT" dirty="0" smtClean="0"/>
              <a:t>€  2.089.485,89</a:t>
            </a:r>
            <a:endParaRPr lang="it-IT" dirty="0"/>
          </a:p>
          <a:p>
            <a:pPr marL="0" indent="0">
              <a:buNone/>
            </a:pPr>
            <a:endParaRPr lang="it-IT" sz="2000" b="1" dirty="0">
              <a:latin typeface="Montserrat"/>
            </a:endParaRPr>
          </a:p>
          <a:p>
            <a:pPr marL="0" indent="0">
              <a:buNone/>
            </a:pPr>
            <a:endParaRPr lang="it-IT" sz="2000" b="1" dirty="0" smtClean="0">
              <a:latin typeface="Montserrat"/>
            </a:endParaRPr>
          </a:p>
          <a:p>
            <a:pPr marL="0" indent="0">
              <a:buNone/>
            </a:pPr>
            <a:r>
              <a:rPr lang="it-IT" sz="2000" b="1" dirty="0">
                <a:latin typeface="Montserrat"/>
              </a:rPr>
              <a:t>	</a:t>
            </a:r>
            <a:r>
              <a:rPr lang="it-IT" sz="2000" b="1" dirty="0" smtClean="0">
                <a:latin typeface="Montserrat"/>
              </a:rPr>
              <a:t>					DURATA </a:t>
            </a:r>
            <a:endParaRPr lang="it-IT" sz="2000" b="1" dirty="0" smtClean="0">
              <a:solidFill>
                <a:srgbClr val="EA6547"/>
              </a:solidFill>
            </a:endParaRPr>
          </a:p>
          <a:p>
            <a:pPr marL="0" indent="0">
              <a:buNone/>
            </a:pPr>
            <a:r>
              <a:rPr lang="it-IT" sz="2000" b="1" dirty="0" smtClean="0">
                <a:latin typeface="Montserrat"/>
              </a:rPr>
              <a:t>						01 </a:t>
            </a:r>
            <a:r>
              <a:rPr lang="it-IT" sz="2000" b="1" dirty="0">
                <a:latin typeface="Montserrat"/>
              </a:rPr>
              <a:t>Marzo 2019 – </a:t>
            </a:r>
            <a:r>
              <a:rPr lang="it-IT" sz="2000" b="1" dirty="0" smtClean="0">
                <a:latin typeface="Montserrat"/>
              </a:rPr>
              <a:t>31 Marzo 2022 </a:t>
            </a:r>
            <a:r>
              <a:rPr lang="fr-FR" dirty="0"/>
              <a:t/>
            </a:r>
            <a:br>
              <a:rPr lang="fr-FR" dirty="0"/>
            </a:br>
            <a:endParaRPr lang="it-IT" sz="2800" b="1" dirty="0">
              <a:solidFill>
                <a:srgbClr val="EA6547"/>
              </a:solidFill>
              <a:latin typeface="Montserra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BUDGET e DURATA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4491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sz="2800" b="1" i="1" dirty="0" smtClean="0">
                <a:latin typeface="Montserrat"/>
              </a:rPr>
              <a:t>T1 : IL </a:t>
            </a:r>
            <a:r>
              <a:rPr lang="it-IT" sz="2800" b="1" i="1" dirty="0">
                <a:latin typeface="Montserrat"/>
              </a:rPr>
              <a:t>MERCATO DEL LAVORO TRANSFRONTALIERO: CONTESTO E MONITORAGGIO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Realizzazione di un’indagine pubblica del mercato del lavoro sul territorio transfrontaliero </a:t>
            </a:r>
            <a:endParaRPr lang="it-IT" sz="2800" dirty="0" smtClean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 smtClean="0">
                <a:latin typeface="Montserrat"/>
              </a:rPr>
              <a:t>Capitalizzazione delle buone pratiche</a:t>
            </a:r>
            <a:endParaRPr lang="it-IT" sz="2800" dirty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Costruzione del sistema di </a:t>
            </a:r>
            <a:r>
              <a:rPr lang="it-IT" sz="2800" dirty="0" smtClean="0">
                <a:latin typeface="Montserrat"/>
              </a:rPr>
              <a:t>monitoraggio del progetto</a:t>
            </a:r>
          </a:p>
          <a:p>
            <a:pPr marL="0" indent="0">
              <a:buClr>
                <a:srgbClr val="002060"/>
              </a:buClr>
              <a:buNone/>
            </a:pPr>
            <a:endParaRPr lang="fr-FR" sz="2800" dirty="0" smtClean="0">
              <a:solidFill>
                <a:srgbClr val="EA6547"/>
              </a:solidFill>
              <a:latin typeface="Montserrat"/>
            </a:endParaRPr>
          </a:p>
          <a:p>
            <a:pPr marL="0" indent="0">
              <a:buNone/>
            </a:pPr>
            <a:r>
              <a:rPr lang="it-IT" sz="2800" b="1" dirty="0" smtClean="0">
                <a:latin typeface="Montserrat"/>
              </a:rPr>
              <a:t>T2: </a:t>
            </a:r>
            <a:r>
              <a:rPr lang="it-IT" sz="2800" b="1" i="1" dirty="0" smtClean="0">
                <a:latin typeface="Montserrat"/>
              </a:rPr>
              <a:t>COSTITUZIONE </a:t>
            </a:r>
            <a:r>
              <a:rPr lang="it-IT" sz="2800" b="1" i="1" dirty="0">
                <a:latin typeface="Montserrat"/>
              </a:rPr>
              <a:t>DELLA </a:t>
            </a:r>
            <a:r>
              <a:rPr lang="it-IT" sz="2800" b="1" i="1" dirty="0" smtClean="0">
                <a:latin typeface="Montserrat"/>
              </a:rPr>
              <a:t>RETE TRANSFRONTALIERA </a:t>
            </a:r>
            <a:r>
              <a:rPr lang="it-IT" sz="2800" b="1" i="1" dirty="0">
                <a:latin typeface="Montserrat"/>
              </a:rPr>
              <a:t>DEI SERVIZI PER IL LAVORO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Creazione di una rete di collaborazione sistematica per i servizi per il lavoro dell’area territoriale del programma marittimo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Animazione della Rete e promozione </a:t>
            </a:r>
            <a:r>
              <a:rPr lang="it-IT" sz="2800" dirty="0" smtClean="0">
                <a:latin typeface="Montserrat"/>
              </a:rPr>
              <a:t>del Forum degli operatori dei centri per l’impiego locali</a:t>
            </a:r>
            <a:endParaRPr lang="it-IT" sz="2800" dirty="0">
              <a:latin typeface="Montserra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 smtClean="0"/>
              <a:t>Componenti</a:t>
            </a:r>
            <a:r>
              <a:rPr lang="it-IT" sz="3600" dirty="0" smtClean="0"/>
              <a:t> </a:t>
            </a:r>
            <a:r>
              <a:rPr lang="it-IT" sz="3200" dirty="0"/>
              <a:t>tecniche</a:t>
            </a:r>
            <a:br>
              <a:rPr lang="it-IT" sz="3200" dirty="0"/>
            </a:br>
            <a:endParaRPr lang="it-IT" sz="3200" dirty="0">
              <a:solidFill>
                <a:srgbClr val="EA6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8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8200" y="1495425"/>
            <a:ext cx="10515600" cy="49479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800" b="1" dirty="0" smtClean="0">
                <a:latin typeface="Montserrat"/>
              </a:rPr>
              <a:t>T3: </a:t>
            </a:r>
            <a:r>
              <a:rPr lang="it-IT" sz="2800" b="1" i="1" dirty="0" smtClean="0">
                <a:latin typeface="Montserrat"/>
              </a:rPr>
              <a:t>L’INTEGRAZIONE </a:t>
            </a:r>
            <a:r>
              <a:rPr lang="it-IT" sz="2800" b="1" i="1" dirty="0">
                <a:latin typeface="Montserrat"/>
              </a:rPr>
              <a:t>TRANSFRONTALIERA </a:t>
            </a:r>
            <a:r>
              <a:rPr lang="it-IT" sz="2800" b="1" i="1" dirty="0" smtClean="0">
                <a:latin typeface="Montserrat"/>
              </a:rPr>
              <a:t>DEI </a:t>
            </a:r>
            <a:r>
              <a:rPr lang="it-IT" sz="2800" b="1" i="1" dirty="0">
                <a:latin typeface="Montserrat"/>
              </a:rPr>
              <a:t>SERVIZI PER L’IMPIEGO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Analisi puntuale dei servizi per l’impiego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Formulazione di una guida alla </a:t>
            </a:r>
            <a:r>
              <a:rPr lang="it-IT" sz="2800" dirty="0" err="1" smtClean="0">
                <a:latin typeface="Montserrat"/>
              </a:rPr>
              <a:t>transfrontalieralità</a:t>
            </a:r>
            <a:r>
              <a:rPr lang="it-IT" sz="2800" dirty="0" smtClean="0">
                <a:latin typeface="Montserrat"/>
              </a:rPr>
              <a:t> </a:t>
            </a:r>
            <a:r>
              <a:rPr lang="it-IT" sz="2800" dirty="0">
                <a:latin typeface="Montserrat"/>
              </a:rPr>
              <a:t>dei servizi per l’impiego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Attivazione dei progetti </a:t>
            </a:r>
            <a:r>
              <a:rPr lang="it-IT" sz="2800" dirty="0" smtClean="0">
                <a:latin typeface="Montserrat"/>
              </a:rPr>
              <a:t>pilota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fr-FR" sz="800" dirty="0" smtClean="0">
              <a:solidFill>
                <a:srgbClr val="EA6547"/>
              </a:solidFill>
              <a:latin typeface="Montserrat"/>
            </a:endParaRPr>
          </a:p>
          <a:p>
            <a:pPr marL="0" indent="0" algn="just">
              <a:buNone/>
            </a:pPr>
            <a:r>
              <a:rPr lang="it-IT" sz="2800" b="1" dirty="0" smtClean="0">
                <a:latin typeface="Montserrat"/>
              </a:rPr>
              <a:t>T4: </a:t>
            </a:r>
            <a:r>
              <a:rPr lang="it-IT" sz="2800" b="1" i="1" dirty="0" smtClean="0">
                <a:latin typeface="Montserrat"/>
              </a:rPr>
              <a:t>PROFILI </a:t>
            </a:r>
            <a:r>
              <a:rPr lang="it-IT" sz="2800" b="1" i="1" dirty="0">
                <a:latin typeface="Montserrat"/>
              </a:rPr>
              <a:t>PROFESSIONALI E FORMATIVI </a:t>
            </a:r>
            <a:r>
              <a:rPr lang="it-IT" sz="2800" b="1" i="1" dirty="0" smtClean="0">
                <a:latin typeface="Montserrat"/>
              </a:rPr>
              <a:t>CONGIUNTI</a:t>
            </a:r>
            <a:endParaRPr lang="it-IT" sz="2800" b="1" i="1" dirty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Predisposizione di un </a:t>
            </a:r>
            <a:r>
              <a:rPr lang="it-IT" sz="2800" dirty="0" smtClean="0">
                <a:latin typeface="Montserrat"/>
              </a:rPr>
              <a:t>vademecum dei profili </a:t>
            </a:r>
            <a:r>
              <a:rPr lang="it-IT" sz="2800" dirty="0">
                <a:latin typeface="Montserrat"/>
              </a:rPr>
              <a:t>professionali congiunti transfrontalieri e </a:t>
            </a:r>
            <a:r>
              <a:rPr lang="it-IT" sz="2800" dirty="0" smtClean="0">
                <a:latin typeface="Montserrat"/>
              </a:rPr>
              <a:t>sperimentazione dei </a:t>
            </a:r>
            <a:r>
              <a:rPr lang="it-IT" sz="2800" dirty="0">
                <a:latin typeface="Montserrat"/>
              </a:rPr>
              <a:t>percorsi formativi </a:t>
            </a:r>
            <a:r>
              <a:rPr lang="it-IT" sz="2800" dirty="0" smtClean="0">
                <a:latin typeface="Montserrat"/>
              </a:rPr>
              <a:t>collegati</a:t>
            </a:r>
            <a:endParaRPr lang="it-IT" sz="2800" dirty="0">
              <a:latin typeface="Montserra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Componenti </a:t>
            </a:r>
            <a:r>
              <a:rPr lang="it-IT" sz="3200" dirty="0" smtClean="0"/>
              <a:t>tecniche</a:t>
            </a:r>
            <a:br>
              <a:rPr lang="it-IT" sz="3200" dirty="0" smtClean="0"/>
            </a:br>
            <a:endParaRPr lang="it-IT" sz="3200" dirty="0">
              <a:solidFill>
                <a:srgbClr val="EA6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>
                <a:latin typeface="Montserrat"/>
              </a:rPr>
              <a:t>T5: </a:t>
            </a:r>
            <a:r>
              <a:rPr lang="it-IT" sz="2800" b="1" i="1" dirty="0">
                <a:latin typeface="Montserrat"/>
              </a:rPr>
              <a:t>OMOGENIZZAZIONE DI UN SISTEMA DI VALIDAZIONE DELLE COMPETENZE NELLE FILIERE PRIORITARIE </a:t>
            </a:r>
            <a:endParaRPr lang="it-IT" sz="2800" b="1" i="1" dirty="0" smtClean="0">
              <a:latin typeface="Montserrat"/>
            </a:endParaRPr>
          </a:p>
          <a:p>
            <a:pPr marL="0" indent="0">
              <a:buNone/>
            </a:pPr>
            <a:endParaRPr lang="it-IT" sz="2800" b="1" i="1" dirty="0">
              <a:latin typeface="Montserrat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Sperimentazione di un modello comune transfrontaliero di validazione delle competenze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800" dirty="0">
                <a:latin typeface="Montserrat"/>
              </a:rPr>
              <a:t>Azioni di collegamento con i progetti semplici di mobilità transfrontaliera e definizione di una piattaforma on line </a:t>
            </a:r>
            <a:r>
              <a:rPr lang="it-IT" sz="2800" dirty="0" smtClean="0">
                <a:latin typeface="Montserrat"/>
              </a:rPr>
              <a:t>collegata al Forum degli operatori (T2) che </a:t>
            </a:r>
            <a:r>
              <a:rPr lang="it-IT" sz="2800" dirty="0">
                <a:latin typeface="Montserrat"/>
              </a:rPr>
              <a:t>consenta la messa in comune delle </a:t>
            </a:r>
            <a:r>
              <a:rPr lang="it-IT" sz="2800" dirty="0" smtClean="0">
                <a:latin typeface="Montserrat"/>
              </a:rPr>
              <a:t>esperienze, documenti e prodotti</a:t>
            </a:r>
            <a:endParaRPr lang="it-IT" sz="2800" dirty="0">
              <a:latin typeface="Montserrat"/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DD68F-2F45-894C-9105-6BC6153436B7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dirty="0"/>
              <a:t>Componenti </a:t>
            </a:r>
            <a:r>
              <a:rPr lang="it-IT" sz="3200" dirty="0" smtClean="0"/>
              <a:t>tecniche</a:t>
            </a:r>
            <a:br>
              <a:rPr lang="it-IT" sz="3200" dirty="0" smtClean="0"/>
            </a:br>
            <a:endParaRPr lang="it-IT" sz="3200" dirty="0">
              <a:solidFill>
                <a:srgbClr val="EA654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0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721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Gisha</vt:lpstr>
      <vt:lpstr>Montserrat</vt:lpstr>
      <vt:lpstr>Montserrat Medium</vt:lpstr>
      <vt:lpstr>Wingdings</vt:lpstr>
      <vt:lpstr>Tema di Office</vt:lpstr>
      <vt:lpstr>Progetto Strategico MA.R.E.  MArché transfrontalier du travail et Reseau des services des services pour l’Emploi</vt:lpstr>
      <vt:lpstr>Asse tematico </vt:lpstr>
      <vt:lpstr>OBIETTIVI </vt:lpstr>
      <vt:lpstr>I territori coinvolti </vt:lpstr>
      <vt:lpstr>Partenariato (14 partner) </vt:lpstr>
      <vt:lpstr>BUDGET e DURATA </vt:lpstr>
      <vt:lpstr>Componenti tecniche </vt:lpstr>
      <vt:lpstr>Componenti tecniche </vt:lpstr>
      <vt:lpstr>Componenti tecniche </vt:lpstr>
      <vt:lpstr>Attività COVID-19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Piana Sara</cp:lastModifiedBy>
  <cp:revision>61</cp:revision>
  <dcterms:created xsi:type="dcterms:W3CDTF">2020-02-27T15:37:41Z</dcterms:created>
  <dcterms:modified xsi:type="dcterms:W3CDTF">2021-03-29T07:41:42Z</dcterms:modified>
</cp:coreProperties>
</file>