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6595"/>
            <a:ext cx="12472417" cy="518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Testo"/>
          <p:cNvSpPr txBox="1"/>
          <p:nvPr>
            <p:ph type="title"/>
          </p:nvPr>
        </p:nvSpPr>
        <p:spPr>
          <a:xfrm>
            <a:off x="1543877" y="1359009"/>
            <a:ext cx="9144001" cy="1009679"/>
          </a:xfrm>
          <a:prstGeom prst="rect">
            <a:avLst/>
          </a:prstGeom>
        </p:spPr>
        <p:txBody>
          <a:bodyPr anchor="b"/>
          <a:lstStyle>
            <a:lvl1pPr algn="ctr">
              <a:defRPr sz="30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Titolo Testo</a:t>
            </a:r>
          </a:p>
        </p:txBody>
      </p:sp>
      <p:pic>
        <p:nvPicPr>
          <p:cNvPr id="13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167" y="313259"/>
            <a:ext cx="4885945" cy="9753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 11"/>
          <p:cNvSpPr/>
          <p:nvPr/>
        </p:nvSpPr>
        <p:spPr>
          <a:xfrm>
            <a:off x="-222070" y="6385993"/>
            <a:ext cx="12827728" cy="888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CasellaDiTesto 14"/>
          <p:cNvSpPr txBox="1"/>
          <p:nvPr/>
        </p:nvSpPr>
        <p:spPr>
          <a:xfrm>
            <a:off x="0" y="6434628"/>
            <a:ext cx="121920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64A9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La cooperazione al cuore del Mediterraneo - La coopération au cœur de la Méditerranée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9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8" name="Corpo livello uno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rpo livello uno…"/>
          <p:cNvSpPr txBox="1"/>
          <p:nvPr>
            <p:ph type="body" idx="1"/>
          </p:nvPr>
        </p:nvSpPr>
        <p:spPr>
          <a:xfrm>
            <a:off x="838200" y="1883486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A6547"/>
              </a:buClr>
              <a:buFontTx/>
              <a:buChar char="▪"/>
              <a:defRPr sz="21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657225" indent="-200025">
              <a:buClr>
                <a:srgbClr val="EA6547"/>
              </a:buClr>
              <a:buFontTx/>
              <a:defRPr sz="21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154430" indent="-240030">
              <a:buClr>
                <a:srgbClr val="EA6547"/>
              </a:buClr>
              <a:buFontTx/>
              <a:defRPr sz="21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1638300" indent="-266700">
              <a:buClr>
                <a:srgbClr val="EA6547"/>
              </a:buClr>
              <a:buFontTx/>
              <a:defRPr sz="21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2095500" indent="-266700">
              <a:buClr>
                <a:srgbClr val="EA6547"/>
              </a:buClr>
              <a:buFontTx/>
              <a:defRPr sz="21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xfrm>
            <a:off x="11713741" y="6396830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64A9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" name="Rettangolo 7"/>
          <p:cNvSpPr/>
          <p:nvPr/>
        </p:nvSpPr>
        <p:spPr>
          <a:xfrm>
            <a:off x="5486400" y="197645"/>
            <a:ext cx="190500" cy="1013175"/>
          </a:xfrm>
          <a:prstGeom prst="rect">
            <a:avLst/>
          </a:prstGeom>
          <a:solidFill>
            <a:srgbClr val="364A98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Rettangolo 8"/>
          <p:cNvSpPr/>
          <p:nvPr/>
        </p:nvSpPr>
        <p:spPr>
          <a:xfrm>
            <a:off x="-2" y="6475131"/>
            <a:ext cx="11421038" cy="95998"/>
          </a:xfrm>
          <a:prstGeom prst="rect">
            <a:avLst/>
          </a:prstGeom>
          <a:solidFill>
            <a:srgbClr val="364A98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Titolo Testo"/>
          <p:cNvSpPr txBox="1"/>
          <p:nvPr>
            <p:ph type="title"/>
          </p:nvPr>
        </p:nvSpPr>
        <p:spPr>
          <a:xfrm>
            <a:off x="6096000" y="178709"/>
            <a:ext cx="5939119" cy="10258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Titolo Testo</a:t>
            </a:r>
          </a:p>
        </p:txBody>
      </p:sp>
      <p:pic>
        <p:nvPicPr>
          <p:cNvPr id="28" name="Immagine 10" descr="Immagin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167" y="313259"/>
            <a:ext cx="4434962" cy="885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6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5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4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Segnaposto testo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9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Segnaposto testo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9" name="Segnaposto immagine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genziana.giacomelli@comune.sp.it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une.laspezia.it/Aree_tematiche/Sviluppo_Economico/infolavoro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1"/>
          <p:cNvSpPr txBox="1"/>
          <p:nvPr>
            <p:ph type="title"/>
          </p:nvPr>
        </p:nvSpPr>
        <p:spPr>
          <a:xfrm>
            <a:off x="1523999" y="1649896"/>
            <a:ext cx="9144001" cy="556592"/>
          </a:xfrm>
          <a:prstGeom prst="rect">
            <a:avLst/>
          </a:prstGeom>
        </p:spPr>
        <p:txBody>
          <a:bodyPr/>
          <a:lstStyle/>
          <a:p>
            <a:pPr defTabSz="539495">
              <a:defRPr sz="1592"/>
            </a:pPr>
            <a:r>
              <a:t>Component T3</a:t>
            </a:r>
            <a:br/>
            <a:r>
              <a:t>AZIONE PILOTA DEL COMUNE DELLA SPEZIA</a:t>
            </a:r>
          </a:p>
        </p:txBody>
      </p:sp>
      <p:pic>
        <p:nvPicPr>
          <p:cNvPr id="11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64408" y="126201"/>
            <a:ext cx="1103473" cy="1377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egnaposto numero diapositiva 2"/>
          <p:cNvSpPr txBox="1"/>
          <p:nvPr>
            <p:ph type="sldNum" sz="quarter" idx="2"/>
          </p:nvPr>
        </p:nvSpPr>
        <p:spPr>
          <a:xfrm>
            <a:off x="11713741" y="6396830"/>
            <a:ext cx="258624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Titolo 3"/>
          <p:cNvSpPr txBox="1"/>
          <p:nvPr>
            <p:ph type="title"/>
          </p:nvPr>
        </p:nvSpPr>
        <p:spPr>
          <a:xfrm>
            <a:off x="5969000" y="115209"/>
            <a:ext cx="5939119" cy="1025876"/>
          </a:xfrm>
          <a:prstGeom prst="rect">
            <a:avLst/>
          </a:prstGeom>
        </p:spPr>
        <p:txBody>
          <a:bodyPr/>
          <a:lstStyle/>
          <a:p>
            <a:pPr/>
            <a:r>
              <a:t>Risultati attesi</a:t>
            </a:r>
          </a:p>
        </p:txBody>
      </p:sp>
      <p:sp>
        <p:nvSpPr>
          <p:cNvPr id="158" name="Segnaposto contenuto 5"/>
          <p:cNvSpPr txBox="1"/>
          <p:nvPr>
            <p:ph type="body" idx="1"/>
          </p:nvPr>
        </p:nvSpPr>
        <p:spPr>
          <a:xfrm>
            <a:off x="838200" y="1883486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 risultati attesi</a:t>
            </a: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Coinvolgimento di 15 Istituti scolastici e oltre 200 studenti  </a:t>
            </a: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Contatti con oltre 50 aziende del territorio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Messa a punto di nuovi strumenti operativi per la «Rete per il Lavoro» per aumentare l’integrazione tra gli attori stessi e la qualità dei servizi offerti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Maggiore promozione e conoscenza dei servizi dello Sportello, soprattutto a favore degli studenti degli istituti scolastici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Incremento soggetti aderenti alla Rete</a:t>
            </a: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Coinvolgimenti di altri enti con protocolli e accordi per la messa a sistema di iniziative e metodologie di matching  (min. 2)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Font typeface="Arial"/>
              <a:defRPr sz="1800"/>
            </a:pPr>
            <a:r>
              <a:t>Costruzione di strumenti e canali di comunicazione relativi alle opportunità di formazione e lavoro offerti dal territorio più efficaci e incisivi rispetto agli specifici target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egnaposto numero diapositiva 2"/>
          <p:cNvSpPr txBox="1"/>
          <p:nvPr>
            <p:ph type="sldNum" sz="quarter" idx="2"/>
          </p:nvPr>
        </p:nvSpPr>
        <p:spPr>
          <a:xfrm>
            <a:off x="11713741" y="6396830"/>
            <a:ext cx="258624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Titolo 3"/>
          <p:cNvSpPr txBox="1"/>
          <p:nvPr>
            <p:ph type="title"/>
          </p:nvPr>
        </p:nvSpPr>
        <p:spPr>
          <a:xfrm>
            <a:off x="5969000" y="178709"/>
            <a:ext cx="5939119" cy="1025876"/>
          </a:xfrm>
          <a:prstGeom prst="rect">
            <a:avLst/>
          </a:prstGeom>
        </p:spPr>
        <p:txBody>
          <a:bodyPr/>
          <a:lstStyle/>
          <a:p>
            <a:pPr/>
            <a:r>
              <a:t>Budget e tempistiche </a:t>
            </a:r>
          </a:p>
        </p:txBody>
      </p:sp>
      <p:sp>
        <p:nvSpPr>
          <p:cNvPr id="162" name="Segnaposto contenuto 5"/>
          <p:cNvSpPr txBox="1"/>
          <p:nvPr>
            <p:ph type="body" sz="half" idx="1"/>
          </p:nvPr>
        </p:nvSpPr>
        <p:spPr>
          <a:xfrm>
            <a:off x="838200" y="1883486"/>
            <a:ext cx="4182880" cy="435133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Risorse a disposizione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: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marL="0" indent="0">
              <a:buSzTx/>
              <a:buFont typeface="Wingdings"/>
              <a:buNone/>
              <a:defRPr sz="1800"/>
            </a:pPr>
            <a:r>
              <a:t>budget pari a 350.000,00 euro di cui 50.000,00 euro dedicati ad azioni di comunicazione e diffusione</a:t>
            </a:r>
          </a:p>
          <a:p>
            <a:pPr marL="0" indent="0">
              <a:buSzTx/>
              <a:buFont typeface="Wingdings"/>
              <a:buNone/>
              <a:defRPr sz="1800"/>
            </a:pPr>
          </a:p>
          <a:p>
            <a:pPr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Tempistiche:</a:t>
            </a:r>
          </a:p>
          <a:p>
            <a:pPr marL="0" indent="0">
              <a:buSzTx/>
              <a:buFont typeface="Wingdings"/>
              <a:buNone/>
              <a:defRPr sz="1800"/>
            </a:pPr>
            <a:r>
              <a:t>Avvio a settembre 2020 (da data stipula Convenzione con Regione Liguria)</a:t>
            </a:r>
          </a:p>
          <a:p>
            <a:pPr marL="0" indent="0">
              <a:buSzTx/>
              <a:buFont typeface="Wingdings"/>
              <a:buNone/>
              <a:defRPr sz="1800"/>
            </a:pPr>
            <a:r>
              <a:t>Conclusione a marzo 2022</a:t>
            </a:r>
          </a:p>
        </p:txBody>
      </p:sp>
      <p:pic>
        <p:nvPicPr>
          <p:cNvPr id="163" name="Progetto senza titolo (9).jpg" descr="Progetto senza titolo (9).jpg"/>
          <p:cNvPicPr>
            <a:picLocks noChangeAspect="1"/>
          </p:cNvPicPr>
          <p:nvPr/>
        </p:nvPicPr>
        <p:blipFill>
          <a:blip r:embed="rId2">
            <a:extLst/>
          </a:blip>
          <a:srcRect l="11362" t="0" r="0" b="0"/>
          <a:stretch>
            <a:fillRect/>
          </a:stretch>
        </p:blipFill>
        <p:spPr>
          <a:xfrm>
            <a:off x="5481496" y="1921295"/>
            <a:ext cx="5939178" cy="3769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egnaposto numero diapositiva 2"/>
          <p:cNvSpPr txBox="1"/>
          <p:nvPr>
            <p:ph type="sldNum" sz="quarter" idx="2"/>
          </p:nvPr>
        </p:nvSpPr>
        <p:spPr>
          <a:xfrm>
            <a:off x="11713741" y="6396830"/>
            <a:ext cx="258624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Titolo 3"/>
          <p:cNvSpPr txBox="1"/>
          <p:nvPr>
            <p:ph type="title"/>
          </p:nvPr>
        </p:nvSpPr>
        <p:spPr>
          <a:xfrm>
            <a:off x="5957794" y="191602"/>
            <a:ext cx="5939119" cy="1325564"/>
          </a:xfrm>
          <a:prstGeom prst="rect">
            <a:avLst/>
          </a:prstGeom>
        </p:spPr>
        <p:txBody>
          <a:bodyPr/>
          <a:lstStyle/>
          <a:p>
            <a:pPr/>
            <a:r>
              <a:t>Grazie per l’attenzione</a:t>
            </a:r>
          </a:p>
        </p:txBody>
      </p:sp>
      <p:pic>
        <p:nvPicPr>
          <p:cNvPr id="167" name="Segnaposto contenuto 4" descr="Segnaposto contenuto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5660" y="1393537"/>
            <a:ext cx="1271980" cy="1588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olo 3"/>
          <p:cNvSpPr txBox="1"/>
          <p:nvPr/>
        </p:nvSpPr>
        <p:spPr>
          <a:xfrm>
            <a:off x="2184472" y="3028984"/>
            <a:ext cx="7222698" cy="315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Assessorato a Lavoro, Sviluppo Economico, Formazione Professionale, Politiche Comunitarie, Università e Ricerca</a:t>
            </a: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Ass.  Genziana Giacomelli</a:t>
            </a:r>
            <a:endParaRPr sz="2800"/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genziana.giacomelli@comune.sp.it</a:t>
            </a: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Servizio Sviluppo economico</a:t>
            </a:r>
            <a:endParaRPr sz="2800"/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dott.ssa Maria Elena Casentini</a:t>
            </a:r>
            <a:endParaRPr sz="2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mariaelena.casentini@comune.sp.it</a:t>
            </a:r>
            <a:endParaRPr sz="2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Servizio Politiche comunitarie </a:t>
            </a:r>
            <a:endParaRPr sz="2800"/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dott.ssa Chiara Bianchi</a:t>
            </a:r>
            <a:endParaRPr sz="2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chiara.bianchi@comune.sp.it</a:t>
            </a:r>
            <a:endParaRPr sz="280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90000"/>
              </a:lnSpc>
              <a:defRPr sz="1600">
                <a:solidFill>
                  <a:srgbClr val="364A9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politichecomunitarie@comune.sp.it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egnaposto contenuto 1"/>
          <p:cNvSpPr txBox="1"/>
          <p:nvPr>
            <p:ph type="body" idx="1"/>
          </p:nvPr>
        </p:nvSpPr>
        <p:spPr>
          <a:xfrm>
            <a:off x="838200" y="1883486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Il Comune della Spezia è soggetto attuatore dell’azione pilota «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La Rete per il Lavoro</a:t>
            </a:r>
            <a:r>
              <a:t>»</a:t>
            </a:r>
          </a:p>
          <a:p>
            <a:pPr marL="0" indent="0">
              <a:buSzTx/>
              <a:buFont typeface="Wingdings"/>
              <a:buNone/>
              <a:defRPr i="1" sz="1800"/>
            </a:pPr>
            <a:r>
              <a:t>che prevede azioni di rafforzamento per un migliore incontro tra domanda e offerta di lavoro, con particolare riferimento ai settori dell’economia blu</a:t>
            </a:r>
          </a:p>
          <a:p>
            <a:pPr marL="0" indent="0">
              <a:buSzTx/>
              <a:buFont typeface="Wingdings"/>
              <a:buNone/>
              <a:defRPr i="1" sz="1800"/>
            </a:pPr>
          </a:p>
          <a:p>
            <a:pPr>
              <a:defRPr sz="1800"/>
            </a:pPr>
            <a:r>
              <a:t> Il progetto pilota nasce dall’esperienza attivata dalla «Rete per il Lavoro», network costituito da oltre 30 soggetti aderenti: Associazioni, Enti di formazione, Organizzazioni sindacali, Associazioni datoriali e Agenzie per il lavoro, che dal 2018, attraverso lo sportello InfoLavoro, offre servizi info-orientativi per la diffusione delle opportunità di formazione e lavoro sul territorio spezzino </a:t>
            </a:r>
          </a:p>
          <a:p>
            <a:pPr marL="0" indent="0">
              <a:buSzTx/>
              <a:buFont typeface="Wingdings"/>
              <a:buNone/>
              <a:defRPr sz="1800"/>
            </a:pPr>
          </a:p>
          <a:p>
            <a:pPr algn="just">
              <a:defRPr sz="1800"/>
            </a:pPr>
            <a:r>
              <a:t>Nell’ambito del progetto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MA.R.E.</a:t>
            </a:r>
            <a:r>
              <a:t> la «Rete per il Lavoro» propone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una best-practice</a:t>
            </a:r>
            <a:r>
              <a:t>, ossia un modello di integrazione dei servizi info-orientativi e un più marcato e significativo raccordo tra fabbisogni delle imprese e formazione </a:t>
            </a:r>
          </a:p>
        </p:txBody>
      </p:sp>
      <p:sp>
        <p:nvSpPr>
          <p:cNvPr id="122" name="Segnaposto numero diapositiva 3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Titolo 2"/>
          <p:cNvSpPr txBox="1"/>
          <p:nvPr>
            <p:ph type="title"/>
          </p:nvPr>
        </p:nvSpPr>
        <p:spPr>
          <a:xfrm>
            <a:off x="6096000" y="280309"/>
            <a:ext cx="5939119" cy="1025876"/>
          </a:xfrm>
          <a:prstGeom prst="rect">
            <a:avLst/>
          </a:prstGeom>
        </p:spPr>
        <p:txBody>
          <a:bodyPr/>
          <a:lstStyle/>
          <a:p>
            <a:pPr/>
            <a:r>
              <a:t>L’azione pilota «La Rete per </a:t>
            </a:r>
          </a:p>
          <a:p>
            <a:pPr/>
            <a:r>
              <a:t>il Lavoro»</a:t>
            </a:r>
          </a:p>
        </p:txBody>
      </p:sp>
      <p:sp>
        <p:nvSpPr>
          <p:cNvPr id="124" name="CasellaDiTesto 4"/>
          <p:cNvSpPr txBox="1"/>
          <p:nvPr/>
        </p:nvSpPr>
        <p:spPr>
          <a:xfrm>
            <a:off x="0" y="6217920"/>
            <a:ext cx="121920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364A9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La cooperazione al cuore del Mediterraneo - La coopération au cœur de la Méditerranée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gnaposto contenuto 1"/>
          <p:cNvSpPr txBox="1"/>
          <p:nvPr>
            <p:ph type="body" idx="1"/>
          </p:nvPr>
        </p:nvSpPr>
        <p:spPr>
          <a:xfrm>
            <a:off x="854490" y="1486377"/>
            <a:ext cx="11180628" cy="4203222"/>
          </a:xfrm>
          <a:prstGeom prst="rect">
            <a:avLst/>
          </a:prstGeom>
        </p:spPr>
        <p:txBody>
          <a:bodyPr/>
          <a:lstStyle/>
          <a:p>
            <a:pPr marL="187452" indent="-187452" defTabSz="749808">
              <a:spcBef>
                <a:spcPts val="800"/>
              </a:spcBef>
              <a:buSzTx/>
              <a:buFont typeface="Wingdings"/>
              <a:buNone/>
              <a:defRPr i="1" sz="1394" u="sng"/>
            </a:pPr>
            <a:r>
              <a:t>Scopo dello Sportello Info Lavoro:</a:t>
            </a:r>
          </a:p>
          <a:p>
            <a:pPr marL="187452" indent="-187452" algn="just" defTabSz="749808">
              <a:spcBef>
                <a:spcPts val="800"/>
              </a:spcBef>
              <a:buChar char="➢"/>
              <a:defRPr sz="1394"/>
            </a:pPr>
            <a:r>
              <a:t>Favorire il confronto e lo scambio in materia di mercato del lavoro, formazione professionale e inserimento lavorativo;</a:t>
            </a:r>
          </a:p>
          <a:p>
            <a:pPr marL="187452" indent="-187452" algn="just" defTabSz="749808">
              <a:spcBef>
                <a:spcPts val="800"/>
              </a:spcBef>
              <a:buChar char="➢"/>
              <a:defRPr sz="1394"/>
            </a:pPr>
            <a:r>
              <a:t>Promuovere la condivisone delle informazioni e dei servizi che possono essere resi alle persone in cerca di occupazione da parte degli aderenti alla Rete per il Lavoro</a:t>
            </a:r>
          </a:p>
          <a:p>
            <a:pPr marL="0" indent="0" algn="just" defTabSz="749808">
              <a:spcBef>
                <a:spcPts val="800"/>
              </a:spcBef>
              <a:buSzTx/>
              <a:buFont typeface="Wingdings"/>
              <a:buNone/>
              <a:defRPr sz="1394"/>
            </a:pPr>
          </a:p>
          <a:p>
            <a:pPr marL="0" indent="0" defTabSz="749808">
              <a:spcBef>
                <a:spcPts val="800"/>
              </a:spcBef>
              <a:buSzTx/>
              <a:buFont typeface="Wingdings"/>
              <a:buNone/>
              <a:defRPr i="1" sz="1394" u="sng"/>
            </a:pPr>
            <a:r>
              <a:t>I soggetti aderenti: </a:t>
            </a:r>
          </a:p>
          <a:p>
            <a:pPr marL="187452" indent="-187452" defTabSz="749808">
              <a:spcBef>
                <a:spcPts val="800"/>
              </a:spcBef>
              <a:buChar char="➢"/>
              <a:defRPr sz="1394"/>
            </a:pPr>
            <a:r>
              <a:t>16  enti, associazioni di categoria, sindacati</a:t>
            </a:r>
          </a:p>
          <a:p>
            <a:pPr marL="187452" indent="-187452" defTabSz="749808">
              <a:spcBef>
                <a:spcPts val="800"/>
              </a:spcBef>
              <a:buChar char="➢"/>
              <a:defRPr sz="1394"/>
            </a:pPr>
            <a:r>
              <a:t>11  enti di formazione</a:t>
            </a:r>
          </a:p>
          <a:p>
            <a:pPr marL="187452" indent="-187452" defTabSz="749808">
              <a:spcBef>
                <a:spcPts val="800"/>
              </a:spcBef>
              <a:buChar char="➢"/>
              <a:defRPr sz="1394"/>
            </a:pPr>
            <a:r>
              <a:t>  5  agenzie interinali</a:t>
            </a:r>
          </a:p>
          <a:p>
            <a:pPr marL="187452" indent="-187452" defTabSz="749808">
              <a:spcBef>
                <a:spcPts val="800"/>
              </a:spcBef>
              <a:buChar char="➢"/>
              <a:defRPr sz="1394"/>
            </a:pPr>
            <a:r>
              <a:t>  2  Comuni della Provincia</a:t>
            </a:r>
          </a:p>
          <a:p>
            <a:pPr marL="187452" indent="-187452" defTabSz="749808">
              <a:spcBef>
                <a:spcPts val="800"/>
              </a:spcBef>
              <a:buChar char="➢"/>
              <a:defRPr sz="1394"/>
            </a:pPr>
            <a:r>
              <a:t>Ufficio Scolastico Regionale</a:t>
            </a:r>
          </a:p>
          <a:p>
            <a:pPr marL="0" indent="0" defTabSz="749808">
              <a:spcBef>
                <a:spcPts val="800"/>
              </a:spcBef>
              <a:buSzTx/>
              <a:buFont typeface="Wingdings"/>
              <a:buNone/>
              <a:defRPr sz="1394"/>
            </a:pPr>
          </a:p>
          <a:p>
            <a:pPr marL="0" indent="0" algn="just" defTabSz="749808">
              <a:spcBef>
                <a:spcPts val="800"/>
              </a:spcBef>
              <a:buSzTx/>
              <a:buFont typeface="Wingdings"/>
              <a:buNone/>
              <a:defRPr sz="1394"/>
            </a:pPr>
            <a:r>
              <a:t>Il </a:t>
            </a:r>
            <a:r>
              <a:rPr i="1">
                <a:latin typeface="Montserrat Bold"/>
                <a:ea typeface="Montserrat Bold"/>
                <a:cs typeface="Montserrat Bold"/>
                <a:sym typeface="Montserrat Bold"/>
              </a:rPr>
              <a:t>Centro per l’Impiego </a:t>
            </a:r>
            <a:r>
              <a:t>della Spezia collabora all’organizzazione del servizio e alle attività dello Sportello InfoLavoro</a:t>
            </a:r>
          </a:p>
          <a:p>
            <a:pPr marL="0" indent="0" algn="just" defTabSz="749808">
              <a:spcBef>
                <a:spcPts val="800"/>
              </a:spcBef>
              <a:buSzTx/>
              <a:buFont typeface="Wingdings"/>
              <a:buNone/>
              <a:defRPr sz="1312"/>
            </a:pPr>
            <a:br>
              <a:rPr sz="1394"/>
            </a:br>
          </a:p>
        </p:txBody>
      </p:sp>
      <p:sp>
        <p:nvSpPr>
          <p:cNvPr id="127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Titolo 3"/>
          <p:cNvSpPr txBox="1"/>
          <p:nvPr>
            <p:ph type="title"/>
          </p:nvPr>
        </p:nvSpPr>
        <p:spPr>
          <a:xfrm>
            <a:off x="5977402" y="307218"/>
            <a:ext cx="6438717" cy="1025875"/>
          </a:xfrm>
          <a:prstGeom prst="rect">
            <a:avLst/>
          </a:prstGeom>
        </p:spPr>
        <p:txBody>
          <a:bodyPr/>
          <a:lstStyle/>
          <a:p>
            <a:pPr/>
            <a:r>
              <a:t>Scopo della Rete per il Lavoro e sua composizione</a:t>
            </a:r>
          </a:p>
        </p:txBody>
      </p:sp>
      <p:pic>
        <p:nvPicPr>
          <p:cNvPr id="12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165" y="2883615"/>
            <a:ext cx="4541115" cy="1300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Titolo 3"/>
          <p:cNvSpPr txBox="1"/>
          <p:nvPr>
            <p:ph type="title"/>
          </p:nvPr>
        </p:nvSpPr>
        <p:spPr>
          <a:xfrm>
            <a:off x="5933050" y="296343"/>
            <a:ext cx="6533869" cy="1025876"/>
          </a:xfrm>
          <a:prstGeom prst="rect">
            <a:avLst/>
          </a:prstGeom>
        </p:spPr>
        <p:txBody>
          <a:bodyPr/>
          <a:lstStyle/>
          <a:p>
            <a:pPr/>
            <a:r>
              <a:t>La mappa dei soggetti aderenti alla Rete </a:t>
            </a:r>
          </a:p>
        </p:txBody>
      </p:sp>
      <p:pic>
        <p:nvPicPr>
          <p:cNvPr id="133" name="Segnaposto contenuto 4" descr="Segnaposto contenuto 4"/>
          <p:cNvPicPr>
            <a:picLocks noChangeAspect="1"/>
          </p:cNvPicPr>
          <p:nvPr/>
        </p:nvPicPr>
        <p:blipFill>
          <a:blip r:embed="rId2">
            <a:extLst/>
          </a:blip>
          <a:srcRect l="0" t="2121" r="0" b="0"/>
          <a:stretch>
            <a:fillRect/>
          </a:stretch>
        </p:blipFill>
        <p:spPr>
          <a:xfrm>
            <a:off x="3030767" y="1748813"/>
            <a:ext cx="6130466" cy="4272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gnaposto contenuto 1"/>
          <p:cNvSpPr txBox="1"/>
          <p:nvPr>
            <p:ph type="body" idx="1"/>
          </p:nvPr>
        </p:nvSpPr>
        <p:spPr>
          <a:xfrm>
            <a:off x="439478" y="1394388"/>
            <a:ext cx="11305956" cy="4944033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 typeface="Wingdings"/>
              <a:buNone/>
              <a:defRPr sz="1800"/>
            </a:pPr>
            <a:r>
              <a:t>In pratica…</a:t>
            </a:r>
          </a:p>
          <a:p>
            <a:pPr marL="0" indent="0" algn="just">
              <a:buSzTx/>
              <a:buFont typeface="Wingdings"/>
              <a:buNone/>
              <a:defRPr sz="1800"/>
            </a:pPr>
          </a:p>
          <a:p>
            <a:pPr algn="just"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Dov’è: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«fisicamente»</a:t>
            </a:r>
            <a:r>
              <a:t>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si trova al piano terra del palazzo comunale, in adiacenza al salone anagrafe, «virtualmente» opera attraverso la pagina web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marL="0" indent="0" algn="just">
              <a:buSzTx/>
              <a:buFont typeface="Wingdings"/>
              <a:buNone/>
              <a:defRPr sz="1800"/>
            </a:pPr>
            <a:r>
              <a:t>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http://www.comune.laspezia.it/Aree_tematiche/Sviluppo_Economico/infolavoro.html</a:t>
            </a:r>
          </a:p>
          <a:p>
            <a:pPr marL="0" indent="0" algn="just">
              <a:buSzTx/>
              <a:buFont typeface="Wingdings"/>
              <a:buNone/>
              <a:defRPr sz="1800"/>
            </a:pPr>
          </a:p>
          <a:p>
            <a:pPr algn="just"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Di cosa si occupa: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lo Sportello vuole essere uno «snodo» verso i soggetti della Rete. Permette di conoscere il panorama dei servizi offerti dai soggetti aderenti alla Rete, fornisce informazioni sui servizi a supporto della ricerca del lavoro e svolge colloqui info orientativi di base, dà informazioni sulle opportunità di formazione attive, offre assistenza nell’iscrizione ai portali per il lavoro, collabora alla stesura del curriculum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algn="just">
              <a:defRPr sz="1800"/>
            </a:pPr>
          </a:p>
          <a:p>
            <a:pPr algn="just"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Chi sono i destinatari: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cittadini in cerca di nuova occupazione, o di opportunità formative, che necessitino di assistenza per individuare e candidarsi alle offerte di lavoro, conoscere le opportunità formative, scrivere il curriculum</a:t>
            </a:r>
          </a:p>
        </p:txBody>
      </p:sp>
      <p:sp>
        <p:nvSpPr>
          <p:cNvPr id="136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Titolo 3"/>
          <p:cNvSpPr txBox="1"/>
          <p:nvPr>
            <p:ph type="title"/>
          </p:nvPr>
        </p:nvSpPr>
        <p:spPr>
          <a:xfrm>
            <a:off x="5927947" y="310869"/>
            <a:ext cx="6577071" cy="989927"/>
          </a:xfrm>
          <a:prstGeom prst="rect">
            <a:avLst/>
          </a:prstGeom>
        </p:spPr>
        <p:txBody>
          <a:bodyPr/>
          <a:lstStyle/>
          <a:p>
            <a:pPr/>
            <a:r>
              <a:t>Le attività dello sportello InfoLavoro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egnaposto contenuto 1"/>
          <p:cNvSpPr txBox="1"/>
          <p:nvPr>
            <p:ph type="body" idx="1"/>
          </p:nvPr>
        </p:nvSpPr>
        <p:spPr>
          <a:xfrm>
            <a:off x="526473" y="1673798"/>
            <a:ext cx="11148291" cy="45151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Funzionamento Sportello Infolavoro</a:t>
            </a:r>
          </a:p>
          <a:p>
            <a:pPr marL="0" indent="0">
              <a:buSzTx/>
              <a:buFont typeface="Wingdings"/>
              <a:buNone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algn="just">
              <a:defRPr sz="1800"/>
            </a:pPr>
            <a:r>
              <a:t>L’avvio dello Sportello si è reso possibile grazie alla collaborazione della Regione Liguria, che ha messo a disposizione alcuni operatori dei Centri per l’Impiego e dalla Camera di Commercio Riviere di Liguria con una persona dedicata, una mattina alla settimana, alle consulenze per l’avvio di impresa </a:t>
            </a:r>
          </a:p>
          <a:p>
            <a:pPr algn="just">
              <a:defRPr sz="1800"/>
            </a:pPr>
            <a:r>
              <a:t>Dal 16 Giugno 2020 opera esclusivamente da remoto con appuntamenti personalizzati che si possono svolgere tramite video chiamata o telefono</a:t>
            </a:r>
          </a:p>
          <a:p>
            <a:pPr marL="0" indent="0" algn="just">
              <a:buSzTx/>
              <a:buFont typeface="Wingdings"/>
              <a:buNone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marL="0" indent="0" algn="just">
              <a:buSzTx/>
              <a:buFont typeface="Wingdings"/>
              <a:buNone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Dati Sportello</a:t>
            </a:r>
          </a:p>
          <a:p>
            <a:pPr marL="0" indent="0">
              <a:buSzTx/>
              <a:buFont typeface="Wingdings"/>
              <a:buNone/>
              <a:defRPr sz="1800"/>
            </a:pPr>
            <a:r>
              <a:t>Da febbraio 2018 alla data del 31 dicembre 2019 sono 817 i soggetti che hanno preso un appuntamento presso lo Sportello InfoLavoro</a:t>
            </a:r>
          </a:p>
          <a:p>
            <a:pPr marL="0" indent="0">
              <a:buSzTx/>
              <a:buFont typeface="Wingdings"/>
              <a:buNone/>
              <a:defRPr sz="1800"/>
            </a:pPr>
            <a:r>
              <a:t>Nel 2020-21 sono stati 82 i colloqui richiesti allo Sportello</a:t>
            </a:r>
          </a:p>
        </p:txBody>
      </p:sp>
      <p:sp>
        <p:nvSpPr>
          <p:cNvPr id="140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Titolo 3"/>
          <p:cNvSpPr txBox="1"/>
          <p:nvPr>
            <p:ph type="title"/>
          </p:nvPr>
        </p:nvSpPr>
        <p:spPr>
          <a:xfrm>
            <a:off x="5930900" y="115094"/>
            <a:ext cx="5939119" cy="1025876"/>
          </a:xfrm>
          <a:prstGeom prst="rect">
            <a:avLst/>
          </a:prstGeom>
        </p:spPr>
        <p:txBody>
          <a:bodyPr/>
          <a:lstStyle/>
          <a:p>
            <a:pPr/>
            <a:r>
              <a:t>Lo sportello InfoLavoro </a:t>
            </a:r>
          </a:p>
        </p:txBody>
      </p:sp>
      <p:pic>
        <p:nvPicPr>
          <p:cNvPr id="142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9390" y="1545120"/>
            <a:ext cx="2161220" cy="685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Titolo 3"/>
          <p:cNvSpPr txBox="1"/>
          <p:nvPr>
            <p:ph type="title"/>
          </p:nvPr>
        </p:nvSpPr>
        <p:spPr>
          <a:xfrm>
            <a:off x="5888789" y="120369"/>
            <a:ext cx="7848128" cy="1015327"/>
          </a:xfrm>
          <a:prstGeom prst="rect">
            <a:avLst/>
          </a:prstGeom>
        </p:spPr>
        <p:txBody>
          <a:bodyPr/>
          <a:lstStyle/>
          <a:p>
            <a:pPr/>
            <a:r>
              <a:t>Obiettivi dell’azione Pilota</a:t>
            </a:r>
          </a:p>
        </p:txBody>
      </p:sp>
      <p:sp>
        <p:nvSpPr>
          <p:cNvPr id="146" name="Segnaposto contenuto 5"/>
          <p:cNvSpPr txBox="1"/>
          <p:nvPr>
            <p:ph type="body" idx="1"/>
          </p:nvPr>
        </p:nvSpPr>
        <p:spPr>
          <a:xfrm>
            <a:off x="838200" y="1602132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1800"/>
            </a:pPr>
            <a:r>
              <a:t>L’azione pilota del Comune della Spezia intende:</a:t>
            </a:r>
          </a:p>
          <a:p>
            <a:pPr>
              <a:defRPr sz="1800"/>
            </a:pPr>
          </a:p>
          <a:p>
            <a:pPr>
              <a:buChar char="➢"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Rafforzare lo Sportello InfoLavoro e sviluppare attività coordinate di orientamento con il Centro per l’Impiego,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con il quale il Comune concluderà apposito accordo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buChar char="➢"/>
              <a:defRPr sz="1800"/>
            </a:pPr>
          </a:p>
          <a:p>
            <a:pPr>
              <a:buChar char="➢"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Agevolare il raccordo tra scuola e impresa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, al fine di intercettare tempestivamente i fabbisogni occupazionali e, attraverso il raccordo con gli istituti scolastici, orientare i ragazzi verso le figure professionali maggiormente richieste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buChar char="➢"/>
              <a:defRPr sz="1800"/>
            </a:pPr>
          </a:p>
          <a:p>
            <a:pPr>
              <a:buChar char="➢"/>
              <a:defRPr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Rafforzare i servizi di matching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attraverso tavoli tecnici tra i soggetti della Rete per il Lavoro, CPI e Scuole</a:t>
            </a:r>
            <a:r>
              <a:t>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e</a:t>
            </a:r>
            <a:r>
              <a:t>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la</a:t>
            </a:r>
            <a:r>
              <a:t> 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realizzazione di recruiting days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" name="Segnaposto contenuto 5"/>
          <p:cNvSpPr txBox="1"/>
          <p:nvPr>
            <p:ph type="body" idx="1"/>
          </p:nvPr>
        </p:nvSpPr>
        <p:spPr>
          <a:xfrm>
            <a:off x="838200" y="1740307"/>
            <a:ext cx="10642600" cy="4598113"/>
          </a:xfrm>
          <a:prstGeom prst="rect">
            <a:avLst/>
          </a:prstGeom>
        </p:spPr>
        <p:txBody>
          <a:bodyPr/>
          <a:lstStyle/>
          <a:p>
            <a:pPr>
              <a:buChar char="➢"/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POTENZIARE LA RETE E LO SPORTELLO INFOLAVORO </a:t>
            </a:r>
            <a:endParaRPr sz="1900"/>
          </a:p>
          <a:p>
            <a:pPr lvl="1" marL="685800" indent="-228600">
              <a:spcBef>
                <a:spcPts val="500"/>
              </a:spcBef>
              <a:buClrTx/>
              <a:buChar char="▪"/>
              <a:defRPr sz="1600"/>
            </a:pPr>
            <a:r>
              <a:t>Realizzazione</a:t>
            </a:r>
            <a:r>
              <a:rPr sz="2000"/>
              <a:t> </a:t>
            </a:r>
            <a:r>
              <a:t>di strumenti a servizio della rete e dell’utenza </a:t>
            </a:r>
            <a:endParaRPr sz="1800"/>
          </a:p>
          <a:p>
            <a:pPr lvl="2" marL="1143000" indent="-228600">
              <a:spcBef>
                <a:spcPts val="500"/>
              </a:spcBef>
              <a:buClrTx/>
              <a:buChar char="-"/>
              <a:defRPr sz="1400"/>
            </a:pPr>
            <a:r>
              <a:t>carta dei servizi </a:t>
            </a:r>
            <a:endParaRPr sz="1600"/>
          </a:p>
          <a:p>
            <a:pPr lvl="2" marL="1143000" indent="-228600">
              <a:spcBef>
                <a:spcPts val="500"/>
              </a:spcBef>
              <a:buClrTx/>
              <a:buChar char="-"/>
              <a:defRPr sz="1400"/>
            </a:pPr>
            <a:r>
              <a:t>nuovo portale Infolavorolaspezia</a:t>
            </a:r>
            <a:endParaRPr sz="1600"/>
          </a:p>
          <a:p>
            <a:pPr>
              <a:buChar char="➢"/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RAFFORZARE LE COMPETENZE DEGLI ATTORI DELL’ECOSISTEMA E DEI SERVIZI DI ORIENTAMENTO</a:t>
            </a:r>
            <a:endParaRPr sz="1900"/>
          </a:p>
          <a:p>
            <a:pPr lvl="1" marL="685800" indent="-228600">
              <a:spcBef>
                <a:spcPts val="500"/>
              </a:spcBef>
              <a:buClrTx/>
              <a:buChar char="▪"/>
              <a:defRPr sz="1600"/>
            </a:pPr>
            <a:r>
              <a:t>Inserimento di figure di raccordo tra mercato del lavoro e istituti scolastici</a:t>
            </a:r>
            <a:r>
              <a:rPr sz="2000"/>
              <a:t>  </a:t>
            </a:r>
            <a:endParaRPr sz="22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2" marL="0" indent="914400">
              <a:spcBef>
                <a:spcPts val="500"/>
              </a:spcBef>
              <a:buSzTx/>
              <a:buFont typeface="Wingdings"/>
              <a:buNone/>
              <a:defRPr sz="1400"/>
            </a:pPr>
            <a:r>
              <a:t>- 2 soggetti dedicati</a:t>
            </a:r>
            <a:endParaRPr sz="18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Char char="▪"/>
              <a:defRPr sz="1600"/>
            </a:pPr>
            <a:r>
              <a:t>Analisi del mercato del lavoro locale e rafforzamento del dialogo con le imprese per conoscere i bisogni occupazionali </a:t>
            </a:r>
            <a:endParaRPr sz="1800"/>
          </a:p>
          <a:p>
            <a:pPr lvl="2" marL="0" indent="914400">
              <a:spcBef>
                <a:spcPts val="500"/>
              </a:spcBef>
              <a:buSzTx/>
              <a:buFont typeface="Wingdings"/>
              <a:buNone/>
              <a:defRPr sz="1400"/>
            </a:pPr>
            <a:r>
              <a:t>–  Analisi del contesto emergente con la collaborazione di The European House Ambrosetti</a:t>
            </a:r>
            <a:endParaRPr sz="18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2" marL="0" indent="914400">
              <a:spcBef>
                <a:spcPts val="500"/>
              </a:spcBef>
              <a:buSzTx/>
              <a:buFont typeface="Wingdings"/>
              <a:buNone/>
              <a:defRPr sz="1400"/>
            </a:pPr>
            <a:r>
              <a:t>–  Analisi del mercato del lavoro locale - Focus group e approfondimento di 6 figure professionali particolarmente richieste dalle imprese</a:t>
            </a:r>
            <a:endParaRPr sz="1600"/>
          </a:p>
          <a:p>
            <a:pPr lvl="1" marL="685800" indent="-228600">
              <a:spcBef>
                <a:spcPts val="500"/>
              </a:spcBef>
              <a:buClrTx/>
              <a:buChar char="▪"/>
              <a:defRPr sz="1600"/>
            </a:pPr>
            <a:r>
              <a:t>Attività di orientamento rivolte agli istituti scolastici</a:t>
            </a:r>
            <a:endParaRPr sz="22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2" marL="1143000" indent="-228600">
              <a:spcBef>
                <a:spcPts val="500"/>
              </a:spcBef>
              <a:buClrTx/>
              <a:buChar char="-"/>
              <a:defRPr sz="1400"/>
            </a:pPr>
            <a:r>
              <a:t>Programma di seminari nelle scuole per presentare le figure richieste dal territorio </a:t>
            </a:r>
            <a:endParaRPr sz="18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2" marL="1143000" indent="-228600">
              <a:spcBef>
                <a:spcPts val="500"/>
              </a:spcBef>
              <a:buClrTx/>
              <a:buChar char="-"/>
              <a:defRPr sz="1400"/>
            </a:pPr>
            <a:r>
              <a:t>Visite degli studenti alle imprese, con l’intermediazione del CPI, volte alla conoscenza del ciclo produttivo</a:t>
            </a:r>
          </a:p>
        </p:txBody>
      </p:sp>
      <p:sp>
        <p:nvSpPr>
          <p:cNvPr id="150" name="Titolo 3"/>
          <p:cNvSpPr txBox="1"/>
          <p:nvPr>
            <p:ph type="title"/>
          </p:nvPr>
        </p:nvSpPr>
        <p:spPr>
          <a:xfrm>
            <a:off x="5952289" y="221969"/>
            <a:ext cx="5784527" cy="1144113"/>
          </a:xfrm>
          <a:prstGeom prst="rect">
            <a:avLst/>
          </a:prstGeom>
        </p:spPr>
        <p:txBody>
          <a:bodyPr/>
          <a:lstStyle/>
          <a:p>
            <a:pPr/>
            <a:r>
              <a:t>Azioni in campo, strumenti e output previsti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egnaposto numero diapositiva 2"/>
          <p:cNvSpPr txBox="1"/>
          <p:nvPr>
            <p:ph type="sldNum" sz="quarter" idx="2"/>
          </p:nvPr>
        </p:nvSpPr>
        <p:spPr>
          <a:xfrm>
            <a:off x="11790983" y="639683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Segnaposto contenuto 5"/>
          <p:cNvSpPr txBox="1"/>
          <p:nvPr>
            <p:ph type="body" idx="1"/>
          </p:nvPr>
        </p:nvSpPr>
        <p:spPr>
          <a:xfrm>
            <a:off x="838200" y="1616363"/>
            <a:ext cx="10642600" cy="4821382"/>
          </a:xfrm>
          <a:prstGeom prst="rect">
            <a:avLst/>
          </a:prstGeom>
        </p:spPr>
        <p:txBody>
          <a:bodyPr/>
          <a:lstStyle/>
          <a:p>
            <a:pPr lvl="1" marL="0" indent="457200">
              <a:spcBef>
                <a:spcPts val="500"/>
              </a:spcBef>
              <a:buSzTx/>
              <a:buFont typeface="Wingdings"/>
              <a:buNone/>
              <a:defRPr sz="2600"/>
            </a:pPr>
          </a:p>
          <a:p>
            <a:pPr>
              <a:buChar char="➢"/>
              <a:defRPr sz="17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RAFFORZARE E INTEGRARE I SERVIZI DI MATCHING</a:t>
            </a:r>
          </a:p>
          <a:p>
            <a:pPr lvl="1" marL="685800" indent="-228600">
              <a:spcBef>
                <a:spcPts val="500"/>
              </a:spcBef>
              <a:buClrTx/>
              <a:buChar char="▪"/>
              <a:defRPr sz="1700"/>
            </a:pPr>
            <a:r>
              <a:t>Sviluppo di una metodologia congiunta di matching</a:t>
            </a:r>
          </a:p>
          <a:p>
            <a:pPr lvl="1" marL="685800" indent="-228600">
              <a:spcBef>
                <a:spcPts val="500"/>
              </a:spcBef>
              <a:buClrTx/>
              <a:buChar char="▪"/>
              <a:defRPr sz="1700"/>
            </a:pPr>
            <a:r>
              <a:t>Creazione di occasioni di incontro tra domanda e offerta di lavoro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0" indent="457200">
              <a:spcBef>
                <a:spcPts val="500"/>
              </a:spcBef>
              <a:buSzTx/>
              <a:buFont typeface="Wingdings"/>
              <a:buNone/>
              <a:defRPr sz="1700"/>
            </a:pPr>
            <a:r>
              <a:t> 	</a:t>
            </a:r>
            <a:r>
              <a:rPr sz="1600"/>
              <a:t>– i recruiting days</a:t>
            </a:r>
            <a:endParaRPr sz="1600"/>
          </a:p>
          <a:p>
            <a:pPr lvl="1" marL="0" indent="457200">
              <a:spcBef>
                <a:spcPts val="500"/>
              </a:spcBef>
              <a:buSzTx/>
              <a:buFont typeface="Wingdings"/>
              <a:buNone/>
              <a:defRPr sz="2600"/>
            </a:pPr>
          </a:p>
          <a:p>
            <a:pPr marL="0" indent="0">
              <a:buSzTx/>
              <a:buFont typeface="Wingdings"/>
              <a:buNone/>
              <a:defRPr i="1" sz="1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Azione trasversale -&gt; </a:t>
            </a:r>
            <a:r>
              <a:rPr sz="1700"/>
              <a:t>COMUNICARE E DIFFONDERE I CONTENUTI E I RISULTATI DELL’AZIONE                  		       PILOTA</a:t>
            </a:r>
            <a:endParaRPr sz="1700"/>
          </a:p>
          <a:p>
            <a:pPr lvl="1" marL="685800" indent="-228600">
              <a:spcBef>
                <a:spcPts val="500"/>
              </a:spcBef>
              <a:buClrTx/>
              <a:buChar char="▪"/>
              <a:defRPr sz="1700"/>
            </a:pPr>
            <a:r>
              <a:t>Campagna di comunicazione per l’intera durata del progetto – uscite su stampa, televisioni e  canali social 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Char char="▪"/>
              <a:defRPr sz="1700"/>
            </a:pPr>
            <a:r>
              <a:t>Produzione di video su professioni  e materiale da diffondere presso le scuole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 marL="685800" indent="-228600">
              <a:spcBef>
                <a:spcPts val="500"/>
              </a:spcBef>
              <a:buClrTx/>
              <a:buChar char="▪"/>
              <a:defRPr sz="1700"/>
            </a:pPr>
            <a:r>
              <a:t>Eventi di progetto</a:t>
            </a:r>
          </a:p>
        </p:txBody>
      </p:sp>
      <p:sp>
        <p:nvSpPr>
          <p:cNvPr id="154" name="Titolo 3"/>
          <p:cNvSpPr txBox="1"/>
          <p:nvPr>
            <p:ph type="title"/>
          </p:nvPr>
        </p:nvSpPr>
        <p:spPr>
          <a:xfrm>
            <a:off x="5952289" y="221969"/>
            <a:ext cx="5784527" cy="1144113"/>
          </a:xfrm>
          <a:prstGeom prst="rect">
            <a:avLst/>
          </a:prstGeom>
        </p:spPr>
        <p:txBody>
          <a:bodyPr/>
          <a:lstStyle/>
          <a:p>
            <a:pPr/>
            <a:r>
              <a:t>Azioni in campo, strumenti e output previsti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