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70" r:id="rId6"/>
    <p:sldId id="266" r:id="rId7"/>
    <p:sldId id="267" r:id="rId8"/>
    <p:sldId id="260" r:id="rId9"/>
    <p:sldId id="268" r:id="rId10"/>
    <p:sldId id="263" r:id="rId11"/>
    <p:sldId id="261" r:id="rId12"/>
    <p:sldId id="271" r:id="rId13"/>
    <p:sldId id="269" r:id="rId14"/>
  </p:sldIdLst>
  <p:sldSz cx="12192000" cy="6858000"/>
  <p:notesSz cx="7010400" cy="9296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  <a:srgbClr val="D62E52"/>
    <a:srgbClr val="777F89"/>
    <a:srgbClr val="A55163"/>
    <a:srgbClr val="AF8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9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body"/>
          </p:nvPr>
        </p:nvSpPr>
        <p:spPr>
          <a:xfrm>
            <a:off x="779659" y="4756088"/>
            <a:ext cx="6236894" cy="45055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</a:p>
        </p:txBody>
      </p:sp>
      <p:sp>
        <p:nvSpPr>
          <p:cNvPr id="150" name="PlaceHolder 2"/>
          <p:cNvSpPr>
            <a:spLocks noGrp="1"/>
          </p:cNvSpPr>
          <p:nvPr>
            <p:ph type="hdr"/>
          </p:nvPr>
        </p:nvSpPr>
        <p:spPr>
          <a:xfrm>
            <a:off x="0" y="1"/>
            <a:ext cx="3383345" cy="50032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1" name="PlaceHolder 3"/>
          <p:cNvSpPr>
            <a:spLocks noGrp="1"/>
          </p:cNvSpPr>
          <p:nvPr>
            <p:ph type="dt"/>
          </p:nvPr>
        </p:nvSpPr>
        <p:spPr>
          <a:xfrm>
            <a:off x="4412865" y="1"/>
            <a:ext cx="3383345" cy="500321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2" name="PlaceHolder 4"/>
          <p:cNvSpPr>
            <a:spLocks noGrp="1"/>
          </p:cNvSpPr>
          <p:nvPr>
            <p:ph type="ftr"/>
          </p:nvPr>
        </p:nvSpPr>
        <p:spPr>
          <a:xfrm>
            <a:off x="0" y="9512512"/>
            <a:ext cx="3383345" cy="500321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3" name="PlaceHolder 5"/>
          <p:cNvSpPr>
            <a:spLocks noGrp="1"/>
          </p:cNvSpPr>
          <p:nvPr>
            <p:ph type="sldNum"/>
          </p:nvPr>
        </p:nvSpPr>
        <p:spPr>
          <a:xfrm>
            <a:off x="4412865" y="9512512"/>
            <a:ext cx="3383345" cy="500321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63F9E47-6D4B-4904-97AA-413124765432}" type="slidenum">
              <a:rPr lang="it-IT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it-IT" sz="13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81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011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10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315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11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9085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12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88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13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40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93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395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4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55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845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6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372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7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29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8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46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700580" y="4473562"/>
            <a:ext cx="5607969" cy="3659359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5" name="CustomShape 2"/>
          <p:cNvSpPr/>
          <p:nvPr/>
        </p:nvSpPr>
        <p:spPr>
          <a:xfrm>
            <a:off x="3970316" y="8831145"/>
            <a:ext cx="3037325" cy="464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33" tIns="43866" rIns="87733" bIns="43866" anchor="b"/>
          <a:lstStyle/>
          <a:p>
            <a:pPr algn="r">
              <a:lnSpc>
                <a:spcPct val="100000"/>
              </a:lnSpc>
            </a:pPr>
            <a:fld id="{479E05ED-1851-4B2B-8F47-A249F03615FF}" type="slidenum">
              <a:rPr lang="it-IT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9</a:t>
            </a:fld>
            <a:endParaRPr lang="it-IT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62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magine 33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  <p:pic>
        <p:nvPicPr>
          <p:cNvPr id="35" name="Immagine 34"/>
          <p:cNvPicPr/>
          <p:nvPr/>
        </p:nvPicPr>
        <p:blipFill>
          <a:blip r:embed="rId2"/>
          <a:stretch/>
        </p:blipFill>
        <p:spPr>
          <a:xfrm>
            <a:off x="3603240" y="1604160"/>
            <a:ext cx="4984200" cy="397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080" cy="5306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3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914" y="4078945"/>
            <a:ext cx="3733118" cy="2564807"/>
          </a:xfrm>
          <a:prstGeom prst="rect">
            <a:avLst/>
          </a:prstGeom>
        </p:spPr>
      </p:pic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olo 5">
            <a:extLst>
              <a:ext uri="{FF2B5EF4-FFF2-40B4-BE49-F238E27FC236}">
                <a16:creationId xmlns:a16="http://schemas.microsoft.com/office/drawing/2014/main" id="{ACDA97AD-3471-47EC-8207-BD7915A9F445}"/>
              </a:ext>
            </a:extLst>
          </p:cNvPr>
          <p:cNvSpPr txBox="1">
            <a:spLocks/>
          </p:cNvSpPr>
          <p:nvPr/>
        </p:nvSpPr>
        <p:spPr>
          <a:xfrm>
            <a:off x="460376" y="2192601"/>
            <a:ext cx="11304886" cy="2217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D62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Presentazione degli esperimenti realizzati</a:t>
            </a:r>
          </a:p>
          <a:p>
            <a:r>
              <a:rPr lang="fr-FR" sz="3600" b="1" i="1" dirty="0">
                <a:solidFill>
                  <a:srgbClr val="D62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Présentation des expériences réalisées</a:t>
            </a:r>
            <a:endParaRPr lang="it-IT" sz="3600" b="1" i="1" dirty="0">
              <a:solidFill>
                <a:srgbClr val="D62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54A0487-B46F-439D-B44B-D119462C1CE3}"/>
              </a:ext>
            </a:extLst>
          </p:cNvPr>
          <p:cNvSpPr txBox="1"/>
          <p:nvPr/>
        </p:nvSpPr>
        <p:spPr>
          <a:xfrm>
            <a:off x="1026689" y="4474558"/>
            <a:ext cx="10100533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it-IT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accent1">
                    <a:lumMod val="50000"/>
                  </a:schemeClr>
                </a:solidFill>
              </a:rPr>
              <a:t>REGIONE LIGURIA</a:t>
            </a:r>
          </a:p>
          <a:p>
            <a:pPr algn="ctr"/>
            <a:endParaRPr lang="it-IT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b="1" i="1" dirty="0" smtClean="0">
                <a:solidFill>
                  <a:schemeClr val="accent1">
                    <a:lumMod val="50000"/>
                  </a:schemeClr>
                </a:solidFill>
              </a:rPr>
              <a:t>DIPARTIMENTO AGRICOLTURA, TURISMO, FORMAZIONE E LAVORO</a:t>
            </a:r>
            <a:endParaRPr lang="it-IT" b="1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b="1" i="1" dirty="0" smtClean="0">
                <a:solidFill>
                  <a:schemeClr val="accent1">
                    <a:lumMod val="50000"/>
                  </a:schemeClr>
                </a:solidFill>
              </a:rPr>
              <a:t>Centro Agrometeorologia Applicata Regionale</a:t>
            </a:r>
          </a:p>
          <a:p>
            <a:pPr algn="ctr"/>
            <a:r>
              <a:rPr lang="it-IT" b="1" i="1" dirty="0" smtClean="0">
                <a:solidFill>
                  <a:schemeClr val="accent1">
                    <a:lumMod val="50000"/>
                  </a:schemeClr>
                </a:solidFill>
              </a:rPr>
              <a:t>Servizio Previsione Incendi Regione Liguria</a:t>
            </a:r>
            <a:endParaRPr lang="it-IT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magine 5"/>
          <p:cNvPicPr/>
          <p:nvPr/>
        </p:nvPicPr>
        <p:blipFill>
          <a:blip r:embed="rId4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3722569" y="1700811"/>
            <a:ext cx="4426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Nizza, 9 giugno 2022 </a:t>
            </a:r>
            <a:r>
              <a:rPr lang="it-IT" sz="2000" b="1" smtClean="0">
                <a:solidFill>
                  <a:schemeClr val="accent1">
                    <a:lumMod val="50000"/>
                  </a:schemeClr>
                </a:solidFill>
              </a:rPr>
              <a:t>– 9 </a:t>
            </a:r>
            <a:r>
              <a:rPr lang="it-IT" sz="2000" b="1" dirty="0" err="1" smtClean="0">
                <a:solidFill>
                  <a:schemeClr val="accent1">
                    <a:lumMod val="50000"/>
                  </a:schemeClr>
                </a:solidFill>
              </a:rPr>
              <a:t>juin</a:t>
            </a:r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 2022  </a:t>
            </a:r>
            <a:endParaRPr lang="it-IT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30103" t="41724" r="32182" b="40649"/>
          <a:stretch/>
        </p:blipFill>
        <p:spPr>
          <a:xfrm>
            <a:off x="3623966" y="178914"/>
            <a:ext cx="4966317" cy="12621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l="30338" t="27967" r="47455" b="13565"/>
          <a:stretch/>
        </p:blipFill>
        <p:spPr>
          <a:xfrm>
            <a:off x="3443413" y="4365883"/>
            <a:ext cx="688682" cy="98590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5"/>
          <p:cNvPicPr/>
          <p:nvPr/>
        </p:nvPicPr>
        <p:blipFill>
          <a:blip r:embed="rId6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sp>
        <p:nvSpPr>
          <p:cNvPr id="12" name="Rettangolo 11"/>
          <p:cNvSpPr/>
          <p:nvPr/>
        </p:nvSpPr>
        <p:spPr>
          <a:xfrm rot="19739350">
            <a:off x="1852517" y="802944"/>
            <a:ext cx="3631122" cy="3139321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200" b="1" cap="none" spc="50" dirty="0" err="1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Telegram</a:t>
            </a:r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BOT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per notifica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rischio d’incendio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 materiale informativo</a:t>
            </a:r>
            <a:endParaRPr lang="it-IT" sz="2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it-IT" sz="2200" b="1" i="1" cap="none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Télégramme BOT</a:t>
            </a: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pour notification</a:t>
            </a: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risque d'incendie</a:t>
            </a: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et matériel d'information</a:t>
            </a:r>
            <a:endParaRPr lang="it-IT" sz="2200" b="1" i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733939" y="181564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video telegr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2350" y="447813"/>
            <a:ext cx="2522919" cy="51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19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5"/>
          <p:cNvPicPr/>
          <p:nvPr/>
        </p:nvPicPr>
        <p:blipFill>
          <a:blip r:embed="rId4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sp>
        <p:nvSpPr>
          <p:cNvPr id="11" name="Rettangolo 10"/>
          <p:cNvSpPr/>
          <p:nvPr/>
        </p:nvSpPr>
        <p:spPr>
          <a:xfrm rot="19739350">
            <a:off x="7251525" y="1006393"/>
            <a:ext cx="4155305" cy="3139321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Guida alle buone pratiche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per gli abbruciamenti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agricoli e forestali</a:t>
            </a:r>
          </a:p>
          <a:p>
            <a:pPr algn="ctr"/>
            <a:endParaRPr lang="it-IT" sz="2200" b="1" cap="none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Guide des bonnes pratiques</a:t>
            </a: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pour les brûlures</a:t>
            </a:r>
          </a:p>
          <a:p>
            <a:pPr algn="ctr"/>
            <a:r>
              <a:rPr lang="fr-FR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agricole et forestier</a:t>
            </a:r>
            <a:endParaRPr lang="it-IT" sz="2200" b="1" i="1" cap="none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it-IT" sz="22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it-IT" sz="2200" b="1" i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941946" y="45710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07" y="1591313"/>
            <a:ext cx="6431819" cy="45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28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5"/>
          <p:cNvPicPr/>
          <p:nvPr/>
        </p:nvPicPr>
        <p:blipFill>
          <a:blip r:embed="rId4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94" y="645638"/>
            <a:ext cx="7804324" cy="55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280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914" y="4078945"/>
            <a:ext cx="3733118" cy="2564807"/>
          </a:xfrm>
          <a:prstGeom prst="rect">
            <a:avLst/>
          </a:prstGeom>
        </p:spPr>
      </p:pic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olo 5">
            <a:extLst>
              <a:ext uri="{FF2B5EF4-FFF2-40B4-BE49-F238E27FC236}">
                <a16:creationId xmlns:a16="http://schemas.microsoft.com/office/drawing/2014/main" id="{ACDA97AD-3471-47EC-8207-BD7915A9F445}"/>
              </a:ext>
            </a:extLst>
          </p:cNvPr>
          <p:cNvSpPr txBox="1">
            <a:spLocks/>
          </p:cNvSpPr>
          <p:nvPr/>
        </p:nvSpPr>
        <p:spPr>
          <a:xfrm>
            <a:off x="460376" y="2192601"/>
            <a:ext cx="11304886" cy="2217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D62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per l’attenzione</a:t>
            </a:r>
          </a:p>
          <a:p>
            <a:r>
              <a:rPr lang="it-IT" sz="3600" b="1" i="1" dirty="0">
                <a:solidFill>
                  <a:srgbClr val="D62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pour </a:t>
            </a:r>
            <a:r>
              <a:rPr lang="it-IT" sz="3600" b="1" i="1" dirty="0" smtClean="0">
                <a:solidFill>
                  <a:srgbClr val="D62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</a:t>
            </a:r>
            <a:r>
              <a:rPr lang="it-IT" sz="3600" b="1" i="1" dirty="0" err="1" smtClean="0">
                <a:solidFill>
                  <a:srgbClr val="D62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it-IT" sz="3600" b="1" i="1" dirty="0" smtClean="0">
              <a:solidFill>
                <a:srgbClr val="D62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3600" b="1" i="1" dirty="0">
              <a:solidFill>
                <a:srgbClr val="D62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4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2400" b="1" i="1" dirty="0" smtClean="0">
                <a:solidFill>
                  <a:schemeClr val="accent1">
                    <a:lumMod val="50000"/>
                  </a:schemeClr>
                </a:solidFill>
              </a:rPr>
              <a:t>spirl@regione.liguria.it</a:t>
            </a:r>
            <a:endParaRPr lang="it-IT" sz="2400" b="1" i="1" dirty="0">
              <a:solidFill>
                <a:srgbClr val="D62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magine 5"/>
          <p:cNvPicPr/>
          <p:nvPr/>
        </p:nvPicPr>
        <p:blipFill>
          <a:blip r:embed="rId4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30103" t="41724" r="32182" b="40649"/>
          <a:stretch/>
        </p:blipFill>
        <p:spPr>
          <a:xfrm>
            <a:off x="118019" y="26246"/>
            <a:ext cx="4966317" cy="1262101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040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3299" t="15213" r="1091"/>
          <a:stretch/>
        </p:blipFill>
        <p:spPr>
          <a:xfrm>
            <a:off x="380011" y="1120870"/>
            <a:ext cx="5704066" cy="27504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3533" t="15499" r="1091"/>
          <a:stretch/>
        </p:blipFill>
        <p:spPr>
          <a:xfrm>
            <a:off x="1983179" y="3496972"/>
            <a:ext cx="6020442" cy="290031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l="35715" t="21375" r="36000" b="37926"/>
          <a:stretch/>
        </p:blipFill>
        <p:spPr>
          <a:xfrm>
            <a:off x="9221408" y="4543364"/>
            <a:ext cx="1837518" cy="1437617"/>
          </a:xfrm>
          <a:prstGeom prst="rect">
            <a:avLst/>
          </a:prstGeom>
        </p:spPr>
      </p:pic>
      <p:sp>
        <p:nvSpPr>
          <p:cNvPr id="12" name="Freccia a destra 11"/>
          <p:cNvSpPr/>
          <p:nvPr/>
        </p:nvSpPr>
        <p:spPr>
          <a:xfrm rot="2418997">
            <a:off x="8146250" y="4295460"/>
            <a:ext cx="932530" cy="495808"/>
          </a:xfrm>
          <a:prstGeom prst="rightArrow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 rot="19739350">
            <a:off x="8042303" y="579075"/>
            <a:ext cx="3233579" cy="3139321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Bollettino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 previsione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del rischio d’incendio</a:t>
            </a:r>
          </a:p>
          <a:p>
            <a:pPr algn="ctr"/>
            <a:r>
              <a:rPr lang="it-IT" sz="2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(riservato)</a:t>
            </a:r>
          </a:p>
          <a:p>
            <a:pPr algn="ctr"/>
            <a:r>
              <a:rPr lang="it-IT" sz="2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Bulletin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prévoir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 risque d'incendie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(réservé)</a:t>
            </a:r>
            <a:r>
              <a:rPr lang="fr-FR" altLang="it-IT" sz="20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fr-FR" altLang="it-IT" sz="20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1" name="Immagine 5"/>
          <p:cNvPicPr/>
          <p:nvPr/>
        </p:nvPicPr>
        <p:blipFill>
          <a:blip r:embed="rId7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7009281" y="112087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5" y="5451099"/>
            <a:ext cx="1151255" cy="105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133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3507" t="18796" r="25792" b="667"/>
          <a:stretch/>
        </p:blipFill>
        <p:spPr>
          <a:xfrm>
            <a:off x="4279611" y="539554"/>
            <a:ext cx="3147268" cy="44892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5"/>
          <p:cNvPicPr/>
          <p:nvPr/>
        </p:nvPicPr>
        <p:blipFill>
          <a:blip r:embed="rId5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l="43351" t="18939" r="25714" b="954"/>
          <a:stretch/>
        </p:blipFill>
        <p:spPr>
          <a:xfrm>
            <a:off x="824151" y="1512822"/>
            <a:ext cx="3155774" cy="44435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7"/>
          <a:srcRect l="27143" t="32553" r="18000" b="19727"/>
          <a:stretch/>
        </p:blipFill>
        <p:spPr>
          <a:xfrm>
            <a:off x="7726565" y="4419600"/>
            <a:ext cx="3531547" cy="1670462"/>
          </a:xfrm>
          <a:prstGeom prst="rect">
            <a:avLst/>
          </a:prstGeom>
        </p:spPr>
      </p:pic>
      <p:sp>
        <p:nvSpPr>
          <p:cNvPr id="14" name="Freccia circolare in giù 13"/>
          <p:cNvSpPr/>
          <p:nvPr/>
        </p:nvSpPr>
        <p:spPr>
          <a:xfrm>
            <a:off x="5853245" y="3447246"/>
            <a:ext cx="2164820" cy="972354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218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5"/>
          <p:cNvPicPr/>
          <p:nvPr/>
        </p:nvPicPr>
        <p:blipFill>
          <a:blip r:embed="rId4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43663" t="18382" r="26026" b="2672"/>
          <a:stretch/>
        </p:blipFill>
        <p:spPr>
          <a:xfrm>
            <a:off x="460375" y="1501578"/>
            <a:ext cx="3144448" cy="44530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l="43663" t="18651" r="25948" b="2387"/>
          <a:stretch/>
        </p:blipFill>
        <p:spPr>
          <a:xfrm>
            <a:off x="3884461" y="1501577"/>
            <a:ext cx="3151872" cy="44530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/>
          <a:srcRect l="43507" t="19943" r="25948" b="1146"/>
          <a:stretch/>
        </p:blipFill>
        <p:spPr>
          <a:xfrm>
            <a:off x="7885990" y="576273"/>
            <a:ext cx="3989338" cy="56039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18991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8519665" y="2459248"/>
            <a:ext cx="364943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buAutoNum type="arabicPeriod"/>
            </a:pP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in caso di </a:t>
            </a:r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superamento della soglia</a:t>
            </a:r>
          </a:p>
          <a:p>
            <a:pPr algn="ctr"/>
            <a:r>
              <a:rPr lang="fr-FR" b="1" i="1" dirty="0">
                <a:solidFill>
                  <a:schemeClr val="accent1">
                    <a:lumMod val="50000"/>
                  </a:schemeClr>
                </a:solidFill>
              </a:rPr>
              <a:t>en cas de dépassement du seuil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it-IT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POTENZIAMENTO </a:t>
            </a:r>
          </a:p>
          <a:p>
            <a:pPr algn="ctr"/>
            <a:r>
              <a:rPr lang="it-IT" b="1" dirty="0" smtClean="0">
                <a:solidFill>
                  <a:schemeClr val="accent1">
                    <a:lumMod val="50000"/>
                  </a:schemeClr>
                </a:solidFill>
              </a:rPr>
              <a:t>AIB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- CNVVF</a:t>
            </a:r>
          </a:p>
          <a:p>
            <a:pPr algn="ctr"/>
            <a:r>
              <a:rPr lang="it-IT" b="1" i="1" dirty="0" smtClean="0">
                <a:solidFill>
                  <a:schemeClr val="accent1">
                    <a:lumMod val="50000"/>
                  </a:schemeClr>
                </a:solidFill>
              </a:rPr>
              <a:t>RENFORCEMENT</a:t>
            </a:r>
          </a:p>
          <a:p>
            <a:pPr algn="ctr"/>
            <a:r>
              <a:rPr lang="it-IT" b="1" i="1" dirty="0">
                <a:solidFill>
                  <a:schemeClr val="accent1">
                    <a:lumMod val="50000"/>
                  </a:schemeClr>
                </a:solidFill>
              </a:rPr>
              <a:t>AIB - CNVVF</a:t>
            </a:r>
          </a:p>
          <a:p>
            <a:pPr algn="ctr"/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07975" y="1405372"/>
            <a:ext cx="4903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4"/>
              </a:buBlip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Viene modulato il sistema di intervento AIB dei VVF, sia a livello di SOUP  che di Comandi provinciali. </a:t>
            </a:r>
          </a:p>
          <a:p>
            <a:pPr marL="354013" algn="just"/>
            <a:r>
              <a:rPr lang="fr-FR" sz="2000" i="1" dirty="0">
                <a:solidFill>
                  <a:schemeClr val="accent1">
                    <a:lumMod val="50000"/>
                  </a:schemeClr>
                </a:solidFill>
              </a:rPr>
              <a:t>Le système d'intervention AIB des Sapeurs-Pompiers est modulé, tant au niveau SOUP qu'au niveau du commandement provincial.</a:t>
            </a:r>
            <a:endParaRPr lang="it-IT" sz="20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endParaRPr lang="it-IT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Vengono organizzate le attività di monitoraggio del territorio da parte del volontariato AIB e PC (coordinato dalla SOUP)</a:t>
            </a:r>
          </a:p>
          <a:p>
            <a:pPr marL="354013" algn="just"/>
            <a:r>
              <a:rPr lang="fr-FR" sz="2000" i="1" dirty="0">
                <a:solidFill>
                  <a:schemeClr val="accent1">
                    <a:lumMod val="50000"/>
                  </a:schemeClr>
                </a:solidFill>
              </a:rPr>
              <a:t>Les activités de surveillance du territoire sont organisées par les volontaires AIB et PC (coordonnées par SOUP</a:t>
            </a:r>
            <a:r>
              <a:rPr lang="fr-FR" sz="2000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Freccia a destra 16"/>
          <p:cNvSpPr/>
          <p:nvPr/>
        </p:nvSpPr>
        <p:spPr>
          <a:xfrm rot="5400000">
            <a:off x="10055163" y="4302713"/>
            <a:ext cx="505209" cy="457652"/>
          </a:xfrm>
          <a:prstGeom prst="rightArrow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5"/>
          <p:cNvPicPr/>
          <p:nvPr/>
        </p:nvPicPr>
        <p:blipFill>
          <a:blip r:embed="rId5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/>
          <a:srcRect l="43507" t="19943" r="25948" b="1146"/>
          <a:stretch/>
        </p:blipFill>
        <p:spPr>
          <a:xfrm>
            <a:off x="5336889" y="1405372"/>
            <a:ext cx="3325944" cy="46720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80039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 rot="19739350">
            <a:off x="571531" y="2117138"/>
            <a:ext cx="3318537" cy="3139321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Bollettino </a:t>
            </a:r>
          </a:p>
          <a:p>
            <a:pPr algn="ctr"/>
            <a:r>
              <a:rPr lang="it-IT" sz="2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di previsione </a:t>
            </a:r>
          </a:p>
          <a:p>
            <a:pPr algn="ctr"/>
            <a:r>
              <a:rPr lang="it-IT" sz="22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del rischio </a:t>
            </a:r>
            <a:r>
              <a:rPr lang="it-IT" sz="2200" b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d’incendio</a:t>
            </a:r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alla popolazione</a:t>
            </a:r>
          </a:p>
          <a:p>
            <a:pPr algn="ctr"/>
            <a:endParaRPr lang="it-IT" sz="2200" b="1" cap="none" spc="50" dirty="0" smtClean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Bulletin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prévoir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 risque </a:t>
            </a:r>
            <a:r>
              <a:rPr lang="fr-FR" altLang="it-IT" sz="2200" b="1" i="1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d'incendie </a:t>
            </a:r>
            <a:endParaRPr lang="fr-FR" altLang="it-IT" sz="22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à la population </a:t>
            </a:r>
          </a:p>
        </p:txBody>
      </p:sp>
      <p:pic>
        <p:nvPicPr>
          <p:cNvPr id="10" name="Immagine 9" descr="C:\Users\federici\AppData\Local\Microsoft\Windows\INetCache\Content.Word\Schermata 2022-03-29 alle 11.29.48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t="12380" r="3241" b="4650"/>
          <a:stretch/>
        </p:blipFill>
        <p:spPr bwMode="auto">
          <a:xfrm>
            <a:off x="4160520" y="1714500"/>
            <a:ext cx="7832089" cy="431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5"/>
          <p:cNvPicPr/>
          <p:nvPr/>
        </p:nvPicPr>
        <p:blipFill>
          <a:blip r:embed="rId5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748418" y="144698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75237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 descr="C:\Users\federici\AppData\Local\Microsoft\Windows\INetCache\Content.Word\Schermata 2022-03-29 alle 11.34.47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11788" r="4411" b="3852"/>
          <a:stretch/>
        </p:blipFill>
        <p:spPr bwMode="auto">
          <a:xfrm>
            <a:off x="1320800" y="857250"/>
            <a:ext cx="9639300" cy="5422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5"/>
          <p:cNvPicPr/>
          <p:nvPr/>
        </p:nvPicPr>
        <p:blipFill>
          <a:blip r:embed="rId5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684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>
          <a:xfrm rot="19739350">
            <a:off x="1075467" y="2137826"/>
            <a:ext cx="2089034" cy="2800767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Pannello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informativo</a:t>
            </a:r>
          </a:p>
          <a:p>
            <a:pPr algn="ctr"/>
            <a:r>
              <a:rPr lang="it-IT" sz="2200" b="1" cap="none" spc="50" dirty="0" smtClean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sperimentale</a:t>
            </a:r>
          </a:p>
          <a:p>
            <a:pPr algn="ctr"/>
            <a:endParaRPr lang="it-IT" sz="22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Panneau </a:t>
            </a:r>
          </a:p>
          <a:p>
            <a:pPr algn="ctr"/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informatif </a:t>
            </a:r>
          </a:p>
          <a:p>
            <a:pPr algn="ctr"/>
            <a:r>
              <a:rPr lang="fr-FR" altLang="it-IT" sz="2200" b="1" i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expérimental </a:t>
            </a:r>
            <a:endParaRPr lang="it-IT" sz="2200" b="1" i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endParaRPr lang="it-IT" sz="2200" b="1" i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r="22755" b="34966"/>
          <a:stretch/>
        </p:blipFill>
        <p:spPr>
          <a:xfrm>
            <a:off x="2259106" y="5751437"/>
            <a:ext cx="741023" cy="868665"/>
          </a:xfrm>
          <a:prstGeom prst="rect">
            <a:avLst/>
          </a:prstGeom>
        </p:spPr>
      </p:pic>
      <p:pic>
        <p:nvPicPr>
          <p:cNvPr id="11" name="Immagine 5"/>
          <p:cNvPicPr/>
          <p:nvPr/>
        </p:nvPicPr>
        <p:blipFill>
          <a:blip r:embed="rId5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749394" y="382327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14833" r="42327" b="4167"/>
          <a:stretch/>
        </p:blipFill>
        <p:spPr>
          <a:xfrm>
            <a:off x="3543300" y="388620"/>
            <a:ext cx="3771900" cy="555498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14000" r="42327" b="3666"/>
          <a:stretch/>
        </p:blipFill>
        <p:spPr>
          <a:xfrm>
            <a:off x="7578090" y="388620"/>
            <a:ext cx="3722062" cy="55549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84160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5">
            <a:extLst>
              <a:ext uri="{FF2B5EF4-FFF2-40B4-BE49-F238E27FC236}">
                <a16:creationId xmlns:a16="http://schemas.microsoft.com/office/drawing/2014/main" id="{35150719-0715-45AF-81F5-80DD2E92FF63}"/>
              </a:ext>
            </a:extLst>
          </p:cNvPr>
          <p:cNvSpPr txBox="1">
            <a:spLocks/>
          </p:cNvSpPr>
          <p:nvPr/>
        </p:nvSpPr>
        <p:spPr>
          <a:xfrm>
            <a:off x="3787754" y="1908651"/>
            <a:ext cx="4507160" cy="368654"/>
          </a:xfrm>
          <a:prstGeom prst="rect">
            <a:avLst/>
          </a:prstGeom>
        </p:spPr>
        <p:txBody>
          <a:bodyPr vert="horz" lIns="64653" tIns="32326" rIns="64653" bIns="32326" rtlCol="0" anchor="b">
            <a:normAutofit fontScale="32500" lnSpcReduction="20000"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507" dirty="0"/>
          </a:p>
          <a:p>
            <a:pPr algn="r"/>
            <a:r>
              <a:rPr lang="it-IT" sz="4800" b="1" dirty="0">
                <a:solidFill>
                  <a:srgbClr val="CE26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8000" b="1" dirty="0">
              <a:solidFill>
                <a:srgbClr val="002163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30103" t="41724" r="32182" b="40649"/>
          <a:stretch/>
        </p:blipFill>
        <p:spPr>
          <a:xfrm>
            <a:off x="155575" y="160338"/>
            <a:ext cx="2984401" cy="758432"/>
          </a:xfrm>
          <a:prstGeom prst="rect">
            <a:avLst/>
          </a:prstGeom>
        </p:spPr>
      </p:pic>
      <p:sp>
        <p:nvSpPr>
          <p:cNvPr id="9" name="AutoShape 4" descr="Cima Research Foundation · WhaleWhatching 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 descr="C:\Users\federici\AppData\Local\Microsoft\Windows\INetCache\Content.Word\Schermata 2022-03-29 alle 11.41.59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8" b="5190"/>
          <a:stretch/>
        </p:blipFill>
        <p:spPr bwMode="auto">
          <a:xfrm>
            <a:off x="307975" y="1327150"/>
            <a:ext cx="7771130" cy="3816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30" y="2457449"/>
            <a:ext cx="6650878" cy="3462765"/>
          </a:xfrm>
          <a:prstGeom prst="rect">
            <a:avLst/>
          </a:prstGeom>
        </p:spPr>
      </p:pic>
      <p:pic>
        <p:nvPicPr>
          <p:cNvPr id="11" name="Immagine 5"/>
          <p:cNvPicPr/>
          <p:nvPr/>
        </p:nvPicPr>
        <p:blipFill>
          <a:blip r:embed="rId6"/>
          <a:stretch/>
        </p:blipFill>
        <p:spPr>
          <a:xfrm>
            <a:off x="8662833" y="6292988"/>
            <a:ext cx="3102429" cy="3089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51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3748</TotalTime>
  <Words>252</Words>
  <Application>Microsoft Office PowerPoint</Application>
  <PresentationFormat>Widescreen</PresentationFormat>
  <Paragraphs>114</Paragraphs>
  <Slides>13</Slides>
  <Notes>13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DejaVu Sans</vt:lpstr>
      <vt:lpstr>Open Sans</vt:lpstr>
      <vt:lpstr>Symbol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subject/>
  <dc:creator>Maria Teresa Capula</dc:creator>
  <dc:description/>
  <cp:lastModifiedBy>Federici Simona</cp:lastModifiedBy>
  <cp:revision>412</cp:revision>
  <cp:lastPrinted>2022-06-06T13:15:25Z</cp:lastPrinted>
  <dcterms:created xsi:type="dcterms:W3CDTF">2019-05-13T09:37:44Z</dcterms:created>
  <dcterms:modified xsi:type="dcterms:W3CDTF">2022-06-07T09:18:21Z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32</vt:i4>
  </property>
</Properties>
</file>