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2" r:id="rId3"/>
    <p:sldId id="263" r:id="rId4"/>
    <p:sldId id="266" r:id="rId5"/>
    <p:sldId id="268" r:id="rId6"/>
    <p:sldId id="270" r:id="rId7"/>
    <p:sldId id="292" r:id="rId8"/>
    <p:sldId id="293" r:id="rId9"/>
    <p:sldId id="291" r:id="rId10"/>
    <p:sldId id="272" r:id="rId11"/>
    <p:sldId id="273" r:id="rId12"/>
    <p:sldId id="275" r:id="rId13"/>
    <p:sldId id="282" r:id="rId14"/>
    <p:sldId id="276" r:id="rId15"/>
    <p:sldId id="285" r:id="rId16"/>
    <p:sldId id="280" r:id="rId17"/>
    <p:sldId id="286" r:id="rId18"/>
    <p:sldId id="279" r:id="rId19"/>
    <p:sldId id="281" r:id="rId20"/>
    <p:sldId id="283" r:id="rId21"/>
    <p:sldId id="284" r:id="rId22"/>
    <p:sldId id="287" r:id="rId23"/>
    <p:sldId id="290" r:id="rId24"/>
    <p:sldId id="288" r:id="rId25"/>
    <p:sldId id="289"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p:scale>
          <a:sx n="100" d="100"/>
          <a:sy n="100" d="100"/>
        </p:scale>
        <p:origin x="-1950"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361891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497835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133905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298024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84841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296473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1572094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329823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138524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139952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8F36A68-DA8A-4D84-8C09-E2C910C2FE28}" type="datetimeFigureOut">
              <a:rPr lang="it-IT" smtClean="0"/>
              <a:t>28/10/2021</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525DF19-1B71-4B42-BD66-0B2DF4B2D53D}" type="slidenum">
              <a:rPr lang="it-IT" smtClean="0"/>
              <a:t>‹N›</a:t>
            </a:fld>
            <a:endParaRPr lang="it-IT" dirty="0"/>
          </a:p>
        </p:txBody>
      </p:sp>
    </p:spTree>
    <p:extLst>
      <p:ext uri="{BB962C8B-B14F-4D97-AF65-F5344CB8AC3E}">
        <p14:creationId xmlns:p14="http://schemas.microsoft.com/office/powerpoint/2010/main" val="24924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36A68-DA8A-4D84-8C09-E2C910C2FE28}" type="datetimeFigureOut">
              <a:rPr lang="it-IT" smtClean="0"/>
              <a:t>28/10/2021</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5DF19-1B71-4B42-BD66-0B2DF4B2D53D}" type="slidenum">
              <a:rPr lang="it-IT" smtClean="0"/>
              <a:t>‹N›</a:t>
            </a:fld>
            <a:endParaRPr lang="it-IT" dirty="0"/>
          </a:p>
        </p:txBody>
      </p:sp>
    </p:spTree>
    <p:extLst>
      <p:ext uri="{BB962C8B-B14F-4D97-AF65-F5344CB8AC3E}">
        <p14:creationId xmlns:p14="http://schemas.microsoft.com/office/powerpoint/2010/main" val="6541792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hyperlink" Target="https://www.legifrance.gouv.fr/jo_pdf.do?cidTexte=JORFTEXT000030212676" TargetMode="Externa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www.legifrance.gouv.fr/affichTexte.do;jsessionid=716793B083CBC178A8B2256DB9C88AA6.tpdila17v_3?cidTexte=JORFTEXT000031388970&amp;dateTexte=&amp;oldAction=rechJO&amp;categorieLien=id&amp;idJO=JORFCONT000031388546" TargetMode="Externa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hyperlink" Target="https://www.legifrance.gouv.fr/affichTexte.do?cidTexte=JORFTEXT000029223331&amp;categorieLien=cid" TargetMode="External"/><Relationship Id="rId5" Type="http://schemas.openxmlformats.org/officeDocument/2006/relationships/hyperlink" Target="https://www.legifrance.gouv.fr/affichCode.do?cidTexte=LEGITEXT000006071191" TargetMode="Externa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magine5"/>
          <p:cNvPicPr/>
          <p:nvPr/>
        </p:nvPicPr>
        <p:blipFill>
          <a:blip r:embed="rId2"/>
          <a:stretch>
            <a:fillRect/>
          </a:stretch>
        </p:blipFill>
        <p:spPr>
          <a:xfrm>
            <a:off x="611560" y="460359"/>
            <a:ext cx="1723390" cy="497840"/>
          </a:xfrm>
          <a:prstGeom prst="rect">
            <a:avLst/>
          </a:prstGeom>
          <a:noFill/>
          <a:ln w="12700">
            <a:noFill/>
          </a:ln>
        </p:spPr>
      </p:pic>
      <p:pic>
        <p:nvPicPr>
          <p:cNvPr id="11" name="Immagine6"/>
          <p:cNvPicPr/>
          <p:nvPr/>
        </p:nvPicPr>
        <p:blipFill>
          <a:blip r:embed="rId3"/>
          <a:stretch>
            <a:fillRect/>
          </a:stretch>
        </p:blipFill>
        <p:spPr>
          <a:xfrm>
            <a:off x="683568" y="6021288"/>
            <a:ext cx="2179320" cy="332740"/>
          </a:xfrm>
          <a:prstGeom prst="rect">
            <a:avLst/>
          </a:prstGeom>
          <a:noFill/>
          <a:ln w="12700">
            <a:noFill/>
          </a:ln>
        </p:spPr>
      </p:pic>
      <p:pic>
        <p:nvPicPr>
          <p:cNvPr id="12" name="Immagine6"/>
          <p:cNvPicPr/>
          <p:nvPr/>
        </p:nvPicPr>
        <p:blipFill>
          <a:blip r:embed="rId4"/>
          <a:stretch>
            <a:fillRect/>
          </a:stretch>
        </p:blipFill>
        <p:spPr>
          <a:xfrm>
            <a:off x="5076056" y="6087963"/>
            <a:ext cx="3060065" cy="199390"/>
          </a:xfrm>
          <a:prstGeom prst="rect">
            <a:avLst/>
          </a:prstGeom>
          <a:noFill/>
          <a:ln w="9525">
            <a:noFill/>
          </a:ln>
        </p:spPr>
      </p:pic>
      <p:sp>
        <p:nvSpPr>
          <p:cNvPr id="2" name="Rettangolo 1"/>
          <p:cNvSpPr/>
          <p:nvPr/>
        </p:nvSpPr>
        <p:spPr>
          <a:xfrm>
            <a:off x="971600" y="2276872"/>
            <a:ext cx="7416824" cy="2062103"/>
          </a:xfrm>
          <a:prstGeom prst="rect">
            <a:avLst/>
          </a:prstGeom>
        </p:spPr>
        <p:txBody>
          <a:bodyPr wrap="square">
            <a:spAutoFit/>
          </a:bodyPr>
          <a:lstStyle/>
          <a:p>
            <a:pPr algn="ctr"/>
            <a:r>
              <a:rPr lang="fr-FR" sz="3200" b="1" dirty="0">
                <a:solidFill>
                  <a:schemeClr val="accent6"/>
                </a:solidFill>
              </a:rPr>
              <a:t>Projet GIM</a:t>
            </a:r>
          </a:p>
          <a:p>
            <a:pPr algn="ctr"/>
            <a:r>
              <a:rPr lang="fr-FR" sz="3200" b="1" dirty="0">
                <a:solidFill>
                  <a:schemeClr val="accent6"/>
                </a:solidFill>
              </a:rPr>
              <a:t>Présentation de l’étude sur la formation et les Stages en Ligurie, Sardaigne et Corse pendant la période pandémique</a:t>
            </a:r>
          </a:p>
        </p:txBody>
      </p:sp>
    </p:spTree>
    <p:extLst>
      <p:ext uri="{BB962C8B-B14F-4D97-AF65-F5344CB8AC3E}">
        <p14:creationId xmlns:p14="http://schemas.microsoft.com/office/powerpoint/2010/main" val="1862913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83768" y="342047"/>
            <a:ext cx="6192688" cy="457199"/>
          </a:xfrm>
        </p:spPr>
        <p:txBody>
          <a:bodyPr>
            <a:normAutofit fontScale="90000"/>
          </a:bodyPr>
          <a:lstStyle/>
          <a:p>
            <a:r>
              <a:rPr lang="it-IT" sz="2400" b="1" dirty="0"/>
              <a:t>L’ALTERNANZA SCUOLA LAVORO ORA PCTO</a:t>
            </a:r>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2" name="CasellaDiTesto 11">
            <a:extLst>
              <a:ext uri="{FF2B5EF4-FFF2-40B4-BE49-F238E27FC236}">
                <a16:creationId xmlns:a16="http://schemas.microsoft.com/office/drawing/2014/main" xmlns="" id="{74497926-2480-44DE-8428-1AE62EB0B99B}"/>
              </a:ext>
            </a:extLst>
          </p:cNvPr>
          <p:cNvSpPr txBox="1"/>
          <p:nvPr/>
        </p:nvSpPr>
        <p:spPr>
          <a:xfrm>
            <a:off x="422568" y="1449333"/>
            <a:ext cx="8496944" cy="4093428"/>
          </a:xfrm>
          <a:prstGeom prst="rect">
            <a:avLst/>
          </a:prstGeom>
          <a:noFill/>
        </p:spPr>
        <p:txBody>
          <a:bodyPr wrap="square">
            <a:spAutoFit/>
          </a:bodyPr>
          <a:lstStyle/>
          <a:p>
            <a:pPr algn="just">
              <a:spcAft>
                <a:spcPts val="0"/>
              </a:spcAft>
            </a:pPr>
            <a:r>
              <a:rPr lang="fr-FR" sz="2000" b="1" dirty="0">
                <a:effectLst/>
                <a:latin typeface="Calibri" panose="020F0502020204030204" pitchFamily="34" charset="0"/>
                <a:ea typeface="Times New Roman" panose="02020603050405020304" pitchFamily="18" charset="0"/>
              </a:rPr>
              <a:t>Pendant la période de la pandémie de COVID, les activités de PCTO (Parcours pour les compétences transversales et l'orientation) ont été menées à distance avec des webinaires techniques animés par des entreprises ou le développement de petits projets. Maintien du caractère de l'orientation. </a:t>
            </a:r>
          </a:p>
          <a:p>
            <a:pPr algn="just">
              <a:spcAft>
                <a:spcPts val="0"/>
              </a:spcAft>
            </a:pPr>
            <a:r>
              <a:rPr lang="fr-FR" sz="2000" dirty="0"/>
              <a:t>Prévu la </a:t>
            </a:r>
            <a:r>
              <a:rPr lang="fr-FR" sz="2000" b="1" dirty="0"/>
              <a:t>formation obligatoire “Santé et sécurité sur les lieux de travail” </a:t>
            </a:r>
            <a:r>
              <a:rPr lang="fr-FR" sz="2000" dirty="0"/>
              <a:t>conformément au décret législatif n° 81/08 tel que modifié. Le Ministère de l’Education, en collaboration avec l'INAIL (Institut National pour l'Assurance contre les Accidents dans les Lieux de Travail), a créé un cours de formation eLearning gratuit. </a:t>
            </a:r>
            <a:r>
              <a:rPr lang="fr-FR" sz="2000" b="1" dirty="0"/>
              <a:t>“Etudier le Travail”- Protection de la santé et de la sécurité des étudiants travailleurs dans l'enseignement en alternance. Formation au Futur. </a:t>
            </a:r>
            <a:r>
              <a:rPr lang="fr-FR" sz="2000" dirty="0"/>
              <a:t>L'urgence sanitaire liée au COVID-19 entraîne de nouveaux scénarios liés à la sécurité sur le lieu de travail qui devront être pris en compte lors de la réalisation des heures PCTO. </a:t>
            </a:r>
            <a:endParaRPr lang="fr-FR"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190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83768" y="469111"/>
            <a:ext cx="5904656" cy="497840"/>
          </a:xfrm>
        </p:spPr>
        <p:txBody>
          <a:bodyPr>
            <a:normAutofit/>
          </a:bodyPr>
          <a:lstStyle/>
          <a:p>
            <a:r>
              <a:rPr lang="it-IT" sz="2400" b="1" dirty="0"/>
              <a:t>EXEMPLES D’ACTIVITÉS PCTO À L’ÉTRANGER</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3BED85BE-C38A-4BD9-B37E-B0CF0985A676}"/>
              </a:ext>
            </a:extLst>
          </p:cNvPr>
          <p:cNvSpPr txBox="1"/>
          <p:nvPr/>
        </p:nvSpPr>
        <p:spPr>
          <a:xfrm>
            <a:off x="243743" y="1072452"/>
            <a:ext cx="8808913" cy="5078313"/>
          </a:xfrm>
          <a:prstGeom prst="rect">
            <a:avLst/>
          </a:prstGeom>
          <a:noFill/>
        </p:spPr>
        <p:txBody>
          <a:bodyPr wrap="square">
            <a:spAutoFit/>
          </a:bodyPr>
          <a:lstStyle/>
          <a:p>
            <a:pPr algn="just"/>
            <a:r>
              <a:rPr lang="fr-FR" sz="1800" b="1" dirty="0">
                <a:effectLst/>
                <a:latin typeface="Calibri" panose="020F0502020204030204" pitchFamily="34" charset="0"/>
                <a:ea typeface="Times New Roman" panose="02020603050405020304" pitchFamily="18" charset="0"/>
              </a:rPr>
              <a:t>Projet ERASMUS + VET KA1 “L.A.N.D.S.C.A.P.E. – LiguriA iNvests in the Development of Skills, Competencies and Abilities Promoting Europeanness”</a:t>
            </a:r>
            <a:endParaRPr lang="fr-FR" sz="1800" dirty="0">
              <a:effectLst/>
              <a:latin typeface="Calibri" panose="020F0502020204030204" pitchFamily="34" charset="0"/>
              <a:ea typeface="Times New Roman" panose="02020603050405020304" pitchFamily="18" charset="0"/>
            </a:endParaRPr>
          </a:p>
          <a:p>
            <a:pPr algn="just"/>
            <a:r>
              <a:rPr lang="fr-FR" sz="1800" dirty="0">
                <a:effectLst/>
                <a:latin typeface="Calibri" panose="020F0502020204030204" pitchFamily="34" charset="0"/>
                <a:ea typeface="Times New Roman" panose="02020603050405020304" pitchFamily="18" charset="0"/>
              </a:rPr>
              <a:t>Période de réalisation: 2018 – 2020 (prolongation de 12 mois en raison de la pandémie) </a:t>
            </a:r>
          </a:p>
          <a:p>
            <a:pPr algn="just"/>
            <a:r>
              <a:rPr lang="fr-FR" sz="1800" dirty="0">
                <a:effectLst/>
                <a:latin typeface="Calibri" panose="020F0502020204030204" pitchFamily="34" charset="0"/>
                <a:ea typeface="Times New Roman" panose="02020603050405020304" pitchFamily="18" charset="0"/>
              </a:rPr>
              <a:t>Coordinateur: Regione Liguria</a:t>
            </a:r>
          </a:p>
          <a:p>
            <a:pPr algn="just"/>
            <a:r>
              <a:rPr lang="fr-FR" sz="1800" dirty="0">
                <a:effectLst/>
                <a:latin typeface="Calibri" panose="020F0502020204030204" pitchFamily="34" charset="0"/>
                <a:ea typeface="Times New Roman" panose="02020603050405020304" pitchFamily="18" charset="0"/>
              </a:rPr>
              <a:t>Partenaire: USR Liguria, Consortium de 19 Instituts Supérieurs des 4 provinces liguriennes, Glocal.</a:t>
            </a:r>
          </a:p>
          <a:p>
            <a:pPr algn="just"/>
            <a:r>
              <a:rPr lang="fr-FR" sz="1800" dirty="0">
                <a:effectLst/>
                <a:latin typeface="Calibri" panose="020F0502020204030204" pitchFamily="34" charset="0"/>
                <a:ea typeface="Times New Roman" panose="02020603050405020304" pitchFamily="18" charset="0"/>
              </a:rPr>
              <a:t>Réalisés </a:t>
            </a:r>
            <a:r>
              <a:rPr lang="fr-FR" sz="1800" b="1" dirty="0">
                <a:effectLst/>
                <a:latin typeface="Calibri" panose="020F0502020204030204" pitchFamily="34" charset="0"/>
                <a:ea typeface="Times New Roman" panose="02020603050405020304" pitchFamily="18" charset="0"/>
              </a:rPr>
              <a:t>93 stages de formation au près des entreprises pour nouveaux qualifiés/diplômés liguriens dans 5 Pays, Belgique, Irlande, France, Royaume Uni et Espagne (120 jours – 4 mois).</a:t>
            </a:r>
          </a:p>
          <a:p>
            <a:pPr algn="just"/>
            <a:r>
              <a:rPr lang="fr-FR" sz="1800" dirty="0">
                <a:effectLst/>
                <a:latin typeface="Calibri" panose="020F0502020204030204" pitchFamily="34" charset="0"/>
                <a:ea typeface="Times New Roman" panose="02020603050405020304" pitchFamily="18" charset="0"/>
              </a:rPr>
              <a:t>Secteurs: transports et logistique portuaire, tourisme (hébergement touristique, restauration), ICT</a:t>
            </a:r>
          </a:p>
          <a:p>
            <a:pPr algn="just"/>
            <a:endParaRPr lang="fr-FR" sz="1800" b="1" dirty="0">
              <a:effectLst/>
              <a:latin typeface="Calibri" panose="020F0502020204030204" pitchFamily="34" charset="0"/>
              <a:ea typeface="Times New Roman" panose="02020603050405020304" pitchFamily="18" charset="0"/>
            </a:endParaRPr>
          </a:p>
          <a:p>
            <a:pPr algn="just"/>
            <a:r>
              <a:rPr lang="fr-FR" sz="1800" b="1" dirty="0">
                <a:effectLst/>
                <a:latin typeface="Calibri" panose="020F0502020204030204" pitchFamily="34" charset="0"/>
                <a:ea typeface="Times New Roman" panose="02020603050405020304" pitchFamily="18" charset="0"/>
              </a:rPr>
              <a:t>KA1 VET “COLOURS of VET - Constructing experiences to achieve 'On the job' Learning Outcomes in the blUe and gReen economy Sectors”</a:t>
            </a:r>
            <a:r>
              <a:rPr lang="fr-FR" sz="1800" dirty="0">
                <a:effectLst/>
                <a:latin typeface="Calibri" panose="020F0502020204030204" pitchFamily="34" charset="0"/>
                <a:ea typeface="Times New Roman" panose="02020603050405020304" pitchFamily="18" charset="0"/>
              </a:rPr>
              <a:t>, coordonné par Regione Liguria.</a:t>
            </a:r>
          </a:p>
          <a:p>
            <a:pPr algn="just"/>
            <a:r>
              <a:rPr lang="fr-FR" sz="1800" b="1" dirty="0">
                <a:effectLst/>
                <a:latin typeface="Calibri" panose="020F0502020204030204" pitchFamily="34" charset="0"/>
                <a:ea typeface="Times New Roman" panose="02020603050405020304" pitchFamily="18" charset="0"/>
              </a:rPr>
              <a:t>100 stages </a:t>
            </a:r>
            <a:r>
              <a:rPr lang="fr-FR" sz="1800" dirty="0">
                <a:effectLst/>
                <a:latin typeface="Calibri" panose="020F0502020204030204" pitchFamily="34" charset="0"/>
                <a:ea typeface="Times New Roman" panose="02020603050405020304" pitchFamily="18" charset="0"/>
              </a:rPr>
              <a:t>seront mis en œuvre en 2 ans</a:t>
            </a:r>
          </a:p>
          <a:p>
            <a:pPr algn="just"/>
            <a:r>
              <a:rPr lang="fr-FR" sz="1800" b="1" dirty="0">
                <a:effectLst/>
                <a:latin typeface="Calibri" panose="020F0502020204030204" pitchFamily="34" charset="0"/>
                <a:ea typeface="Times New Roman" panose="02020603050405020304" pitchFamily="18" charset="0"/>
              </a:rPr>
              <a:t>40</a:t>
            </a:r>
            <a:r>
              <a:rPr lang="fr-FR" sz="1800" dirty="0">
                <a:effectLst/>
                <a:latin typeface="Calibri" panose="020F0502020204030204" pitchFamily="34" charset="0"/>
                <a:ea typeface="Times New Roman" panose="02020603050405020304" pitchFamily="18" charset="0"/>
              </a:rPr>
              <a:t> pour étudiants de </a:t>
            </a:r>
            <a:r>
              <a:rPr lang="fr-FR" sz="1800" b="1" dirty="0">
                <a:effectLst/>
                <a:latin typeface="Calibri" panose="020F0502020204030204" pitchFamily="34" charset="0"/>
                <a:ea typeface="Times New Roman" panose="02020603050405020304" pitchFamily="18" charset="0"/>
              </a:rPr>
              <a:t>l’avant</a:t>
            </a:r>
            <a:r>
              <a:rPr lang="fr-FR" b="1" dirty="0">
                <a:latin typeface="Calibri" panose="020F0502020204030204" pitchFamily="34" charset="0"/>
                <a:ea typeface="Times New Roman" panose="02020603050405020304" pitchFamily="18" charset="0"/>
              </a:rPr>
              <a:t>-dernière année</a:t>
            </a:r>
            <a:r>
              <a:rPr lang="fr-FR" sz="1800" b="1" dirty="0">
                <a:effectLst/>
                <a:latin typeface="Calibri" panose="020F0502020204030204" pitchFamily="34" charset="0"/>
                <a:ea typeface="Times New Roman" panose="02020603050405020304" pitchFamily="18" charset="0"/>
              </a:rPr>
              <a:t>, durée 30 jours</a:t>
            </a:r>
            <a:endParaRPr lang="fr-FR" sz="1800" dirty="0">
              <a:effectLst/>
              <a:latin typeface="Calibri" panose="020F0502020204030204" pitchFamily="34" charset="0"/>
              <a:ea typeface="Times New Roman" panose="02020603050405020304" pitchFamily="18" charset="0"/>
            </a:endParaRPr>
          </a:p>
          <a:p>
            <a:pPr algn="just"/>
            <a:r>
              <a:rPr lang="fr-FR" sz="1800" b="1" dirty="0">
                <a:effectLst/>
                <a:latin typeface="Calibri" panose="020F0502020204030204" pitchFamily="34" charset="0"/>
                <a:ea typeface="Times New Roman" panose="02020603050405020304" pitchFamily="18" charset="0"/>
              </a:rPr>
              <a:t>60</a:t>
            </a:r>
            <a:r>
              <a:rPr lang="fr-FR" sz="1800" dirty="0">
                <a:effectLst/>
                <a:latin typeface="Calibri" panose="020F0502020204030204" pitchFamily="34" charset="0"/>
                <a:ea typeface="Times New Roman" panose="02020603050405020304" pitchFamily="18" charset="0"/>
              </a:rPr>
              <a:t> pour </a:t>
            </a:r>
            <a:r>
              <a:rPr lang="fr-FR" sz="1800" b="1" dirty="0">
                <a:effectLst/>
                <a:latin typeface="Calibri" panose="020F0502020204030204" pitchFamily="34" charset="0"/>
                <a:ea typeface="Times New Roman" panose="02020603050405020304" pitchFamily="18" charset="0"/>
              </a:rPr>
              <a:t>nouveaux diplômés/qualifiés, durée 4 mois.</a:t>
            </a:r>
          </a:p>
          <a:p>
            <a:pPr algn="just"/>
            <a:endParaRPr lang="fr-FR"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70878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70426" y="520309"/>
            <a:ext cx="6948497" cy="497840"/>
          </a:xfrm>
        </p:spPr>
        <p:txBody>
          <a:bodyPr>
            <a:normAutofit/>
          </a:bodyPr>
          <a:lstStyle/>
          <a:p>
            <a:r>
              <a:rPr lang="it-IT" sz="2400" b="1" dirty="0"/>
              <a:t>LES STAGES DE FORMATION ET D’ORIENTATION</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E285A4C6-8D6F-4D5E-AA40-CA06331AB147}"/>
              </a:ext>
            </a:extLst>
          </p:cNvPr>
          <p:cNvSpPr txBox="1"/>
          <p:nvPr/>
        </p:nvSpPr>
        <p:spPr>
          <a:xfrm>
            <a:off x="307975" y="1231838"/>
            <a:ext cx="8712968" cy="4483279"/>
          </a:xfrm>
          <a:prstGeom prst="rect">
            <a:avLst/>
          </a:prstGeom>
          <a:noFill/>
        </p:spPr>
        <p:txBody>
          <a:bodyPr wrap="square">
            <a:spAutoFit/>
          </a:bodyPr>
          <a:lstStyle/>
          <a:p>
            <a:pPr algn="just">
              <a:spcAft>
                <a:spcPts val="750"/>
              </a:spcAft>
            </a:pPr>
            <a:r>
              <a:rPr lang="fr-FR" sz="1600" dirty="0">
                <a:solidFill>
                  <a:srgbClr val="333333"/>
                </a:solidFill>
                <a:effectLst/>
                <a:ea typeface="Times New Roman" panose="02020603050405020304" pitchFamily="18" charset="0"/>
              </a:rPr>
              <a:t>Le stage est une </a:t>
            </a:r>
            <a:r>
              <a:rPr lang="fr-FR" sz="1600" b="1" dirty="0">
                <a:solidFill>
                  <a:srgbClr val="333333"/>
                </a:solidFill>
                <a:effectLst/>
                <a:ea typeface="Times New Roman" panose="02020603050405020304" pitchFamily="18" charset="0"/>
              </a:rPr>
              <a:t>mesure formative de politique active </a:t>
            </a:r>
            <a:r>
              <a:rPr lang="fr-FR" sz="1600" dirty="0">
                <a:solidFill>
                  <a:srgbClr val="333333"/>
                </a:solidFill>
                <a:effectLst/>
                <a:ea typeface="Times New Roman" panose="02020603050405020304" pitchFamily="18" charset="0"/>
              </a:rPr>
              <a:t>visant à </a:t>
            </a:r>
            <a:r>
              <a:rPr lang="fr-FR" sz="1600" b="1" dirty="0">
                <a:solidFill>
                  <a:srgbClr val="333333"/>
                </a:solidFill>
                <a:effectLst/>
                <a:ea typeface="Times New Roman" panose="02020603050405020304" pitchFamily="18" charset="0"/>
              </a:rPr>
              <a:t>créer un contact direct entre le stagiaire et le monde du travail </a:t>
            </a:r>
            <a:r>
              <a:rPr lang="fr-FR" sz="1600" dirty="0">
                <a:solidFill>
                  <a:srgbClr val="333333"/>
                </a:solidFill>
                <a:effectLst/>
                <a:ea typeface="Times New Roman" panose="02020603050405020304" pitchFamily="18" charset="0"/>
              </a:rPr>
              <a:t>et consiste dans une période d’orientation au travail et de formation dans une situation qui ne se configure pas comme rapport de travail.</a:t>
            </a:r>
            <a:endParaRPr lang="fr-FR" sz="1600" dirty="0">
              <a:effectLst/>
              <a:ea typeface="Times New Roman" panose="02020603050405020304" pitchFamily="18" charset="0"/>
            </a:endParaRPr>
          </a:p>
          <a:p>
            <a:pPr algn="just">
              <a:spcAft>
                <a:spcPts val="750"/>
              </a:spcAft>
            </a:pPr>
            <a:r>
              <a:rPr lang="fr-FR" sz="1600" dirty="0">
                <a:solidFill>
                  <a:srgbClr val="333333"/>
                </a:solidFill>
                <a:effectLst/>
                <a:ea typeface="Times New Roman" panose="02020603050405020304" pitchFamily="18" charset="0"/>
              </a:rPr>
              <a:t>La </a:t>
            </a:r>
            <a:r>
              <a:rPr lang="fr-FR" sz="1600" b="1" dirty="0">
                <a:solidFill>
                  <a:srgbClr val="333333"/>
                </a:solidFill>
                <a:effectLst/>
                <a:ea typeface="Times New Roman" panose="02020603050405020304" pitchFamily="18" charset="0"/>
              </a:rPr>
              <a:t>normative</a:t>
            </a:r>
            <a:r>
              <a:rPr lang="fr-FR" sz="1600" dirty="0">
                <a:solidFill>
                  <a:srgbClr val="333333"/>
                </a:solidFill>
                <a:effectLst/>
                <a:ea typeface="Times New Roman" panose="02020603050405020304" pitchFamily="18" charset="0"/>
              </a:rPr>
              <a:t> en matière de stages de formation et d’orientation trouve un fondement </a:t>
            </a:r>
            <a:r>
              <a:rPr lang="fr-FR" sz="1600" b="1" dirty="0">
                <a:solidFill>
                  <a:srgbClr val="333333"/>
                </a:solidFill>
                <a:effectLst/>
                <a:ea typeface="Times New Roman" panose="02020603050405020304" pitchFamily="18" charset="0"/>
              </a:rPr>
              <a:t>dans l’article 18 de la loi n.196 datée le 24 juin 1997 </a:t>
            </a:r>
            <a:r>
              <a:rPr lang="fr-FR" sz="1600" dirty="0">
                <a:solidFill>
                  <a:srgbClr val="333333"/>
                </a:solidFill>
                <a:effectLst/>
                <a:ea typeface="Times New Roman" panose="02020603050405020304" pitchFamily="18" charset="0"/>
              </a:rPr>
              <a:t>(Règles relatives à la promotion de l'emploi) et ses modifications et compléments ultérieurs, ainsi que dans le règlement ultérieur d'application des principes et des critères approuvés par décret du Ministre du Travail et de la Sécurité Sociale </a:t>
            </a:r>
            <a:r>
              <a:rPr lang="fr-FR" sz="1600" b="1" dirty="0">
                <a:solidFill>
                  <a:srgbClr val="333333"/>
                </a:solidFill>
                <a:effectLst/>
                <a:ea typeface="Times New Roman" panose="02020603050405020304" pitchFamily="18" charset="0"/>
              </a:rPr>
              <a:t>n.142 daté le 25 mars 1998</a:t>
            </a:r>
            <a:r>
              <a:rPr lang="fr-FR" sz="1600" dirty="0">
                <a:solidFill>
                  <a:srgbClr val="333333"/>
                </a:solidFill>
                <a:effectLst/>
                <a:ea typeface="Times New Roman" panose="02020603050405020304" pitchFamily="18" charset="0"/>
              </a:rPr>
              <a:t>.</a:t>
            </a:r>
            <a:endParaRPr lang="fr-FR" sz="1600" dirty="0">
              <a:effectLst/>
              <a:ea typeface="Times New Roman" panose="02020603050405020304" pitchFamily="18" charset="0"/>
            </a:endParaRPr>
          </a:p>
          <a:p>
            <a:pPr algn="just"/>
            <a:r>
              <a:rPr lang="fr-FR" sz="1600" dirty="0">
                <a:solidFill>
                  <a:srgbClr val="333333"/>
                </a:solidFill>
                <a:effectLst/>
                <a:ea typeface="Calibri" panose="020F0502020204030204" pitchFamily="34" charset="0"/>
                <a:cs typeface="Times New Roman" panose="02020603050405020304" pitchFamily="18" charset="0"/>
              </a:rPr>
              <a:t>Le sujet, toutefois, est de compétence régionale.</a:t>
            </a:r>
          </a:p>
          <a:p>
            <a:pPr algn="just"/>
            <a:endParaRPr lang="fr-FR" sz="1600" dirty="0">
              <a:solidFill>
                <a:srgbClr val="333333"/>
              </a:solidFill>
            </a:endParaRPr>
          </a:p>
          <a:p>
            <a:pPr algn="just"/>
            <a:r>
              <a:rPr lang="fr-FR" sz="1600" dirty="0">
                <a:solidFill>
                  <a:srgbClr val="333333"/>
                </a:solidFill>
              </a:rPr>
              <a:t>La </a:t>
            </a:r>
            <a:r>
              <a:rPr lang="fr-FR" sz="1600" b="1" dirty="0">
                <a:solidFill>
                  <a:srgbClr val="333333"/>
                </a:solidFill>
              </a:rPr>
              <a:t>loi n.92 datée le 28 juin 2012</a:t>
            </a:r>
            <a:r>
              <a:rPr lang="fr-FR" sz="1600" dirty="0">
                <a:solidFill>
                  <a:srgbClr val="333333"/>
                </a:solidFill>
              </a:rPr>
              <a:t>, ainsi dite «Reforme du marché du travail", à l’article 1, paragraphe 34, prévoit que, </a:t>
            </a:r>
            <a:r>
              <a:rPr lang="fr-FR" sz="1600" b="1" dirty="0">
                <a:solidFill>
                  <a:srgbClr val="333333"/>
                </a:solidFill>
              </a:rPr>
              <a:t>afin de fournir un cadre national pour la réglementation des stages, un accord devrait être conclu lors de la Conférence État-Régions pour établir des lignes directrices partagées par toutes les régions</a:t>
            </a:r>
            <a:r>
              <a:rPr lang="fr-FR" sz="1600" dirty="0">
                <a:solidFill>
                  <a:srgbClr val="333333"/>
                </a:solidFill>
              </a:rPr>
              <a:t>. Ces «Directives en matière de stages" ont été </a:t>
            </a:r>
            <a:r>
              <a:rPr lang="fr-FR" sz="1600" b="1" dirty="0">
                <a:solidFill>
                  <a:srgbClr val="333333"/>
                </a:solidFill>
              </a:rPr>
              <a:t>approuvées</a:t>
            </a:r>
            <a:r>
              <a:rPr lang="fr-FR" sz="1600" dirty="0">
                <a:solidFill>
                  <a:srgbClr val="333333"/>
                </a:solidFill>
              </a:rPr>
              <a:t> </a:t>
            </a:r>
            <a:r>
              <a:rPr lang="fr-FR" sz="1600" b="1" dirty="0">
                <a:solidFill>
                  <a:srgbClr val="333333"/>
                </a:solidFill>
              </a:rPr>
              <a:t>le 24 janvier 2013 </a:t>
            </a:r>
            <a:r>
              <a:rPr lang="fr-FR" sz="1600" dirty="0">
                <a:solidFill>
                  <a:srgbClr val="333333"/>
                </a:solidFill>
              </a:rPr>
              <a:t>et toutes les régions ont entrepris d'intégrer dans leur propre réglementation les dispositions qui y sont contenues, lorsqu'elles diffèrent de ce qui existe déjà.</a:t>
            </a:r>
          </a:p>
          <a:p>
            <a:pPr algn="just"/>
            <a:endParaRPr lang="fr-FR" sz="1600" dirty="0"/>
          </a:p>
        </p:txBody>
      </p:sp>
    </p:spTree>
    <p:extLst>
      <p:ext uri="{BB962C8B-B14F-4D97-AF65-F5344CB8AC3E}">
        <p14:creationId xmlns:p14="http://schemas.microsoft.com/office/powerpoint/2010/main" val="1827852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06516" y="404277"/>
            <a:ext cx="6876489" cy="332740"/>
          </a:xfrm>
        </p:spPr>
        <p:txBody>
          <a:bodyPr>
            <a:normAutofit fontScale="90000"/>
          </a:bodyPr>
          <a:lstStyle/>
          <a:p>
            <a:r>
              <a:rPr lang="fr-FR" sz="2400" b="1" dirty="0"/>
              <a:t>CARACTÉRISTIQUES DES STAGES DE FORMATION ET D'ORIENTATION</a:t>
            </a:r>
            <a:endParaRPr lang="it-IT" sz="2400" b="1" dirty="0"/>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8" name="CasellaDiTesto 7">
            <a:extLst>
              <a:ext uri="{FF2B5EF4-FFF2-40B4-BE49-F238E27FC236}">
                <a16:creationId xmlns:a16="http://schemas.microsoft.com/office/drawing/2014/main" xmlns="" id="{E27C45F7-E717-4A49-BA5D-5F978465EBEC}"/>
              </a:ext>
            </a:extLst>
          </p:cNvPr>
          <p:cNvSpPr txBox="1"/>
          <p:nvPr/>
        </p:nvSpPr>
        <p:spPr>
          <a:xfrm>
            <a:off x="291716" y="1022401"/>
            <a:ext cx="8712968" cy="4688463"/>
          </a:xfrm>
          <a:prstGeom prst="rect">
            <a:avLst/>
          </a:prstGeom>
          <a:noFill/>
        </p:spPr>
        <p:txBody>
          <a:bodyPr wrap="square">
            <a:spAutoFit/>
          </a:bodyPr>
          <a:lstStyle/>
          <a:p>
            <a:pPr algn="just">
              <a:spcAft>
                <a:spcPts val="750"/>
              </a:spcAft>
            </a:pPr>
            <a:r>
              <a:rPr lang="fr-FR" sz="1600" b="1" dirty="0">
                <a:solidFill>
                  <a:srgbClr val="333333"/>
                </a:solidFill>
                <a:effectLst/>
                <a:ea typeface="Times New Roman" panose="02020603050405020304" pitchFamily="18" charset="0"/>
              </a:rPr>
              <a:t>Organismes impliqués: </a:t>
            </a:r>
            <a:r>
              <a:rPr lang="fr-FR" sz="1600" u="sng" dirty="0">
                <a:solidFill>
                  <a:srgbClr val="333333"/>
                </a:solidFill>
                <a:effectLst/>
                <a:ea typeface="Times New Roman" panose="02020603050405020304" pitchFamily="18" charset="0"/>
              </a:rPr>
              <a:t>Organisme proposant</a:t>
            </a:r>
            <a:r>
              <a:rPr lang="fr-FR" sz="1600" dirty="0">
                <a:solidFill>
                  <a:srgbClr val="333333"/>
                </a:solidFill>
                <a:effectLst/>
                <a:ea typeface="Times New Roman" panose="02020603050405020304" pitchFamily="18" charset="0"/>
              </a:rPr>
              <a:t> </a:t>
            </a:r>
            <a:r>
              <a:rPr lang="fr-FR" sz="1600" b="0" i="0" dirty="0">
                <a:solidFill>
                  <a:srgbClr val="000000"/>
                </a:solidFill>
                <a:effectLst/>
              </a:rPr>
              <a:t>(université, écoles supérieures publiques et privés, centres pour l’emploi, agences privés pour l’emploi, centres publics de formation professionnelle et/ou orientation)</a:t>
            </a:r>
            <a:r>
              <a:rPr lang="fr-FR" sz="1600" dirty="0">
                <a:solidFill>
                  <a:srgbClr val="333333"/>
                </a:solidFill>
                <a:effectLst/>
                <a:ea typeface="Times New Roman" panose="02020603050405020304" pitchFamily="18" charset="0"/>
              </a:rPr>
              <a:t>, </a:t>
            </a:r>
            <a:r>
              <a:rPr lang="fr-FR" sz="1600" u="sng" dirty="0">
                <a:solidFill>
                  <a:srgbClr val="333333"/>
                </a:solidFill>
                <a:effectLst/>
                <a:ea typeface="Times New Roman" panose="02020603050405020304" pitchFamily="18" charset="0"/>
              </a:rPr>
              <a:t>Organisme d’accueil</a:t>
            </a:r>
            <a:r>
              <a:rPr lang="fr-FR" sz="1600" dirty="0">
                <a:solidFill>
                  <a:srgbClr val="333333"/>
                </a:solidFill>
                <a:effectLst/>
                <a:ea typeface="Times New Roman" panose="02020603050405020304" pitchFamily="18" charset="0"/>
              </a:rPr>
              <a:t> (</a:t>
            </a:r>
            <a:r>
              <a:rPr lang="fr-FR" sz="1600" b="0" i="0" dirty="0">
                <a:solidFill>
                  <a:srgbClr val="000000"/>
                </a:solidFill>
                <a:effectLst/>
              </a:rPr>
              <a:t>entreprise, bureau professionnel, coopérative, organismes publiques etc.)</a:t>
            </a:r>
            <a:r>
              <a:rPr lang="fr-FR" sz="1600" dirty="0">
                <a:solidFill>
                  <a:srgbClr val="333333"/>
                </a:solidFill>
                <a:effectLst/>
                <a:ea typeface="Times New Roman" panose="02020603050405020304" pitchFamily="18" charset="0"/>
              </a:rPr>
              <a:t>, </a:t>
            </a:r>
            <a:r>
              <a:rPr lang="fr-FR" sz="1600" u="sng" dirty="0">
                <a:solidFill>
                  <a:srgbClr val="333333"/>
                </a:solidFill>
                <a:effectLst/>
                <a:ea typeface="Times New Roman" panose="02020603050405020304" pitchFamily="18" charset="0"/>
              </a:rPr>
              <a:t>Stagiaire, Tuteur.</a:t>
            </a:r>
          </a:p>
          <a:p>
            <a:pPr algn="just"/>
            <a:r>
              <a:rPr lang="fr-FR" sz="1600" b="0" i="0" dirty="0">
                <a:solidFill>
                  <a:srgbClr val="444444"/>
                </a:solidFill>
                <a:effectLst/>
              </a:rPr>
              <a:t>L’organisme proposant désigne un tuteur chargé d'élaborer le projet de formation et de suivre les activités ; l’organisme d’accueil désigne également un tuteur chargé de faciliter le placement du stagiaire et de préparer la documentation de stage. Le tuteur désigné par l'organisme d'accueil doit avoir les compétences adéquates pour assurer la réalisation des objectifs fixés dans le PEI. Il peut superviser un maximum de trois stagiaires en même temps et doit être informé de leur remplacement en cas d'absence prolongée. Les deux tuteurs travaillent ensemble pour définir les conditions organisationnelles et didactiques, suivre le déroulement de la formation et garantir la certification de l'activité réalisée.</a:t>
            </a:r>
          </a:p>
          <a:p>
            <a:pPr algn="just">
              <a:spcAft>
                <a:spcPts val="750"/>
              </a:spcAft>
            </a:pPr>
            <a:endParaRPr lang="fr-FR" sz="1600" b="1" dirty="0">
              <a:solidFill>
                <a:srgbClr val="333333"/>
              </a:solidFill>
            </a:endParaRPr>
          </a:p>
          <a:p>
            <a:pPr algn="just">
              <a:spcAft>
                <a:spcPts val="750"/>
              </a:spcAft>
            </a:pPr>
            <a:r>
              <a:rPr lang="fr-FR" sz="1600" b="1" dirty="0">
                <a:solidFill>
                  <a:srgbClr val="333333"/>
                </a:solidFill>
              </a:rPr>
              <a:t>Documents nécessaires: </a:t>
            </a:r>
            <a:r>
              <a:rPr lang="fr-FR" sz="1600" dirty="0">
                <a:solidFill>
                  <a:srgbClr val="333333"/>
                </a:solidFill>
              </a:rPr>
              <a:t>Convention de Stage et Projet Educatif Individuel (PEI)</a:t>
            </a:r>
          </a:p>
          <a:p>
            <a:pPr algn="just">
              <a:spcAft>
                <a:spcPts val="750"/>
              </a:spcAft>
            </a:pPr>
            <a:r>
              <a:rPr lang="fr-FR" sz="1600" b="1" dirty="0">
                <a:solidFill>
                  <a:srgbClr val="333333"/>
                </a:solidFill>
              </a:rPr>
              <a:t>Durée max: </a:t>
            </a:r>
            <a:r>
              <a:rPr lang="fr-FR" sz="1600" dirty="0">
                <a:solidFill>
                  <a:srgbClr val="444444"/>
                </a:solidFill>
                <a:effectLst/>
                <a:ea typeface="Times New Roman" panose="02020603050405020304" pitchFamily="18" charset="0"/>
                <a:cs typeface="Times New Roman" panose="02020603050405020304" pitchFamily="18" charset="0"/>
              </a:rPr>
              <a:t>12 mois, en considérant </a:t>
            </a:r>
            <a:r>
              <a:rPr lang="fr-FR" sz="1600" dirty="0">
                <a:solidFill>
                  <a:srgbClr val="444444"/>
                </a:solidFill>
                <a:ea typeface="Times New Roman" panose="02020603050405020304" pitchFamily="18" charset="0"/>
                <a:cs typeface="Times New Roman" panose="02020603050405020304" pitchFamily="18" charset="0"/>
              </a:rPr>
              <a:t>aussi des prolongations éventuelles. Seulement pour les personnes handicapées </a:t>
            </a:r>
            <a:r>
              <a:rPr lang="fr-FR" sz="1600" dirty="0">
                <a:solidFill>
                  <a:srgbClr val="444444"/>
                </a:solidFill>
                <a:effectLst/>
                <a:ea typeface="Times New Roman" panose="02020603050405020304" pitchFamily="18" charset="0"/>
                <a:cs typeface="Times New Roman" panose="02020603050405020304" pitchFamily="18" charset="0"/>
              </a:rPr>
              <a:t>cette limite peut être 24 mois. Possibilité d’interruption et/ou suspension.</a:t>
            </a:r>
            <a:endParaRPr lang="fr-FR" sz="1600" dirty="0">
              <a:solidFill>
                <a:srgbClr val="333333"/>
              </a:solidFill>
            </a:endParaRPr>
          </a:p>
          <a:p>
            <a:pPr algn="just"/>
            <a:endParaRPr lang="fr-FR" sz="1600" dirty="0"/>
          </a:p>
        </p:txBody>
      </p:sp>
    </p:spTree>
    <p:extLst>
      <p:ext uri="{BB962C8B-B14F-4D97-AF65-F5344CB8AC3E}">
        <p14:creationId xmlns:p14="http://schemas.microsoft.com/office/powerpoint/2010/main" val="1778589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1971" y="390056"/>
            <a:ext cx="6707088" cy="683561"/>
          </a:xfrm>
        </p:spPr>
        <p:txBody>
          <a:bodyPr>
            <a:normAutofit fontScale="90000"/>
          </a:bodyPr>
          <a:lstStyle/>
          <a:p>
            <a:r>
              <a:rPr lang="it-IT" sz="2400" b="1" dirty="0"/>
              <a:t>LES STAGES DE FORMATION ET D’ORIENTATION- LIGURIE</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F0A06F70-DA6F-4D38-9DE8-F811E49ECA5A}"/>
              </a:ext>
            </a:extLst>
          </p:cNvPr>
          <p:cNvSpPr txBox="1"/>
          <p:nvPr/>
        </p:nvSpPr>
        <p:spPr>
          <a:xfrm>
            <a:off x="151591" y="1143920"/>
            <a:ext cx="8812897" cy="4339650"/>
          </a:xfrm>
          <a:prstGeom prst="rect">
            <a:avLst/>
          </a:prstGeom>
          <a:noFill/>
        </p:spPr>
        <p:txBody>
          <a:bodyPr wrap="square">
            <a:spAutoFit/>
          </a:bodyPr>
          <a:lstStyle/>
          <a:p>
            <a:pPr algn="just"/>
            <a:r>
              <a:rPr lang="fr-FR" sz="1600" dirty="0">
                <a:solidFill>
                  <a:srgbClr val="333333"/>
                </a:solidFill>
                <a:effectLst/>
                <a:ea typeface="Calibri" panose="020F0502020204030204" pitchFamily="34" charset="0"/>
                <a:cs typeface="Times New Roman" panose="02020603050405020304" pitchFamily="18" charset="0"/>
              </a:rPr>
              <a:t>La Ligurie, comme d'autres régions, a estimé qu'il convenait de définir un cadre réglementaire organique sur les stages. Ainsi, le Conseil régional a approuvé le </a:t>
            </a:r>
            <a:r>
              <a:rPr lang="fr-FR" sz="1600" b="1" dirty="0">
                <a:solidFill>
                  <a:srgbClr val="333333"/>
                </a:solidFill>
                <a:effectLst/>
                <a:ea typeface="Calibri" panose="020F0502020204030204" pitchFamily="34" charset="0"/>
                <a:cs typeface="Times New Roman" panose="02020603050405020304" pitchFamily="18" charset="0"/>
              </a:rPr>
              <a:t>" Règlement régional relatif aux stages de formation et d'orientation, aux stages d'insertion et de réinsertion professionnelle et aux stages d'été " par la délibération n° 555 du 18 mai 2012</a:t>
            </a:r>
            <a:r>
              <a:rPr lang="fr-FR" sz="1600" dirty="0">
                <a:solidFill>
                  <a:srgbClr val="333333"/>
                </a:solidFill>
                <a:effectLst/>
                <a:ea typeface="Calibri" panose="020F0502020204030204" pitchFamily="34" charset="0"/>
                <a:cs typeface="Times New Roman" panose="02020603050405020304" pitchFamily="18" charset="0"/>
              </a:rPr>
              <a:t>. La nouvelle réglementation prévoit que tant le projet de formation (article 11) que la convention (article 12) doivent être présentés par </a:t>
            </a:r>
            <a:r>
              <a:rPr lang="fr-FR" sz="1600" b="1" dirty="0">
                <a:solidFill>
                  <a:srgbClr val="333333"/>
                </a:solidFill>
                <a:effectLst/>
                <a:ea typeface="Calibri" panose="020F0502020204030204" pitchFamily="34" charset="0"/>
                <a:cs typeface="Times New Roman" panose="02020603050405020304" pitchFamily="18" charset="0"/>
              </a:rPr>
              <a:t>voie électronique </a:t>
            </a:r>
            <a:r>
              <a:rPr lang="fr-FR" sz="1600" dirty="0">
                <a:solidFill>
                  <a:srgbClr val="333333"/>
                </a:solidFill>
                <a:effectLst/>
                <a:ea typeface="Calibri" panose="020F0502020204030204" pitchFamily="34" charset="0"/>
                <a:cs typeface="Times New Roman" panose="02020603050405020304" pitchFamily="18" charset="0"/>
              </a:rPr>
              <a:t>sur des modèles dont le schéma a été adopté par le </a:t>
            </a:r>
            <a:r>
              <a:rPr lang="fr-FR" sz="1600" b="1" dirty="0">
                <a:solidFill>
                  <a:srgbClr val="333333"/>
                </a:solidFill>
                <a:effectLst/>
                <a:ea typeface="Calibri" panose="020F0502020204030204" pitchFamily="34" charset="0"/>
                <a:cs typeface="Times New Roman" panose="02020603050405020304" pitchFamily="18" charset="0"/>
              </a:rPr>
              <a:t>décret exécutif n° 819 du 18 février 2013</a:t>
            </a:r>
            <a:r>
              <a:rPr lang="fr-FR" sz="1600" dirty="0">
                <a:solidFill>
                  <a:srgbClr val="333333"/>
                </a:solidFill>
                <a:effectLst/>
                <a:ea typeface="Calibri" panose="020F0502020204030204" pitchFamily="34" charset="0"/>
                <a:cs typeface="Times New Roman" panose="02020603050405020304" pitchFamily="18" charset="0"/>
              </a:rPr>
              <a:t>.</a:t>
            </a:r>
          </a:p>
          <a:p>
            <a:pPr algn="just">
              <a:spcAft>
                <a:spcPts val="750"/>
              </a:spcAft>
            </a:pPr>
            <a:r>
              <a:rPr lang="fr-FR" sz="1600" dirty="0">
                <a:solidFill>
                  <a:srgbClr val="333333"/>
                </a:solidFill>
                <a:cs typeface="Times New Roman" panose="02020603050405020304" pitchFamily="18" charset="0"/>
              </a:rPr>
              <a:t>Suite à l'accord Etat-Régions, </a:t>
            </a:r>
            <a:r>
              <a:rPr lang="fr-FR" sz="1600" dirty="0">
                <a:solidFill>
                  <a:srgbClr val="333333"/>
                </a:solidFill>
                <a:effectLst/>
                <a:ea typeface="Times New Roman" panose="02020603050405020304" pitchFamily="18" charset="0"/>
              </a:rPr>
              <a:t>a été mis à jour par la </a:t>
            </a:r>
            <a:r>
              <a:rPr lang="fr-FR" sz="1600" b="1" dirty="0">
                <a:solidFill>
                  <a:srgbClr val="333333"/>
                </a:solidFill>
                <a:effectLst/>
                <a:ea typeface="Times New Roman" panose="02020603050405020304" pitchFamily="18" charset="0"/>
              </a:rPr>
              <a:t>délibération du Conseil régional n° 1052 du 5 août 2013</a:t>
            </a:r>
            <a:r>
              <a:rPr lang="fr-FR" sz="1600" dirty="0">
                <a:solidFill>
                  <a:srgbClr val="333333"/>
                </a:solidFill>
                <a:effectLst/>
                <a:ea typeface="Times New Roman" panose="02020603050405020304" pitchFamily="18" charset="0"/>
              </a:rPr>
              <a:t>, dont l'entrée en vigueur était subordonnée à l'approbation des </a:t>
            </a:r>
            <a:r>
              <a:rPr lang="fr-FR" sz="1600" u="sng" dirty="0">
                <a:solidFill>
                  <a:srgbClr val="333333"/>
                </a:solidFill>
                <a:effectLst/>
                <a:ea typeface="Times New Roman" panose="02020603050405020304" pitchFamily="18" charset="0"/>
              </a:rPr>
              <a:t>nouveaux régimes de convention et de projet de formation</a:t>
            </a:r>
            <a:r>
              <a:rPr lang="fr-FR" sz="1600" dirty="0">
                <a:solidFill>
                  <a:srgbClr val="333333"/>
                </a:solidFill>
                <a:effectLst/>
                <a:ea typeface="Times New Roman" panose="02020603050405020304" pitchFamily="18" charset="0"/>
              </a:rPr>
              <a:t>.</a:t>
            </a:r>
            <a:endParaRPr lang="fr-FR" sz="1600" dirty="0">
              <a:effectLst/>
              <a:ea typeface="Times New Roman" panose="02020603050405020304" pitchFamily="18" charset="0"/>
            </a:endParaRPr>
          </a:p>
          <a:p>
            <a:pPr algn="just">
              <a:spcAft>
                <a:spcPts val="750"/>
              </a:spcAft>
            </a:pPr>
            <a:r>
              <a:rPr lang="fr-FR" sz="1600" dirty="0">
                <a:solidFill>
                  <a:srgbClr val="333333"/>
                </a:solidFill>
                <a:effectLst/>
                <a:ea typeface="Times New Roman" panose="02020603050405020304" pitchFamily="18" charset="0"/>
              </a:rPr>
              <a:t>Par </a:t>
            </a:r>
            <a:r>
              <a:rPr lang="fr-FR" sz="1600" b="1" dirty="0">
                <a:solidFill>
                  <a:srgbClr val="333333"/>
                </a:solidFill>
                <a:effectLst/>
                <a:ea typeface="Times New Roman" panose="02020603050405020304" pitchFamily="18" charset="0"/>
              </a:rPr>
              <a:t>décret exécutif n° 3968 du 15 octobre 2013</a:t>
            </a:r>
            <a:r>
              <a:rPr lang="fr-FR" sz="1600" dirty="0">
                <a:solidFill>
                  <a:srgbClr val="333333"/>
                </a:solidFill>
                <a:effectLst/>
                <a:ea typeface="Times New Roman" panose="02020603050405020304" pitchFamily="18" charset="0"/>
              </a:rPr>
              <a:t>, la nouvelle convention et les grandes lignes du projet de formation ont été adoptées. Les dispositions du nouveau règlement régional sur les stages sont </a:t>
            </a:r>
            <a:r>
              <a:rPr lang="fr-FR" sz="1600" b="1" dirty="0">
                <a:solidFill>
                  <a:srgbClr val="333333"/>
                </a:solidFill>
                <a:effectLst/>
                <a:ea typeface="Times New Roman" panose="02020603050405020304" pitchFamily="18" charset="0"/>
              </a:rPr>
              <a:t>entrées en vigueur le 30 octobre 2013</a:t>
            </a:r>
            <a:r>
              <a:rPr lang="fr-FR" sz="1600" dirty="0">
                <a:solidFill>
                  <a:srgbClr val="333333"/>
                </a:solidFill>
                <a:effectLst/>
                <a:ea typeface="Times New Roman" panose="02020603050405020304" pitchFamily="18" charset="0"/>
              </a:rPr>
              <a:t>.</a:t>
            </a:r>
            <a:endParaRPr lang="fr-FR" sz="1600" dirty="0">
              <a:effectLst/>
              <a:ea typeface="Times New Roman" panose="02020603050405020304" pitchFamily="18" charset="0"/>
            </a:endParaRPr>
          </a:p>
          <a:p>
            <a:pPr algn="just">
              <a:spcAft>
                <a:spcPts val="750"/>
              </a:spcAft>
            </a:pPr>
            <a:r>
              <a:rPr lang="fr-FR" sz="1600" b="1" dirty="0">
                <a:solidFill>
                  <a:srgbClr val="333333"/>
                </a:solidFill>
                <a:effectLst/>
                <a:ea typeface="Times New Roman" panose="02020603050405020304" pitchFamily="18" charset="0"/>
              </a:rPr>
              <a:t>Selon les nouvelles règles, la convention et le projet de formation doivent être présentés par voie électronique via le service spécial de la Région, </a:t>
            </a:r>
            <a:r>
              <a:rPr lang="fr-FR" sz="1600" dirty="0">
                <a:solidFill>
                  <a:srgbClr val="333333"/>
                </a:solidFill>
                <a:effectLst/>
                <a:ea typeface="Times New Roman" panose="02020603050405020304" pitchFamily="18" charset="0"/>
              </a:rPr>
              <a:t>qui remplit également l'obligation de notification aux syndicats et au bureau local du travail, comme le prévoit l'article 6 du décret ministériel 142/1998.</a:t>
            </a:r>
            <a:endParaRPr lang="fr-FR" sz="1600" dirty="0">
              <a:effectLst/>
              <a:ea typeface="Times New Roman" panose="02020603050405020304" pitchFamily="18" charset="0"/>
            </a:endParaRPr>
          </a:p>
          <a:p>
            <a:pPr algn="just"/>
            <a:endParaRPr lang="fr-FR" sz="1600" dirty="0"/>
          </a:p>
        </p:txBody>
      </p:sp>
    </p:spTree>
    <p:extLst>
      <p:ext uri="{BB962C8B-B14F-4D97-AF65-F5344CB8AC3E}">
        <p14:creationId xmlns:p14="http://schemas.microsoft.com/office/powerpoint/2010/main" val="272037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8" name="Titolo 1">
            <a:extLst>
              <a:ext uri="{FF2B5EF4-FFF2-40B4-BE49-F238E27FC236}">
                <a16:creationId xmlns:a16="http://schemas.microsoft.com/office/drawing/2014/main" xmlns="" id="{CF5F5F7A-CD00-4D13-B942-5E7AA252C23B}"/>
              </a:ext>
            </a:extLst>
          </p:cNvPr>
          <p:cNvSpPr txBox="1">
            <a:spLocks/>
          </p:cNvSpPr>
          <p:nvPr/>
        </p:nvSpPr>
        <p:spPr>
          <a:xfrm>
            <a:off x="1979712" y="390056"/>
            <a:ext cx="6707088" cy="6835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400" b="1" dirty="0"/>
              <a:t>LES MESURES ANTI-COVID - LIGURIE</a:t>
            </a:r>
          </a:p>
        </p:txBody>
      </p:sp>
      <p:sp>
        <p:nvSpPr>
          <p:cNvPr id="11" name="CasellaDiTesto 10">
            <a:extLst>
              <a:ext uri="{FF2B5EF4-FFF2-40B4-BE49-F238E27FC236}">
                <a16:creationId xmlns:a16="http://schemas.microsoft.com/office/drawing/2014/main" xmlns="" id="{956ECE87-113B-4DE2-958F-18BF540F2391}"/>
              </a:ext>
            </a:extLst>
          </p:cNvPr>
          <p:cNvSpPr txBox="1"/>
          <p:nvPr/>
        </p:nvSpPr>
        <p:spPr>
          <a:xfrm>
            <a:off x="308305" y="1273014"/>
            <a:ext cx="8712968" cy="4433458"/>
          </a:xfrm>
          <a:prstGeom prst="rect">
            <a:avLst/>
          </a:prstGeom>
          <a:noFill/>
        </p:spPr>
        <p:txBody>
          <a:bodyPr wrap="square">
            <a:spAutoFit/>
          </a:bodyPr>
          <a:lstStyle/>
          <a:p>
            <a:pPr algn="just">
              <a:lnSpc>
                <a:spcPct val="107000"/>
              </a:lnSpc>
              <a:spcAft>
                <a:spcPts val="800"/>
              </a:spcAft>
            </a:pPr>
            <a:r>
              <a:rPr lang="fr-FR" b="1" dirty="0">
                <a:effectLst/>
                <a:latin typeface="Calibri" panose="020F0502020204030204" pitchFamily="34" charset="0"/>
                <a:ea typeface="Calibri" panose="020F0502020204030204" pitchFamily="34" charset="0"/>
                <a:cs typeface="Times New Roman" panose="02020603050405020304" pitchFamily="18" charset="0"/>
              </a:rPr>
              <a:t>Communication de la Région prot. 96668 du 11/03/2020 : </a:t>
            </a:r>
            <a:r>
              <a:rPr lang="fr-FR" dirty="0">
                <a:effectLst/>
                <a:latin typeface="Calibri" panose="020F0502020204030204" pitchFamily="34" charset="0"/>
                <a:ea typeface="Calibri" panose="020F0502020204030204" pitchFamily="34" charset="0"/>
                <a:cs typeface="Times New Roman" panose="02020603050405020304" pitchFamily="18" charset="0"/>
              </a:rPr>
              <a:t>Compte tenu des restrictions de déplacement imposées par le décret du Premier ministre du 9 mars 2020, </a:t>
            </a:r>
            <a:r>
              <a:rPr lang="fr-FR" b="1" dirty="0">
                <a:effectLst/>
                <a:latin typeface="Calibri" panose="020F0502020204030204" pitchFamily="34" charset="0"/>
                <a:ea typeface="Calibri" panose="020F0502020204030204" pitchFamily="34" charset="0"/>
                <a:cs typeface="Times New Roman" panose="02020603050405020304" pitchFamily="18" charset="0"/>
              </a:rPr>
              <a:t>la Région a suspendu les stages extracurriculaires existants. L'activité peut être reprise à la fin de la période d'achèvement initialement prévue dans le projet individuel de formation, </a:t>
            </a:r>
            <a:r>
              <a:rPr lang="fr-FR" dirty="0">
                <a:effectLst/>
                <a:latin typeface="Calibri" panose="020F0502020204030204" pitchFamily="34" charset="0"/>
                <a:ea typeface="Calibri" panose="020F0502020204030204" pitchFamily="34" charset="0"/>
                <a:cs typeface="Times New Roman" panose="02020603050405020304" pitchFamily="18" charset="0"/>
              </a:rPr>
              <a:t>même à titre exceptionnel par rapport à la durée maximale du stage.</a:t>
            </a:r>
          </a:p>
          <a:p>
            <a:pPr algn="just">
              <a:lnSpc>
                <a:spcPct val="107000"/>
              </a:lnSpc>
              <a:spcAft>
                <a:spcPts val="800"/>
              </a:spcAft>
            </a:pPr>
            <a:r>
              <a:rPr lang="fr-FR" b="1" dirty="0">
                <a:effectLst/>
                <a:latin typeface="Calibri" panose="020F0502020204030204" pitchFamily="34" charset="0"/>
                <a:ea typeface="Calibri" panose="020F0502020204030204" pitchFamily="34" charset="0"/>
                <a:cs typeface="Times New Roman" panose="02020603050405020304" pitchFamily="18" charset="0"/>
              </a:rPr>
              <a:t>Information de la Région prot. 105924 du 23/03/2020 : </a:t>
            </a:r>
            <a:r>
              <a:rPr lang="fr-FR" dirty="0">
                <a:effectLst/>
                <a:latin typeface="Calibri" panose="020F0502020204030204" pitchFamily="34" charset="0"/>
                <a:ea typeface="Calibri" panose="020F0502020204030204" pitchFamily="34" charset="0"/>
                <a:cs typeface="Times New Roman" panose="02020603050405020304" pitchFamily="18" charset="0"/>
              </a:rPr>
              <a:t>Si les objectifs de formation contenus dans le PEI sont effectivement garantis, le stage peut être réactivé sous la forme et selon les modalités du </a:t>
            </a:r>
            <a:r>
              <a:rPr lang="fr-FR" b="1" dirty="0">
                <a:effectLst/>
                <a:latin typeface="Calibri" panose="020F0502020204030204" pitchFamily="34" charset="0"/>
                <a:ea typeface="Calibri" panose="020F0502020204030204" pitchFamily="34" charset="0"/>
                <a:cs typeface="Times New Roman" panose="02020603050405020304" pitchFamily="18" charset="0"/>
              </a:rPr>
              <a:t>travail agile (smart working). </a:t>
            </a:r>
            <a:r>
              <a:rPr lang="fr-FR" dirty="0">
                <a:effectLst/>
                <a:latin typeface="Calibri" panose="020F0502020204030204" pitchFamily="34" charset="0"/>
                <a:ea typeface="Calibri" panose="020F0502020204030204" pitchFamily="34" charset="0"/>
                <a:cs typeface="Times New Roman" panose="02020603050405020304" pitchFamily="18" charset="0"/>
              </a:rPr>
              <a:t>Le stagiaire doit être équipé des outils technologiques appropriés pour garantir la réalisation des objectifs de formation du stage.</a:t>
            </a:r>
          </a:p>
          <a:p>
            <a:pPr algn="just">
              <a:lnSpc>
                <a:spcPct val="107000"/>
              </a:lnSpc>
              <a:spcAft>
                <a:spcPts val="800"/>
              </a:spcAft>
            </a:pPr>
            <a:r>
              <a:rPr lang="fr-FR" b="1" dirty="0">
                <a:effectLst/>
                <a:latin typeface="Calibri" panose="020F0502020204030204" pitchFamily="34" charset="0"/>
                <a:ea typeface="Calibri" panose="020F0502020204030204" pitchFamily="34" charset="0"/>
                <a:cs typeface="Times New Roman" panose="02020603050405020304" pitchFamily="18" charset="0"/>
              </a:rPr>
              <a:t>Avec l'addendum au Pacte pour le travail dans le tourisme approuvé par le D.G.R. 17 mars 2020, n. 322, </a:t>
            </a:r>
            <a:r>
              <a:rPr lang="fr-FR" dirty="0" err="1">
                <a:effectLst/>
                <a:latin typeface="Calibri" panose="020F0502020204030204" pitchFamily="34" charset="0"/>
                <a:ea typeface="Calibri" panose="020F0502020204030204" pitchFamily="34" charset="0"/>
                <a:cs typeface="Times New Roman" panose="02020603050405020304" pitchFamily="18" charset="0"/>
              </a:rPr>
              <a:t>Regione</a:t>
            </a:r>
            <a:r>
              <a:rPr lang="fr-FR" dirty="0">
                <a:effectLst/>
                <a:latin typeface="Calibri" panose="020F0502020204030204" pitchFamily="34" charset="0"/>
                <a:ea typeface="Calibri" panose="020F0502020204030204" pitchFamily="34" charset="0"/>
                <a:cs typeface="Times New Roman" panose="02020603050405020304" pitchFamily="18" charset="0"/>
              </a:rPr>
              <a:t> Liguria, en accord avec les partenaires sociaux, a permis de nouvelles opportunités de formation et d'orientation à travers </a:t>
            </a:r>
            <a:r>
              <a:rPr lang="fr-FR" b="1" dirty="0">
                <a:effectLst/>
                <a:latin typeface="Calibri" panose="020F0502020204030204" pitchFamily="34" charset="0"/>
                <a:ea typeface="Calibri" panose="020F0502020204030204" pitchFamily="34" charset="0"/>
                <a:cs typeface="Times New Roman" panose="02020603050405020304" pitchFamily="18" charset="0"/>
              </a:rPr>
              <a:t>l'activation de stages extracurriculaires en mode agile (Smart Training) dans le secteur du tourisme. </a:t>
            </a:r>
          </a:p>
        </p:txBody>
      </p:sp>
    </p:spTree>
    <p:extLst>
      <p:ext uri="{BB962C8B-B14F-4D97-AF65-F5344CB8AC3E}">
        <p14:creationId xmlns:p14="http://schemas.microsoft.com/office/powerpoint/2010/main" val="1722538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8" name="Titolo 1">
            <a:extLst>
              <a:ext uri="{FF2B5EF4-FFF2-40B4-BE49-F238E27FC236}">
                <a16:creationId xmlns:a16="http://schemas.microsoft.com/office/drawing/2014/main" xmlns="" id="{CF5F5F7A-CD00-4D13-B942-5E7AA252C23B}"/>
              </a:ext>
            </a:extLst>
          </p:cNvPr>
          <p:cNvSpPr txBox="1">
            <a:spLocks/>
          </p:cNvSpPr>
          <p:nvPr/>
        </p:nvSpPr>
        <p:spPr>
          <a:xfrm>
            <a:off x="2245449" y="390056"/>
            <a:ext cx="6707088" cy="683561"/>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400" b="1" dirty="0"/>
              <a:t>LES STAGES DE FORMATION ET D’ORIENTATION - SARDAIGNE</a:t>
            </a:r>
          </a:p>
        </p:txBody>
      </p:sp>
      <p:sp>
        <p:nvSpPr>
          <p:cNvPr id="11" name="CasellaDiTesto 10">
            <a:extLst>
              <a:ext uri="{FF2B5EF4-FFF2-40B4-BE49-F238E27FC236}">
                <a16:creationId xmlns:a16="http://schemas.microsoft.com/office/drawing/2014/main" xmlns="" id="{3CEBF99A-A08A-4B1D-90AB-E69211CB436B}"/>
              </a:ext>
            </a:extLst>
          </p:cNvPr>
          <p:cNvSpPr txBox="1"/>
          <p:nvPr/>
        </p:nvSpPr>
        <p:spPr>
          <a:xfrm>
            <a:off x="390950" y="1637556"/>
            <a:ext cx="8226425" cy="3416320"/>
          </a:xfrm>
          <a:prstGeom prst="rect">
            <a:avLst/>
          </a:prstGeom>
          <a:noFill/>
        </p:spPr>
        <p:txBody>
          <a:bodyPr wrap="square">
            <a:spAutoFit/>
          </a:bodyPr>
          <a:lstStyle/>
          <a:p>
            <a:pPr algn="just"/>
            <a:r>
              <a:rPr lang="fr-FR" b="1" dirty="0"/>
              <a:t>Délibération n° 34/7 du 3.7.2018 : </a:t>
            </a:r>
            <a:r>
              <a:rPr lang="fr-FR" dirty="0"/>
              <a:t>approbation définitive des </a:t>
            </a:r>
            <a:r>
              <a:rPr lang="fr-FR" b="1" dirty="0"/>
              <a:t>lignes directrices régissant les stages de formation et d'orientation, qui mettent en œuvre l'accord du 25 mai 2017 </a:t>
            </a:r>
            <a:r>
              <a:rPr lang="fr-FR" dirty="0"/>
              <a:t>entre le gouvernement, les régions et les provinces autonomes de Trente et Bolzano.</a:t>
            </a:r>
          </a:p>
          <a:p>
            <a:pPr algn="just"/>
            <a:endParaRPr lang="fr-FR" b="1" dirty="0"/>
          </a:p>
          <a:p>
            <a:pPr algn="just"/>
            <a:r>
              <a:rPr lang="fr-FR" dirty="0"/>
              <a:t>Les lignes directrices susmentionnées doivent être comprises comme des orientations, et doivent être appliquées de manière résiduelle en ce qui concerne les méthodes de mise en œuvre prévues par les différents programmes qui réglementent les stages (PON, POR FSE, Garanzia Giovani, etc.).</a:t>
            </a:r>
          </a:p>
          <a:p>
            <a:pPr algn="just"/>
            <a:endParaRPr lang="fr-FR" dirty="0"/>
          </a:p>
          <a:p>
            <a:pPr algn="just"/>
            <a:r>
              <a:rPr lang="fr-FR" b="1" dirty="0"/>
              <a:t>Délibération n° 45/7 du 14.11.2019 : </a:t>
            </a:r>
            <a:r>
              <a:rPr lang="fr-FR" dirty="0"/>
              <a:t>mise à jour des directives suite à la redéfinition par la</a:t>
            </a:r>
            <a:r>
              <a:rPr lang="fr-FR" b="1" dirty="0"/>
              <a:t> loi n° 26 du 28 mars 2019 </a:t>
            </a:r>
            <a:r>
              <a:rPr lang="fr-FR" dirty="0"/>
              <a:t>de l’état de chômeur</a:t>
            </a:r>
            <a:r>
              <a:rPr lang="fr-FR" b="1" dirty="0"/>
              <a:t>.</a:t>
            </a:r>
          </a:p>
        </p:txBody>
      </p:sp>
    </p:spTree>
    <p:extLst>
      <p:ext uri="{BB962C8B-B14F-4D97-AF65-F5344CB8AC3E}">
        <p14:creationId xmlns:p14="http://schemas.microsoft.com/office/powerpoint/2010/main" val="3450526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8" name="Titolo 1">
            <a:extLst>
              <a:ext uri="{FF2B5EF4-FFF2-40B4-BE49-F238E27FC236}">
                <a16:creationId xmlns:a16="http://schemas.microsoft.com/office/drawing/2014/main" xmlns="" id="{CF5F5F7A-CD00-4D13-B942-5E7AA252C23B}"/>
              </a:ext>
            </a:extLst>
          </p:cNvPr>
          <p:cNvSpPr txBox="1">
            <a:spLocks/>
          </p:cNvSpPr>
          <p:nvPr/>
        </p:nvSpPr>
        <p:spPr>
          <a:xfrm>
            <a:off x="1979712" y="390056"/>
            <a:ext cx="6707088" cy="6835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400" b="1" dirty="0"/>
              <a:t>LES MESURES ANTICOVID - SARDAIGNE</a:t>
            </a:r>
          </a:p>
        </p:txBody>
      </p:sp>
      <p:sp>
        <p:nvSpPr>
          <p:cNvPr id="11" name="CasellaDiTesto 10">
            <a:extLst>
              <a:ext uri="{FF2B5EF4-FFF2-40B4-BE49-F238E27FC236}">
                <a16:creationId xmlns:a16="http://schemas.microsoft.com/office/drawing/2014/main" xmlns="" id="{1A96D5B9-8F86-4924-B390-9F5C3D20F5C6}"/>
              </a:ext>
            </a:extLst>
          </p:cNvPr>
          <p:cNvSpPr txBox="1"/>
          <p:nvPr/>
        </p:nvSpPr>
        <p:spPr>
          <a:xfrm>
            <a:off x="299591" y="1316082"/>
            <a:ext cx="8664897" cy="4603889"/>
          </a:xfrm>
          <a:prstGeom prst="rect">
            <a:avLst/>
          </a:prstGeom>
          <a:noFill/>
        </p:spPr>
        <p:txBody>
          <a:bodyPr wrap="square">
            <a:spAutoFit/>
          </a:bodyPr>
          <a:lstStyle/>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Communication ASPAL du 12/03/2020:</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suspension de tous les stages pour tout le mois de mars 2020, </a:t>
            </a:r>
            <a:r>
              <a:rPr lang="fr-FR" sz="1600" dirty="0">
                <a:effectLst/>
                <a:latin typeface="Calibri" panose="020F0502020204030204" pitchFamily="34" charset="0"/>
                <a:ea typeface="Calibri" panose="020F0502020204030204" pitchFamily="34" charset="0"/>
                <a:cs typeface="Times New Roman" panose="02020603050405020304" pitchFamily="18" charset="0"/>
              </a:rPr>
              <a:t>jusqu'à une date à déterminer en fonction de l'évolution de l'urgence actuelle.</a:t>
            </a:r>
          </a:p>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D.D.G. n. 806 du 26/03/2020 : </a:t>
            </a:r>
            <a:r>
              <a:rPr lang="fr-FR" sz="1600" dirty="0">
                <a:effectLst/>
                <a:latin typeface="Calibri" panose="020F0502020204030204" pitchFamily="34" charset="0"/>
                <a:ea typeface="Calibri" panose="020F0502020204030204" pitchFamily="34" charset="0"/>
                <a:cs typeface="Times New Roman" panose="02020603050405020304" pitchFamily="18" charset="0"/>
              </a:rPr>
              <a:t> En ce qui concerne les stages extracurriculaires suspendus en raison de l'urgence COVID-19 ou qui n'ont pas encore commencé, le promoteur peut autoriser la poursuite ou le début en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mode de travail intelligent/agile</a:t>
            </a:r>
            <a:r>
              <a:rPr lang="fr-FR" sz="1600" dirty="0">
                <a:effectLst/>
                <a:latin typeface="Calibri" panose="020F0502020204030204" pitchFamily="34" charset="0"/>
                <a:ea typeface="Calibri" panose="020F0502020204030204" pitchFamily="34" charset="0"/>
                <a:cs typeface="Times New Roman" panose="02020603050405020304" pitchFamily="18" charset="0"/>
              </a:rPr>
              <a:t>, pour une durée n'excédant pas la période d'urgence, en définissant les conditions et les procédures pour garantir le respect des dispositions anti-COVID - 19 ; ainsi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qu'en fournissant au stagiaire les outils nécessaires </a:t>
            </a:r>
            <a:r>
              <a:rPr lang="fr-FR" sz="1600" dirty="0">
                <a:effectLst/>
                <a:latin typeface="Calibri" panose="020F0502020204030204" pitchFamily="34" charset="0"/>
                <a:ea typeface="Calibri" panose="020F0502020204030204" pitchFamily="34" charset="0"/>
                <a:cs typeface="Times New Roman" panose="02020603050405020304" pitchFamily="18" charset="0"/>
              </a:rPr>
              <a:t>pour assurer une relation de tutorat à distance constante.</a:t>
            </a:r>
          </a:p>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Communication ASPAL du 01/04/2020</a:t>
            </a:r>
            <a:r>
              <a:rPr lang="fr-FR" sz="1600" dirty="0">
                <a:effectLst/>
                <a:latin typeface="Calibri" panose="020F0502020204030204" pitchFamily="34" charset="0"/>
                <a:ea typeface="Calibri" panose="020F0502020204030204" pitchFamily="34" charset="0"/>
                <a:cs typeface="Times New Roman" panose="02020603050405020304" pitchFamily="18" charset="0"/>
              </a:rPr>
              <a:t>: La suspension de TOUS les stages est confirmée. ASPAL communique aux entreprises figurant dans les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codes Ateco de l'annexe 1 DPCM 25 mars 2020</a:t>
            </a:r>
            <a:r>
              <a:rPr lang="fr-FR" sz="1600" dirty="0">
                <a:effectLst/>
                <a:latin typeface="Calibri" panose="020F0502020204030204" pitchFamily="34" charset="0"/>
                <a:ea typeface="Calibri" panose="020F0502020204030204" pitchFamily="34" charset="0"/>
                <a:cs typeface="Times New Roman" panose="02020603050405020304" pitchFamily="18" charset="0"/>
              </a:rPr>
              <a:t>, la possibilité de réactiver les stages.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L'entreprise d'accueil doit garantir le tutorat à distance et la disponibilité des technologies télématiques à mettre à la disposition du stagiaire</a:t>
            </a:r>
            <a:r>
              <a:rPr lang="fr-FR" sz="16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Communication Région Prot. N. 13566 du 15/04/2020</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autorisée la modalité “</a:t>
            </a:r>
            <a:r>
              <a:rPr lang="fr-FR" sz="1600" b="1" dirty="0">
                <a:latin typeface="Calibri" panose="020F0502020204030204" pitchFamily="34" charset="0"/>
                <a:ea typeface="Calibri" panose="020F0502020204030204" pitchFamily="34" charset="0"/>
                <a:cs typeface="Times New Roman" panose="02020603050405020304" pitchFamily="18" charset="0"/>
              </a:rPr>
              <a:t>à</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distance”</a:t>
            </a:r>
            <a:r>
              <a:rPr lang="fr-FR" sz="1600" dirty="0">
                <a:effectLst/>
                <a:latin typeface="Calibri" panose="020F0502020204030204" pitchFamily="34" charset="0"/>
                <a:ea typeface="Calibri" panose="020F0502020204030204" pitchFamily="34" charset="0"/>
                <a:cs typeface="Times New Roman" panose="02020603050405020304" pitchFamily="18" charset="0"/>
              </a:rPr>
              <a:t> où possible les activité en présentiel peuvent être remplacées par application</a:t>
            </a:r>
            <a:r>
              <a:rPr lang="fr-FR" sz="1600" dirty="0">
                <a:latin typeface="Calibri" panose="020F0502020204030204" pitchFamily="34" charset="0"/>
                <a:ea typeface="Calibri" panose="020F0502020204030204" pitchFamily="34" charset="0"/>
                <a:cs typeface="Times New Roman" panose="02020603050405020304" pitchFamily="18" charset="0"/>
              </a:rPr>
              <a:t>s, outils, technologies d’information, dans le respect du principe du traçage et efficace des activités programmées et aux conditions prévues dans la susdite détermination et dans l’avis public</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28740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61572" y="202488"/>
            <a:ext cx="6779096" cy="1143000"/>
          </a:xfrm>
        </p:spPr>
        <p:txBody>
          <a:bodyPr>
            <a:normAutofit/>
          </a:bodyPr>
          <a:lstStyle/>
          <a:p>
            <a:r>
              <a:rPr lang="it-IT" sz="2400" b="1" dirty="0"/>
              <a:t>STAGES RÉALISÉS EN LIGURIE DANS LA PÉRIODE COVID</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graphicFrame>
        <p:nvGraphicFramePr>
          <p:cNvPr id="3" name="Tabella 2">
            <a:extLst>
              <a:ext uri="{FF2B5EF4-FFF2-40B4-BE49-F238E27FC236}">
                <a16:creationId xmlns:a16="http://schemas.microsoft.com/office/drawing/2014/main" xmlns="" id="{FEF7B543-B6B2-4A95-9D40-1F632E4D9933}"/>
              </a:ext>
            </a:extLst>
          </p:cNvPr>
          <p:cNvGraphicFramePr>
            <a:graphicFrameLocks noGrp="1"/>
          </p:cNvGraphicFramePr>
          <p:nvPr>
            <p:extLst>
              <p:ext uri="{D42A27DB-BD31-4B8C-83A1-F6EECF244321}">
                <p14:modId xmlns:p14="http://schemas.microsoft.com/office/powerpoint/2010/main" val="3246057192"/>
              </p:ext>
            </p:extLst>
          </p:nvPr>
        </p:nvGraphicFramePr>
        <p:xfrm>
          <a:off x="432957" y="1345487"/>
          <a:ext cx="7992888" cy="1339740"/>
        </p:xfrm>
        <a:graphic>
          <a:graphicData uri="http://schemas.openxmlformats.org/drawingml/2006/table">
            <a:tbl>
              <a:tblPr>
                <a:tableStyleId>{5C22544A-7EE6-4342-B048-85BDC9FD1C3A}</a:tableStyleId>
              </a:tblPr>
              <a:tblGrid>
                <a:gridCol w="3154056">
                  <a:extLst>
                    <a:ext uri="{9D8B030D-6E8A-4147-A177-3AD203B41FA5}">
                      <a16:colId xmlns:a16="http://schemas.microsoft.com/office/drawing/2014/main" xmlns="" val="3182402527"/>
                    </a:ext>
                  </a:extLst>
                </a:gridCol>
                <a:gridCol w="940340">
                  <a:extLst>
                    <a:ext uri="{9D8B030D-6E8A-4147-A177-3AD203B41FA5}">
                      <a16:colId xmlns:a16="http://schemas.microsoft.com/office/drawing/2014/main" xmlns="" val="2448511818"/>
                    </a:ext>
                  </a:extLst>
                </a:gridCol>
                <a:gridCol w="1763137">
                  <a:extLst>
                    <a:ext uri="{9D8B030D-6E8A-4147-A177-3AD203B41FA5}">
                      <a16:colId xmlns:a16="http://schemas.microsoft.com/office/drawing/2014/main" xmlns="" val="2915978465"/>
                    </a:ext>
                  </a:extLst>
                </a:gridCol>
                <a:gridCol w="940340">
                  <a:extLst>
                    <a:ext uri="{9D8B030D-6E8A-4147-A177-3AD203B41FA5}">
                      <a16:colId xmlns:a16="http://schemas.microsoft.com/office/drawing/2014/main" xmlns="" val="3308185628"/>
                    </a:ext>
                  </a:extLst>
                </a:gridCol>
                <a:gridCol w="1195015">
                  <a:extLst>
                    <a:ext uri="{9D8B030D-6E8A-4147-A177-3AD203B41FA5}">
                      <a16:colId xmlns:a16="http://schemas.microsoft.com/office/drawing/2014/main" xmlns="" val="565775165"/>
                    </a:ext>
                  </a:extLst>
                </a:gridCol>
              </a:tblGrid>
              <a:tr h="535896">
                <a:tc>
                  <a:txBody>
                    <a:bodyPr/>
                    <a:lstStyle/>
                    <a:p>
                      <a:pPr algn="ctr" fontAlgn="b"/>
                      <a:r>
                        <a:rPr lang="fr-FR" sz="1400" u="none" strike="noStrike" noProof="0" dirty="0">
                          <a:effectLst/>
                        </a:rPr>
                        <a:t>Stages extracurriculaires en Ligurie (données mises à jour au 11/07/2021)</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ACTIVÉS</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dont SMART WORKING</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 SW</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dont INTERROMPUS</a:t>
                      </a:r>
                      <a:endParaRPr lang="fr-FR" sz="1400" b="1"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613686647"/>
                  </a:ext>
                </a:extLst>
              </a:tr>
              <a:tr h="267948">
                <a:tc>
                  <a:txBody>
                    <a:bodyPr/>
                    <a:lstStyle/>
                    <a:p>
                      <a:pPr algn="ctr" fontAlgn="b"/>
                      <a:r>
                        <a:rPr lang="fr-FR" sz="1400" u="none" strike="noStrike" noProof="0" dirty="0">
                          <a:effectLst/>
                        </a:rPr>
                        <a:t>01/01/2020 - 31/12/2020</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10228</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2587</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25%</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1964</a:t>
                      </a:r>
                      <a:endParaRPr lang="fr-FR" sz="14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67763878"/>
                  </a:ext>
                </a:extLst>
              </a:tr>
              <a:tr h="267948">
                <a:tc>
                  <a:txBody>
                    <a:bodyPr/>
                    <a:lstStyle/>
                    <a:p>
                      <a:pPr algn="ctr" fontAlgn="b"/>
                      <a:r>
                        <a:rPr lang="fr-FR" sz="1400" u="none" strike="noStrike" noProof="0" dirty="0">
                          <a:effectLst/>
                        </a:rPr>
                        <a:t>01/01/2021 - 11/07/2021</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6396</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743</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12%</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999</a:t>
                      </a:r>
                      <a:endParaRPr lang="fr-FR" sz="14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12600630"/>
                  </a:ext>
                </a:extLst>
              </a:tr>
              <a:tr h="267948">
                <a:tc>
                  <a:txBody>
                    <a:bodyPr/>
                    <a:lstStyle/>
                    <a:p>
                      <a:pPr algn="ctr" fontAlgn="b"/>
                      <a:r>
                        <a:rPr lang="fr-FR" sz="1400" u="none" strike="noStrike" noProof="0" dirty="0">
                          <a:effectLst/>
                        </a:rPr>
                        <a:t>01/01/2020 - 11/07/2021</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ctr"/>
                      <a:r>
                        <a:rPr lang="fr-FR" sz="1400" u="none" strike="noStrike" noProof="0" dirty="0">
                          <a:effectLst/>
                        </a:rPr>
                        <a:t>16624</a:t>
                      </a:r>
                      <a:endParaRPr lang="fr-FR" sz="1400" b="1" i="0" u="none" strike="noStrike" noProof="0" dirty="0">
                        <a:solidFill>
                          <a:srgbClr val="000000"/>
                        </a:solidFill>
                        <a:effectLst/>
                        <a:latin typeface="Calibri" panose="020F0502020204030204" pitchFamily="34" charset="0"/>
                      </a:endParaRPr>
                    </a:p>
                  </a:txBody>
                  <a:tcPr marL="9525" marR="9525" marT="9525" marB="0" anchor="ctr"/>
                </a:tc>
                <a:tc>
                  <a:txBody>
                    <a:bodyPr/>
                    <a:lstStyle/>
                    <a:p>
                      <a:pPr algn="ctr" fontAlgn="b"/>
                      <a:r>
                        <a:rPr lang="fr-FR" sz="1400" u="none" strike="noStrike" noProof="0" dirty="0">
                          <a:effectLst/>
                        </a:rPr>
                        <a:t>3330</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20%</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2963</a:t>
                      </a:r>
                      <a:endParaRPr lang="fr-FR" sz="14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078508356"/>
                  </a:ext>
                </a:extLst>
              </a:tr>
            </a:tbl>
          </a:graphicData>
        </a:graphic>
      </p:graphicFrame>
      <p:sp>
        <p:nvSpPr>
          <p:cNvPr id="11" name="CasellaDiTesto 10">
            <a:extLst>
              <a:ext uri="{FF2B5EF4-FFF2-40B4-BE49-F238E27FC236}">
                <a16:creationId xmlns:a16="http://schemas.microsoft.com/office/drawing/2014/main" xmlns="" id="{8CBDA312-998E-4927-9E77-D5AC3B7C7C31}"/>
              </a:ext>
            </a:extLst>
          </p:cNvPr>
          <p:cNvSpPr txBox="1"/>
          <p:nvPr/>
        </p:nvSpPr>
        <p:spPr>
          <a:xfrm>
            <a:off x="129415" y="2770766"/>
            <a:ext cx="8732772" cy="3046988"/>
          </a:xfrm>
          <a:prstGeom prst="rect">
            <a:avLst/>
          </a:prstGeom>
          <a:noFill/>
        </p:spPr>
        <p:txBody>
          <a:bodyPr wrap="square">
            <a:spAutoFit/>
          </a:bodyPr>
          <a:lstStyle/>
          <a:p>
            <a:pPr lvl="0" algn="just"/>
            <a:r>
              <a:rPr lang="fr-FR" sz="1600" dirty="0">
                <a:effectLst/>
                <a:latin typeface="Calibri" panose="020F0502020204030204" pitchFamily="34" charset="0"/>
                <a:ea typeface="Calibri" panose="020F0502020204030204" pitchFamily="34" charset="0"/>
              </a:rPr>
              <a:t>Le traçage des stages en mode Smart Working est tendanciel. La donnée est en effet obtenu à partir d'une recherche nominale des mots </a:t>
            </a:r>
            <a:r>
              <a:rPr lang="fr-FR" sz="1600" b="1" i="1" dirty="0">
                <a:effectLst/>
                <a:latin typeface="Calibri" panose="020F0502020204030204" pitchFamily="34" charset="0"/>
                <a:ea typeface="Calibri" panose="020F0502020204030204" pitchFamily="34" charset="0"/>
              </a:rPr>
              <a:t>"SW Covid-19", </a:t>
            </a:r>
            <a:r>
              <a:rPr lang="fr-FR" sz="1600" b="1" dirty="0">
                <a:effectLst/>
                <a:latin typeface="Calibri" panose="020F0502020204030204" pitchFamily="34" charset="0"/>
                <a:ea typeface="Calibri" panose="020F0502020204030204" pitchFamily="34" charset="0"/>
              </a:rPr>
              <a:t>une terminologie qui doit être incluse dans le champ des notes de chaque Projet Individuel de Formation en cas de stage dans cette modalité. </a:t>
            </a:r>
            <a:r>
              <a:rPr lang="fr-FR" sz="1600" dirty="0">
                <a:effectLst/>
                <a:latin typeface="Calibri" panose="020F0502020204030204" pitchFamily="34" charset="0"/>
                <a:ea typeface="Calibri" panose="020F0502020204030204" pitchFamily="34" charset="0"/>
              </a:rPr>
              <a:t>Par conséquent, l'inclusion de différentes expressions, même légèrement différentes (par exemple "Smart Working Covid-19" ou "SW Covid 19"), n'a pas contribué au calcul global des stages en question.</a:t>
            </a:r>
          </a:p>
          <a:p>
            <a:pPr lvl="0" algn="just"/>
            <a:endParaRPr lang="fr-FR" sz="1600" dirty="0">
              <a:effectLst/>
              <a:latin typeface="Calibri" panose="020F0502020204030204" pitchFamily="34" charset="0"/>
              <a:ea typeface="Calibri" panose="020F0502020204030204" pitchFamily="34" charset="0"/>
            </a:endParaRPr>
          </a:p>
          <a:p>
            <a:pPr lvl="0" algn="just"/>
            <a:r>
              <a:rPr lang="fr-FR" sz="1600" b="1" dirty="0">
                <a:effectLst/>
                <a:latin typeface="Calibri" panose="020F0502020204030204" pitchFamily="34" charset="0"/>
                <a:ea typeface="Calibri" panose="020F0502020204030204" pitchFamily="34" charset="0"/>
              </a:rPr>
              <a:t>Du 11/03/2020 au 17/05/2020 </a:t>
            </a:r>
            <a:r>
              <a:rPr lang="fr-FR" sz="1600" dirty="0">
                <a:effectLst/>
                <a:latin typeface="Calibri" panose="020F0502020204030204" pitchFamily="34" charset="0"/>
                <a:ea typeface="Calibri" panose="020F0502020204030204" pitchFamily="34" charset="0"/>
              </a:rPr>
              <a:t>tous les stages extracurriculaires ont été suspendus d’après des mesures régionales ;</a:t>
            </a:r>
          </a:p>
          <a:p>
            <a:pPr lvl="0" algn="just"/>
            <a:endParaRPr lang="fr-FR" sz="1600" dirty="0">
              <a:effectLst/>
              <a:latin typeface="Calibri" panose="020F0502020204030204" pitchFamily="34" charset="0"/>
              <a:ea typeface="Calibri" panose="020F0502020204030204" pitchFamily="34" charset="0"/>
            </a:endParaRPr>
          </a:p>
          <a:p>
            <a:pPr lvl="0" algn="just"/>
            <a:r>
              <a:rPr lang="fr-FR" sz="1600" b="1" dirty="0">
                <a:effectLst/>
                <a:latin typeface="Calibri" panose="020F0502020204030204" pitchFamily="34" charset="0"/>
                <a:ea typeface="Calibri" panose="020F0502020204030204" pitchFamily="34" charset="0"/>
              </a:rPr>
              <a:t>Le pic des interruptions de stages pour l'année 2020 s'est produit en mars</a:t>
            </a:r>
            <a:r>
              <a:rPr lang="fr-FR" sz="1600" dirty="0">
                <a:effectLst/>
                <a:latin typeface="Calibri" panose="020F0502020204030204" pitchFamily="34" charset="0"/>
                <a:ea typeface="Calibri" panose="020F0502020204030204" pitchFamily="34" charset="0"/>
              </a:rPr>
              <a:t>, correspondant aux mesures restrictives prises par le gouvernement en raison du Covid-19 (226 interruptions en mars contre, par exemple, 34 interruptions en janvier).</a:t>
            </a:r>
          </a:p>
        </p:txBody>
      </p:sp>
    </p:spTree>
    <p:extLst>
      <p:ext uri="{BB962C8B-B14F-4D97-AF65-F5344CB8AC3E}">
        <p14:creationId xmlns:p14="http://schemas.microsoft.com/office/powerpoint/2010/main" val="1331530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34950" y="260648"/>
            <a:ext cx="6707088" cy="1143000"/>
          </a:xfrm>
        </p:spPr>
        <p:txBody>
          <a:bodyPr>
            <a:normAutofit/>
          </a:bodyPr>
          <a:lstStyle/>
          <a:p>
            <a:r>
              <a:rPr lang="it-IT" sz="2400" b="1" dirty="0"/>
              <a:t>STAGES DÉROULÉS EN SARDAIGNE DANS LA PÉRIODE COVID</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graphicFrame>
        <p:nvGraphicFramePr>
          <p:cNvPr id="3" name="Tabella 2">
            <a:extLst>
              <a:ext uri="{FF2B5EF4-FFF2-40B4-BE49-F238E27FC236}">
                <a16:creationId xmlns:a16="http://schemas.microsoft.com/office/drawing/2014/main" xmlns="" id="{509A0B37-FEA3-4F0A-A0F8-32BCB4F20521}"/>
              </a:ext>
            </a:extLst>
          </p:cNvPr>
          <p:cNvGraphicFramePr>
            <a:graphicFrameLocks noGrp="1"/>
          </p:cNvGraphicFramePr>
          <p:nvPr>
            <p:extLst>
              <p:ext uri="{D42A27DB-BD31-4B8C-83A1-F6EECF244321}">
                <p14:modId xmlns:p14="http://schemas.microsoft.com/office/powerpoint/2010/main" val="3668099850"/>
              </p:ext>
            </p:extLst>
          </p:nvPr>
        </p:nvGraphicFramePr>
        <p:xfrm>
          <a:off x="457200" y="1600200"/>
          <a:ext cx="8219255" cy="1021280"/>
        </p:xfrm>
        <a:graphic>
          <a:graphicData uri="http://schemas.openxmlformats.org/drawingml/2006/table">
            <a:tbl>
              <a:tblPr>
                <a:tableStyleId>{5C22544A-7EE6-4342-B048-85BDC9FD1C3A}</a:tableStyleId>
              </a:tblPr>
              <a:tblGrid>
                <a:gridCol w="3675833">
                  <a:extLst>
                    <a:ext uri="{9D8B030D-6E8A-4147-A177-3AD203B41FA5}">
                      <a16:colId xmlns:a16="http://schemas.microsoft.com/office/drawing/2014/main" xmlns="" val="4062103937"/>
                    </a:ext>
                  </a:extLst>
                </a:gridCol>
                <a:gridCol w="1095901">
                  <a:extLst>
                    <a:ext uri="{9D8B030D-6E8A-4147-A177-3AD203B41FA5}">
                      <a16:colId xmlns:a16="http://schemas.microsoft.com/office/drawing/2014/main" xmlns="" val="4056435164"/>
                    </a:ext>
                  </a:extLst>
                </a:gridCol>
                <a:gridCol w="2054814">
                  <a:extLst>
                    <a:ext uri="{9D8B030D-6E8A-4147-A177-3AD203B41FA5}">
                      <a16:colId xmlns:a16="http://schemas.microsoft.com/office/drawing/2014/main" xmlns="" val="3337922726"/>
                    </a:ext>
                  </a:extLst>
                </a:gridCol>
                <a:gridCol w="1392707">
                  <a:extLst>
                    <a:ext uri="{9D8B030D-6E8A-4147-A177-3AD203B41FA5}">
                      <a16:colId xmlns:a16="http://schemas.microsoft.com/office/drawing/2014/main" xmlns="" val="1050380341"/>
                    </a:ext>
                  </a:extLst>
                </a:gridCol>
              </a:tblGrid>
              <a:tr h="750069">
                <a:tc>
                  <a:txBody>
                    <a:bodyPr/>
                    <a:lstStyle/>
                    <a:p>
                      <a:pPr algn="ctr" fontAlgn="b"/>
                      <a:r>
                        <a:rPr lang="fr-FR" sz="1600" u="none" strike="noStrike" noProof="0" dirty="0">
                          <a:effectLst/>
                        </a:rPr>
                        <a:t>Stages extracurriculaires en Sardaigne (données mises à jour au 27/09/2021)</a:t>
                      </a:r>
                      <a:endParaRPr lang="fr-FR" sz="16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600" u="none" strike="noStrike" noProof="0" dirty="0">
                          <a:effectLst/>
                        </a:rPr>
                        <a:t>ACTIVÉS</a:t>
                      </a:r>
                      <a:endParaRPr lang="fr-FR" sz="16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600" u="none" strike="noStrike" noProof="0" dirty="0">
                          <a:effectLst/>
                        </a:rPr>
                        <a:t>dont SMART WORKING</a:t>
                      </a:r>
                      <a:endParaRPr lang="fr-FR" sz="16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600" u="none" strike="noStrike" noProof="0" dirty="0">
                          <a:effectLst/>
                        </a:rPr>
                        <a:t>Dont MODE MIXTE</a:t>
                      </a:r>
                      <a:endParaRPr lang="fr-FR" sz="1600" b="1"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020789800"/>
                  </a:ext>
                </a:extLst>
              </a:tr>
              <a:tr h="271211">
                <a:tc>
                  <a:txBody>
                    <a:bodyPr/>
                    <a:lstStyle/>
                    <a:p>
                      <a:pPr algn="ctr" fontAlgn="b"/>
                      <a:r>
                        <a:rPr lang="fr-FR" sz="1600" u="none" strike="noStrike" noProof="0" dirty="0">
                          <a:effectLst/>
                        </a:rPr>
                        <a:t>06/2020 – 27/09/2021</a:t>
                      </a:r>
                      <a:endParaRPr lang="fr-FR" sz="16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600" u="none" strike="noStrike" noProof="0" dirty="0">
                          <a:effectLst/>
                        </a:rPr>
                        <a:t>1028</a:t>
                      </a:r>
                      <a:endParaRPr lang="fr-FR" sz="16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600" u="none" strike="noStrike" noProof="0" dirty="0">
                          <a:effectLst/>
                        </a:rPr>
                        <a:t>10</a:t>
                      </a:r>
                      <a:endParaRPr lang="fr-FR" sz="16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600" u="none" strike="noStrike" noProof="0" dirty="0">
                          <a:effectLst/>
                        </a:rPr>
                        <a:t>18</a:t>
                      </a:r>
                      <a:endParaRPr lang="fr-FR" sz="16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30404129"/>
                  </a:ext>
                </a:extLst>
              </a:tr>
            </a:tbl>
          </a:graphicData>
        </a:graphic>
      </p:graphicFrame>
      <p:sp>
        <p:nvSpPr>
          <p:cNvPr id="11" name="CasellaDiTesto 10">
            <a:extLst>
              <a:ext uri="{FF2B5EF4-FFF2-40B4-BE49-F238E27FC236}">
                <a16:creationId xmlns:a16="http://schemas.microsoft.com/office/drawing/2014/main" xmlns="" id="{E13186A6-A609-4BFE-ABAE-E09A08B8AED3}"/>
              </a:ext>
            </a:extLst>
          </p:cNvPr>
          <p:cNvSpPr txBox="1"/>
          <p:nvPr/>
        </p:nvSpPr>
        <p:spPr>
          <a:xfrm>
            <a:off x="385191" y="2760447"/>
            <a:ext cx="8363272" cy="2308324"/>
          </a:xfrm>
          <a:prstGeom prst="rect">
            <a:avLst/>
          </a:prstGeom>
          <a:noFill/>
        </p:spPr>
        <p:txBody>
          <a:bodyPr wrap="square">
            <a:spAutoFit/>
          </a:bodyPr>
          <a:lstStyle/>
          <a:p>
            <a:pPr algn="just"/>
            <a:r>
              <a:rPr lang="fr-FR" dirty="0">
                <a:latin typeface="Calibri" panose="020F0502020204030204" pitchFamily="34" charset="0"/>
                <a:ea typeface="Times New Roman" panose="02020603050405020304" pitchFamily="18" charset="0"/>
                <a:cs typeface="Times New Roman" panose="02020603050405020304" pitchFamily="18" charset="0"/>
              </a:rPr>
              <a:t>Les données ont été fournies par ASPAL et se rapportent à une période comprise entre la date de redémarrage, après la suspension du COVID (juin 2020), et aujourd'hui. Les données se rapportent aux stages activés au cours de la période de référence et ne tiennent pas compte des données relatives aux stages déjà financés et réactivés suite à la suspension pour la pandémie COVID-19.</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fr-FR" dirty="0">
                <a:latin typeface="Calibri" panose="020F0502020204030204" pitchFamily="34" charset="0"/>
                <a:ea typeface="Times New Roman" panose="02020603050405020304" pitchFamily="18" charset="0"/>
                <a:cs typeface="Times New Roman" panose="02020603050405020304" pitchFamily="18" charset="0"/>
              </a:rPr>
              <a:t>Le chiffre concernant les stages de travail intelligent ne concerne que les stages (28) qui ont été nouvellement activés. Les 1 000 autres stages étaient déjà financés et réactivés après une suspension due à la pandémie de COVID-19.</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21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14890" y="-67528"/>
            <a:ext cx="6630888" cy="1143000"/>
          </a:xfrm>
        </p:spPr>
        <p:txBody>
          <a:bodyPr>
            <a:normAutofit/>
          </a:bodyPr>
          <a:lstStyle/>
          <a:p>
            <a:r>
              <a:rPr lang="it-IT" sz="2000" b="1" dirty="0"/>
              <a:t>LE MODULE DE FORMATION LANGUE FRANCAISE ET  INFORMATIQUE</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FDADF8D2-589D-4D8A-BE7C-DBC4FFA706C7}"/>
              </a:ext>
            </a:extLst>
          </p:cNvPr>
          <p:cNvSpPr txBox="1"/>
          <p:nvPr/>
        </p:nvSpPr>
        <p:spPr>
          <a:xfrm>
            <a:off x="519716" y="1041340"/>
            <a:ext cx="8424936" cy="4561698"/>
          </a:xfrm>
          <a:prstGeom prst="rect">
            <a:avLst/>
          </a:prstGeom>
          <a:noFill/>
        </p:spPr>
        <p:txBody>
          <a:bodyPr wrap="square">
            <a:spAutoFit/>
          </a:bodyPr>
          <a:lstStyle/>
          <a:p>
            <a:pPr algn="just">
              <a:lnSpc>
                <a:spcPct val="107000"/>
              </a:lnSpc>
              <a:spcAft>
                <a:spcPts val="800"/>
              </a:spcAft>
            </a:pPr>
            <a:r>
              <a:rPr lang="fr-FR" sz="1800" b="1" dirty="0">
                <a:effectLst/>
                <a:latin typeface="+mj-lt"/>
                <a:ea typeface="Calibri" panose="020F0502020204030204" pitchFamily="34" charset="0"/>
                <a:cs typeface="Calibri" panose="020F0502020204030204" pitchFamily="34" charset="0"/>
              </a:rPr>
              <a:t>LES BESOINS QUI ONT JUSTIFIÉ LA MISE EN PLACE DE L'ENSEIGNEMENT À DISTANCE </a:t>
            </a:r>
          </a:p>
          <a:p>
            <a:pPr algn="just">
              <a:lnSpc>
                <a:spcPct val="107000"/>
              </a:lnSpc>
              <a:spcAft>
                <a:spcPts val="800"/>
              </a:spcAft>
            </a:pPr>
            <a:r>
              <a:rPr lang="fr-FR" sz="1800" dirty="0">
                <a:solidFill>
                  <a:srgbClr val="19191A"/>
                </a:solidFill>
                <a:effectLst/>
                <a:latin typeface="+mj-lt"/>
                <a:ea typeface="Times New Roman" panose="02020603050405020304" pitchFamily="18" charset="0"/>
              </a:rPr>
              <a:t>Le Projet G.i.M., </a:t>
            </a:r>
            <a:r>
              <a:rPr lang="fr-FR" sz="1800" b="1" dirty="0">
                <a:solidFill>
                  <a:srgbClr val="19191A"/>
                </a:solidFill>
                <a:effectLst/>
                <a:latin typeface="+mj-lt"/>
                <a:ea typeface="Times New Roman" panose="02020603050405020304" pitchFamily="18" charset="0"/>
              </a:rPr>
              <a:t>suite à l'interdiction de voyager au niveau national et international liée à l'urgence COVID-19, il a été remanié et approuvé par l'Autorité de Gestion.</a:t>
            </a:r>
            <a:r>
              <a:rPr lang="fr-FR" b="1" dirty="0">
                <a:solidFill>
                  <a:srgbClr val="19191A"/>
                </a:solidFill>
                <a:latin typeface="+mj-lt"/>
                <a:ea typeface="Times New Roman" panose="02020603050405020304" pitchFamily="18" charset="0"/>
              </a:rPr>
              <a:t> </a:t>
            </a:r>
            <a:r>
              <a:rPr lang="fr-FR" sz="1800" b="1" dirty="0">
                <a:solidFill>
                  <a:srgbClr val="19191A"/>
                </a:solidFill>
                <a:effectLst/>
                <a:latin typeface="+mj-lt"/>
                <a:ea typeface="Times New Roman" panose="02020603050405020304" pitchFamily="18" charset="0"/>
              </a:rPr>
              <a:t>Le module de formation réalisé par Signum Formazione </a:t>
            </a:r>
            <a:r>
              <a:rPr lang="fr-FR" sz="1800" dirty="0">
                <a:solidFill>
                  <a:srgbClr val="19191A"/>
                </a:solidFill>
                <a:effectLst/>
                <a:latin typeface="+mj-lt"/>
                <a:ea typeface="Times New Roman" panose="02020603050405020304" pitchFamily="18" charset="0"/>
              </a:rPr>
              <a:t>s'est poursuivi avec la nouvelle phase d'activités d'apprentissage </a:t>
            </a:r>
            <a:r>
              <a:rPr lang="fr-FR" sz="1800" b="1" dirty="0">
                <a:solidFill>
                  <a:srgbClr val="19191A"/>
                </a:solidFill>
                <a:effectLst/>
                <a:latin typeface="+mj-lt"/>
                <a:ea typeface="Times New Roman" panose="02020603050405020304" pitchFamily="18" charset="0"/>
              </a:rPr>
              <a:t>à distance </a:t>
            </a:r>
            <a:r>
              <a:rPr lang="fr-FR" sz="1800" dirty="0">
                <a:solidFill>
                  <a:srgbClr val="19191A"/>
                </a:solidFill>
                <a:effectLst/>
                <a:latin typeface="+mj-lt"/>
                <a:ea typeface="Times New Roman" panose="02020603050405020304" pitchFamily="18" charset="0"/>
              </a:rPr>
              <a:t>axées sur la formation à la langue française et à l'informatique, des compétences considérées comme très importantes et précieuses aujourd'hui, capables de fournir des outils concrets dans le monde du travail actuel et </a:t>
            </a:r>
            <a:r>
              <a:rPr lang="fr-FR" sz="1800" b="1" dirty="0">
                <a:solidFill>
                  <a:srgbClr val="19191A"/>
                </a:solidFill>
                <a:effectLst/>
                <a:latin typeface="+mj-lt"/>
                <a:ea typeface="Times New Roman" panose="02020603050405020304" pitchFamily="18" charset="0"/>
              </a:rPr>
              <a:t>d'encourager la mobilité transfrontalière</a:t>
            </a:r>
            <a:r>
              <a:rPr lang="fr-FR" b="1" dirty="0">
                <a:solidFill>
                  <a:srgbClr val="19191A"/>
                </a:solidFill>
                <a:latin typeface="+mj-lt"/>
                <a:ea typeface="Times New Roman" panose="02020603050405020304" pitchFamily="18" charset="0"/>
              </a:rPr>
              <a:t>.</a:t>
            </a:r>
            <a:endParaRPr lang="fr-FR" sz="1800" b="1" dirty="0">
              <a:effectLst/>
              <a:latin typeface="+mj-lt"/>
              <a:ea typeface="Times New Roman" panose="02020603050405020304" pitchFamily="18" charset="0"/>
            </a:endParaRPr>
          </a:p>
          <a:p>
            <a:pPr algn="just">
              <a:lnSpc>
                <a:spcPct val="107000"/>
              </a:lnSpc>
              <a:spcAft>
                <a:spcPts val="800"/>
              </a:spcAft>
            </a:pPr>
            <a:r>
              <a:rPr lang="fr-FR" b="1" dirty="0">
                <a:latin typeface="+mj-lt"/>
                <a:cs typeface="Calibri" panose="020F0502020204030204" pitchFamily="34" charset="0"/>
              </a:rPr>
              <a:t>OBJECTIFS DU PROJET DE FORMATION À DISTANCE  </a:t>
            </a:r>
          </a:p>
          <a:p>
            <a:pPr marL="285750" indent="-285750" algn="just">
              <a:lnSpc>
                <a:spcPct val="107000"/>
              </a:lnSpc>
              <a:spcAft>
                <a:spcPts val="85"/>
              </a:spcAft>
              <a:buFont typeface="Arial" panose="020B0604020202020204" pitchFamily="34" charset="0"/>
              <a:buChar char="•"/>
            </a:pPr>
            <a:r>
              <a:rPr lang="fr-FR" dirty="0">
                <a:solidFill>
                  <a:srgbClr val="19191A"/>
                </a:solidFill>
                <a:latin typeface="+mj-lt"/>
              </a:rPr>
              <a:t>Préparer et accompagner les élèves dans l'acquisition de compétences pour les amener à se former en français (langue officielle de l'Union européenne) et aux principaux outils informatiques </a:t>
            </a:r>
            <a:r>
              <a:rPr lang="fr-FR" b="1" dirty="0">
                <a:solidFill>
                  <a:srgbClr val="19191A"/>
                </a:solidFill>
                <a:latin typeface="+mj-lt"/>
              </a:rPr>
              <a:t>pour faciliter la mobilité transfrontalière</a:t>
            </a:r>
            <a:r>
              <a:rPr lang="fr-FR" dirty="0">
                <a:solidFill>
                  <a:srgbClr val="19191A"/>
                </a:solidFill>
                <a:latin typeface="+mj-lt"/>
              </a:rPr>
              <a:t>.</a:t>
            </a:r>
          </a:p>
          <a:p>
            <a:pPr marL="285750" indent="-285750" algn="just">
              <a:lnSpc>
                <a:spcPct val="107000"/>
              </a:lnSpc>
              <a:spcAft>
                <a:spcPts val="85"/>
              </a:spcAft>
              <a:buFont typeface="Arial" panose="020B0604020202020204" pitchFamily="34" charset="0"/>
              <a:buChar char="•"/>
            </a:pPr>
            <a:r>
              <a:rPr lang="fr-FR" dirty="0">
                <a:solidFill>
                  <a:srgbClr val="19191A"/>
                </a:solidFill>
                <a:latin typeface="+mj-lt"/>
              </a:rPr>
              <a:t>Valoriser les compétences spécifiques promues par le parcours de formation</a:t>
            </a:r>
          </a:p>
          <a:p>
            <a:pPr marL="285750" indent="-285750" algn="just">
              <a:lnSpc>
                <a:spcPct val="107000"/>
              </a:lnSpc>
              <a:spcAft>
                <a:spcPts val="85"/>
              </a:spcAft>
              <a:buFont typeface="Arial" panose="020B0604020202020204" pitchFamily="34" charset="0"/>
              <a:buChar char="•"/>
            </a:pPr>
            <a:r>
              <a:rPr lang="fr-FR" dirty="0">
                <a:solidFill>
                  <a:srgbClr val="19191A"/>
                </a:solidFill>
                <a:latin typeface="+mj-lt"/>
              </a:rPr>
              <a:t>Décrire le profil de sortie de l'apprenant</a:t>
            </a:r>
            <a:endParaRPr lang="fr-FR" sz="18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1279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83561"/>
          </a:xfrm>
        </p:spPr>
        <p:txBody>
          <a:bodyPr>
            <a:normAutofit/>
          </a:bodyPr>
          <a:lstStyle/>
          <a:p>
            <a:r>
              <a:rPr lang="it-IT" sz="2400" b="1" dirty="0"/>
              <a:t>LES STAGES UNIVERSITAIRES</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91C078C6-0F87-45B5-BD6F-0B8FA85B4D71}"/>
              </a:ext>
            </a:extLst>
          </p:cNvPr>
          <p:cNvSpPr txBox="1"/>
          <p:nvPr/>
        </p:nvSpPr>
        <p:spPr>
          <a:xfrm>
            <a:off x="251520" y="1270636"/>
            <a:ext cx="8712968" cy="4032642"/>
          </a:xfrm>
          <a:prstGeom prst="rect">
            <a:avLst/>
          </a:prstGeom>
          <a:noFill/>
        </p:spPr>
        <p:txBody>
          <a:bodyPr wrap="square">
            <a:spAutoFit/>
          </a:bodyPr>
          <a:lstStyle/>
          <a:p>
            <a:pPr algn="just">
              <a:lnSpc>
                <a:spcPct val="107000"/>
              </a:lnSpc>
            </a:pPr>
            <a:r>
              <a:rPr lang="fr-FR" sz="1600" dirty="0">
                <a:solidFill>
                  <a:srgbClr val="333333"/>
                </a:solidFill>
                <a:effectLst/>
                <a:ea typeface="Times New Roman" panose="02020603050405020304" pitchFamily="18" charset="0"/>
                <a:cs typeface="Times New Roman" panose="02020603050405020304" pitchFamily="18" charset="0"/>
              </a:rPr>
              <a:t>Le </a:t>
            </a:r>
            <a:r>
              <a:rPr lang="fr-FR" sz="1600" b="1" dirty="0">
                <a:solidFill>
                  <a:srgbClr val="333333"/>
                </a:solidFill>
                <a:effectLst/>
                <a:ea typeface="Times New Roman" panose="02020603050405020304" pitchFamily="18" charset="0"/>
                <a:cs typeface="Times New Roman" panose="02020603050405020304" pitchFamily="18" charset="0"/>
              </a:rPr>
              <a:t>stage</a:t>
            </a:r>
            <a:r>
              <a:rPr lang="fr-FR" sz="1600" dirty="0">
                <a:solidFill>
                  <a:srgbClr val="333333"/>
                </a:solidFill>
                <a:effectLst/>
                <a:ea typeface="Times New Roman" panose="02020603050405020304" pitchFamily="18" charset="0"/>
                <a:cs typeface="Times New Roman" panose="02020603050405020304" pitchFamily="18" charset="0"/>
              </a:rPr>
              <a:t> est une période d’orientation et formation s’adresse aux </a:t>
            </a:r>
            <a:r>
              <a:rPr lang="fr-FR" sz="1600" b="1" dirty="0">
                <a:solidFill>
                  <a:srgbClr val="333333"/>
                </a:solidFill>
                <a:effectLst/>
                <a:ea typeface="Times New Roman" panose="02020603050405020304" pitchFamily="18" charset="0"/>
                <a:cs typeface="Times New Roman" panose="02020603050405020304" pitchFamily="18" charset="0"/>
              </a:rPr>
              <a:t>étudiants </a:t>
            </a:r>
            <a:r>
              <a:rPr lang="fr-FR" sz="1600" dirty="0">
                <a:solidFill>
                  <a:srgbClr val="333333"/>
                </a:solidFill>
                <a:effectLst/>
                <a:ea typeface="Times New Roman" panose="02020603050405020304" pitchFamily="18" charset="0"/>
                <a:cs typeface="Times New Roman" panose="02020603050405020304" pitchFamily="18" charset="0"/>
              </a:rPr>
              <a:t>pendant le parcours d’études (</a:t>
            </a:r>
            <a:r>
              <a:rPr lang="fr-FR" sz="1600" b="1" dirty="0">
                <a:solidFill>
                  <a:srgbClr val="333333"/>
                </a:solidFill>
                <a:effectLst/>
                <a:ea typeface="Times New Roman" panose="02020603050405020304" pitchFamily="18" charset="0"/>
                <a:cs typeface="Times New Roman" panose="02020603050405020304" pitchFamily="18" charset="0"/>
              </a:rPr>
              <a:t>stage curriculaire</a:t>
            </a:r>
            <a:r>
              <a:rPr lang="fr-FR" sz="1600" dirty="0">
                <a:solidFill>
                  <a:srgbClr val="333333"/>
                </a:solidFill>
                <a:effectLst/>
                <a:ea typeface="Times New Roman" panose="02020603050405020304" pitchFamily="18" charset="0"/>
                <a:cs typeface="Times New Roman" panose="02020603050405020304" pitchFamily="18" charset="0"/>
              </a:rPr>
              <a:t>) et aux </a:t>
            </a:r>
            <a:r>
              <a:rPr lang="fr-FR" sz="1600" b="1" dirty="0">
                <a:solidFill>
                  <a:srgbClr val="333333"/>
                </a:solidFill>
                <a:effectLst/>
                <a:ea typeface="Times New Roman" panose="02020603050405020304" pitchFamily="18" charset="0"/>
                <a:cs typeface="Times New Roman" panose="02020603050405020304" pitchFamily="18" charset="0"/>
              </a:rPr>
              <a:t>nouveaux diplômés dans les 12 mois de l’obtention du diplôme</a:t>
            </a:r>
            <a:r>
              <a:rPr lang="fr-FR" sz="1600" dirty="0">
                <a:solidFill>
                  <a:srgbClr val="333333"/>
                </a:solidFill>
                <a:effectLst/>
                <a:ea typeface="Times New Roman" panose="02020603050405020304" pitchFamily="18" charset="0"/>
                <a:cs typeface="Times New Roman" panose="02020603050405020304" pitchFamily="18" charset="0"/>
              </a:rPr>
              <a:t> (</a:t>
            </a:r>
            <a:r>
              <a:rPr lang="fr-FR" sz="1600" b="1" dirty="0">
                <a:solidFill>
                  <a:srgbClr val="333333"/>
                </a:solidFill>
                <a:effectLst/>
                <a:ea typeface="Times New Roman" panose="02020603050405020304" pitchFamily="18" charset="0"/>
                <a:cs typeface="Times New Roman" panose="02020603050405020304" pitchFamily="18" charset="0"/>
              </a:rPr>
              <a:t>stage extracurriculaire</a:t>
            </a:r>
            <a:r>
              <a:rPr lang="fr-FR" sz="1600" dirty="0">
                <a:solidFill>
                  <a:srgbClr val="333333"/>
                </a:solidFill>
                <a:effectLst/>
                <a:ea typeface="Times New Roman" panose="02020603050405020304" pitchFamily="18" charset="0"/>
                <a:cs typeface="Times New Roman" panose="02020603050405020304" pitchFamily="18" charset="0"/>
              </a:rPr>
              <a:t>) au près d’entreprises, organismes publics et professionnels.</a:t>
            </a:r>
            <a:endParaRPr lang="fr-FR" sz="1600" dirty="0">
              <a:effectLst/>
              <a:ea typeface="Calibri" panose="020F0502020204030204" pitchFamily="34" charset="0"/>
              <a:cs typeface="Times New Roman" panose="02020603050405020304" pitchFamily="18" charset="0"/>
            </a:endParaRPr>
          </a:p>
          <a:p>
            <a:pPr algn="just">
              <a:lnSpc>
                <a:spcPct val="107000"/>
              </a:lnSpc>
            </a:pPr>
            <a:r>
              <a:rPr lang="fr-FR" sz="1600" dirty="0">
                <a:solidFill>
                  <a:srgbClr val="333333"/>
                </a:solidFill>
                <a:effectLst/>
                <a:ea typeface="Times New Roman" panose="02020603050405020304" pitchFamily="18" charset="0"/>
                <a:cs typeface="Times New Roman" panose="02020603050405020304" pitchFamily="18" charset="0"/>
              </a:rPr>
              <a:t>La relation établie entre l'organisme d'accueil et le stagiaire ne constitue pas une relation de travail.</a:t>
            </a:r>
            <a:endParaRPr lang="fr-FR" sz="1600" dirty="0">
              <a:effectLst/>
              <a:ea typeface="Calibri" panose="020F0502020204030204" pitchFamily="34" charset="0"/>
              <a:cs typeface="Times New Roman" panose="02020603050405020304" pitchFamily="18" charset="0"/>
            </a:endParaRPr>
          </a:p>
          <a:p>
            <a:pPr algn="just">
              <a:lnSpc>
                <a:spcPct val="107000"/>
              </a:lnSpc>
            </a:pPr>
            <a:r>
              <a:rPr lang="fr-FR" sz="1600" b="1" dirty="0">
                <a:solidFill>
                  <a:srgbClr val="333333"/>
                </a:solidFill>
                <a:effectLst/>
                <a:ea typeface="Times New Roman" panose="02020603050405020304" pitchFamily="18" charset="0"/>
                <a:cs typeface="Times New Roman" panose="02020603050405020304" pitchFamily="18" charset="0"/>
              </a:rPr>
              <a:t>Les documents nécessaires </a:t>
            </a:r>
            <a:r>
              <a:rPr lang="fr-FR" sz="1600" dirty="0">
                <a:solidFill>
                  <a:srgbClr val="333333"/>
                </a:solidFill>
                <a:effectLst/>
                <a:ea typeface="Times New Roman" panose="02020603050405020304" pitchFamily="18" charset="0"/>
                <a:cs typeface="Times New Roman" panose="02020603050405020304" pitchFamily="18" charset="0"/>
              </a:rPr>
              <a:t>pour l’activation du stage sont :</a:t>
            </a:r>
            <a:endParaRPr lang="fr-FR" sz="1600" dirty="0">
              <a:effectLst/>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fr-FR" sz="1600" b="1" dirty="0">
                <a:solidFill>
                  <a:srgbClr val="333333"/>
                </a:solidFill>
                <a:effectLst/>
                <a:ea typeface="Times New Roman" panose="02020603050405020304" pitchFamily="18" charset="0"/>
                <a:cs typeface="Times New Roman" panose="02020603050405020304" pitchFamily="18" charset="0"/>
              </a:rPr>
              <a:t>convention</a:t>
            </a:r>
            <a:r>
              <a:rPr lang="fr-FR" sz="1600" dirty="0">
                <a:solidFill>
                  <a:srgbClr val="333333"/>
                </a:solidFill>
                <a:effectLst/>
                <a:ea typeface="Times New Roman" panose="02020603050405020304" pitchFamily="18" charset="0"/>
                <a:cs typeface="Times New Roman" panose="02020603050405020304" pitchFamily="18" charset="0"/>
              </a:rPr>
              <a:t>: accord entre Université et organisme d’accueil (Organisme ou entreprise)</a:t>
            </a:r>
            <a:endParaRPr lang="fr-FR" sz="1600" dirty="0">
              <a:solidFill>
                <a:srgbClr val="333333"/>
              </a:solidFill>
              <a:effectLst/>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fr-FR" sz="1600" b="1" dirty="0">
                <a:solidFill>
                  <a:srgbClr val="333333"/>
                </a:solidFill>
                <a:ea typeface="Times New Roman" panose="02020603050405020304" pitchFamily="18" charset="0"/>
                <a:cs typeface="Times New Roman" panose="02020603050405020304" pitchFamily="18" charset="0"/>
              </a:rPr>
              <a:t>p</a:t>
            </a:r>
            <a:r>
              <a:rPr lang="fr-FR" sz="1600" b="1" dirty="0">
                <a:solidFill>
                  <a:srgbClr val="333333"/>
                </a:solidFill>
                <a:effectLst/>
                <a:ea typeface="Times New Roman" panose="02020603050405020304" pitchFamily="18" charset="0"/>
                <a:cs typeface="Times New Roman" panose="02020603050405020304" pitchFamily="18" charset="0"/>
              </a:rPr>
              <a:t>rojet de formation</a:t>
            </a:r>
            <a:r>
              <a:rPr lang="fr-FR" sz="1600" dirty="0">
                <a:solidFill>
                  <a:srgbClr val="333333"/>
                </a:solidFill>
                <a:effectLst/>
                <a:ea typeface="Times New Roman" panose="02020603050405020304" pitchFamily="18" charset="0"/>
                <a:cs typeface="Times New Roman" panose="02020603050405020304" pitchFamily="18" charset="0"/>
              </a:rPr>
              <a:t>: document prédisposé pour chaque stagiaire qui définit les objectifs et les modes de déroulement du stage</a:t>
            </a:r>
          </a:p>
          <a:p>
            <a:pPr algn="just">
              <a:lnSpc>
                <a:spcPct val="107000"/>
              </a:lnSpc>
            </a:pPr>
            <a:r>
              <a:rPr lang="fr-FR" sz="1600" b="1" dirty="0">
                <a:solidFill>
                  <a:srgbClr val="333333"/>
                </a:solidFill>
                <a:effectLst/>
                <a:ea typeface="Times New Roman" panose="02020603050405020304" pitchFamily="18" charset="0"/>
                <a:cs typeface="Times New Roman" panose="02020603050405020304" pitchFamily="18" charset="0"/>
              </a:rPr>
              <a:t>Les stages curriculaires peuvent être effectués par des étudiants régulièrement inscrits à un programme d'études à n'importe quel niveau </a:t>
            </a:r>
            <a:r>
              <a:rPr lang="fr-FR" sz="1600" dirty="0">
                <a:solidFill>
                  <a:srgbClr val="333333"/>
                </a:solidFill>
                <a:effectLst/>
                <a:ea typeface="Times New Roman" panose="02020603050405020304" pitchFamily="18" charset="0"/>
                <a:cs typeface="Times New Roman" panose="02020603050405020304" pitchFamily="18" charset="0"/>
              </a:rPr>
              <a:t>(diplôme, master, doctorat, spécialisation, troisième cycle) à l'université. Elle peut être </a:t>
            </a:r>
            <a:r>
              <a:rPr lang="fr-FR" sz="1600" b="1" dirty="0">
                <a:solidFill>
                  <a:srgbClr val="333333"/>
                </a:solidFill>
                <a:effectLst/>
                <a:ea typeface="Times New Roman" panose="02020603050405020304" pitchFamily="18" charset="0"/>
                <a:cs typeface="Times New Roman" panose="02020603050405020304" pitchFamily="18" charset="0"/>
              </a:rPr>
              <a:t>obligatoirement prévue </a:t>
            </a:r>
            <a:r>
              <a:rPr lang="fr-FR" sz="1600" dirty="0">
                <a:solidFill>
                  <a:srgbClr val="333333"/>
                </a:solidFill>
                <a:effectLst/>
                <a:ea typeface="Times New Roman" panose="02020603050405020304" pitchFamily="18" charset="0"/>
                <a:cs typeface="Times New Roman" panose="02020603050405020304" pitchFamily="18" charset="0"/>
              </a:rPr>
              <a:t>par le règlement de la formation diplômante (avec reconnaissance des CFU), ou être </a:t>
            </a:r>
            <a:r>
              <a:rPr lang="fr-FR" sz="1600" b="1" dirty="0">
                <a:solidFill>
                  <a:srgbClr val="333333"/>
                </a:solidFill>
                <a:effectLst/>
                <a:ea typeface="Times New Roman" panose="02020603050405020304" pitchFamily="18" charset="0"/>
                <a:cs typeface="Times New Roman" panose="02020603050405020304" pitchFamily="18" charset="0"/>
              </a:rPr>
              <a:t>réalisée de manière facultative </a:t>
            </a:r>
            <a:r>
              <a:rPr lang="fr-FR" sz="1600" dirty="0">
                <a:solidFill>
                  <a:srgbClr val="333333"/>
                </a:solidFill>
                <a:effectLst/>
                <a:ea typeface="Times New Roman" panose="02020603050405020304" pitchFamily="18" charset="0"/>
                <a:cs typeface="Times New Roman" panose="02020603050405020304" pitchFamily="18" charset="0"/>
              </a:rPr>
              <a:t>(avec ou sans reconnaissance des CFU).</a:t>
            </a:r>
          </a:p>
          <a:p>
            <a:pPr algn="just">
              <a:lnSpc>
                <a:spcPct val="107000"/>
              </a:lnSpc>
            </a:pPr>
            <a:r>
              <a:rPr lang="fr-FR" sz="1600" dirty="0">
                <a:solidFill>
                  <a:srgbClr val="333333"/>
                </a:solidFill>
                <a:effectLst/>
                <a:ea typeface="Times New Roman" panose="02020603050405020304" pitchFamily="18" charset="0"/>
              </a:rPr>
              <a:t>Le stage curriculaire a une </a:t>
            </a:r>
            <a:r>
              <a:rPr lang="fr-FR" sz="1600" b="1" dirty="0">
                <a:solidFill>
                  <a:srgbClr val="333333"/>
                </a:solidFill>
                <a:effectLst/>
                <a:ea typeface="Times New Roman" panose="02020603050405020304" pitchFamily="18" charset="0"/>
              </a:rPr>
              <a:t>durée </a:t>
            </a:r>
            <a:r>
              <a:rPr lang="fr-FR" sz="1600" b="1" dirty="0">
                <a:solidFill>
                  <a:srgbClr val="333333"/>
                </a:solidFill>
                <a:ea typeface="Times New Roman" panose="02020603050405020304" pitchFamily="18" charset="0"/>
              </a:rPr>
              <a:t>maximale de 12 mois</a:t>
            </a:r>
            <a:r>
              <a:rPr lang="fr-FR" sz="1600" b="1" dirty="0">
                <a:solidFill>
                  <a:srgbClr val="333333"/>
                </a:solidFill>
                <a:effectLst/>
                <a:ea typeface="Times New Roman" panose="02020603050405020304" pitchFamily="18" charset="0"/>
              </a:rPr>
              <a:t>, </a:t>
            </a:r>
            <a:r>
              <a:rPr lang="fr-FR" sz="1600" dirty="0">
                <a:solidFill>
                  <a:srgbClr val="333333"/>
                </a:solidFill>
                <a:effectLst/>
                <a:ea typeface="Times New Roman" panose="02020603050405020304" pitchFamily="18" charset="0"/>
              </a:rPr>
              <a:t>pour chaque cycle de cours d’étude.</a:t>
            </a:r>
            <a:endParaRPr lang="fr-FR" sz="1600" dirty="0">
              <a:effectLst/>
              <a:ea typeface="Calibri" panose="020F0502020204030204" pitchFamily="34" charset="0"/>
              <a:cs typeface="Times New Roman" panose="02020603050405020304" pitchFamily="18" charset="0"/>
            </a:endParaRPr>
          </a:p>
          <a:p>
            <a:pPr lvl="0" algn="just">
              <a:lnSpc>
                <a:spcPct val="107000"/>
              </a:lnSpc>
              <a:spcAft>
                <a:spcPts val="0"/>
              </a:spcAft>
              <a:buSzPts val="1000"/>
              <a:tabLst>
                <a:tab pos="457200" algn="l"/>
              </a:tabLst>
            </a:pPr>
            <a:endParaRPr lang="fr-FR" sz="1600" dirty="0">
              <a:solidFill>
                <a:srgbClr val="333333"/>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874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LES STAGES UNIVERSITAIRES</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8ECC3244-8EB7-493E-A373-EB2D2AC38051}"/>
              </a:ext>
            </a:extLst>
          </p:cNvPr>
          <p:cNvSpPr txBox="1"/>
          <p:nvPr/>
        </p:nvSpPr>
        <p:spPr>
          <a:xfrm>
            <a:off x="179512" y="1503439"/>
            <a:ext cx="8808913" cy="3286541"/>
          </a:xfrm>
          <a:prstGeom prst="rect">
            <a:avLst/>
          </a:prstGeom>
          <a:noFill/>
        </p:spPr>
        <p:txBody>
          <a:bodyPr wrap="square">
            <a:spAutoFit/>
          </a:bodyPr>
          <a:lstStyle/>
          <a:p>
            <a:pPr algn="just">
              <a:lnSpc>
                <a:spcPct val="107000"/>
              </a:lnSpc>
              <a:spcAft>
                <a:spcPts val="800"/>
              </a:spcAft>
            </a:pPr>
            <a:r>
              <a:rPr lang="fr-FR" sz="1600" dirty="0">
                <a:solidFill>
                  <a:srgbClr val="333333"/>
                </a:solidFill>
                <a:effectLst/>
                <a:ea typeface="Calibri" panose="020F0502020204030204" pitchFamily="34" charset="0"/>
                <a:cs typeface="Times New Roman" panose="02020603050405020304" pitchFamily="18" charset="0"/>
              </a:rPr>
              <a:t>L'objectif des cours de formation et d'orientation extrascolaires est de </a:t>
            </a:r>
            <a:r>
              <a:rPr lang="fr-FR" sz="1600" b="1" dirty="0">
                <a:solidFill>
                  <a:srgbClr val="333333"/>
                </a:solidFill>
                <a:effectLst/>
                <a:ea typeface="Calibri" panose="020F0502020204030204" pitchFamily="34" charset="0"/>
                <a:cs typeface="Times New Roman" panose="02020603050405020304" pitchFamily="18" charset="0"/>
              </a:rPr>
              <a:t>faciliter les choix professionnels et l'employabilité </a:t>
            </a:r>
            <a:r>
              <a:rPr lang="fr-FR" sz="1600" dirty="0">
                <a:solidFill>
                  <a:srgbClr val="333333"/>
                </a:solidFill>
                <a:effectLst/>
                <a:ea typeface="Calibri" panose="020F0502020204030204" pitchFamily="34" charset="0"/>
                <a:cs typeface="Times New Roman" panose="02020603050405020304" pitchFamily="18" charset="0"/>
              </a:rPr>
              <a:t>des jeunes lors de la transition entre l'université et le monde du travail, grâce à une formation en contact direct avec le monde du travail.</a:t>
            </a:r>
            <a:endParaRPr lang="fr-FR"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1600" b="1" dirty="0">
                <a:solidFill>
                  <a:srgbClr val="333333"/>
                </a:solidFill>
                <a:effectLst/>
                <a:ea typeface="Calibri" panose="020F0502020204030204" pitchFamily="34" charset="0"/>
                <a:cs typeface="Times New Roman" panose="02020603050405020304" pitchFamily="18" charset="0"/>
              </a:rPr>
              <a:t>Les diplômés </a:t>
            </a:r>
            <a:r>
              <a:rPr lang="fr-FR" sz="1600" dirty="0">
                <a:solidFill>
                  <a:srgbClr val="333333"/>
                </a:solidFill>
                <a:effectLst/>
                <a:ea typeface="Calibri" panose="020F0502020204030204" pitchFamily="34" charset="0"/>
                <a:cs typeface="Times New Roman" panose="02020603050405020304" pitchFamily="18" charset="0"/>
              </a:rPr>
              <a:t>qui ont obtenu leur diplôme </a:t>
            </a:r>
            <a:r>
              <a:rPr lang="fr-FR" sz="1600" b="1" dirty="0">
                <a:solidFill>
                  <a:srgbClr val="333333"/>
                </a:solidFill>
                <a:effectLst/>
                <a:ea typeface="Calibri" panose="020F0502020204030204" pitchFamily="34" charset="0"/>
                <a:cs typeface="Times New Roman" panose="02020603050405020304" pitchFamily="18" charset="0"/>
              </a:rPr>
              <a:t>depuis moins de 12 mois </a:t>
            </a:r>
            <a:r>
              <a:rPr lang="fr-FR" sz="1600" dirty="0">
                <a:solidFill>
                  <a:srgbClr val="333333"/>
                </a:solidFill>
                <a:effectLst/>
                <a:ea typeface="Calibri" panose="020F0502020204030204" pitchFamily="34" charset="0"/>
                <a:cs typeface="Times New Roman" panose="02020603050405020304" pitchFamily="18" charset="0"/>
              </a:rPr>
              <a:t>peuvent effectuer un stage extrascolaire (formation et orientation). Certaines réglementations régionales (dont celle de la région Ligurie) étendent cette possibilité </a:t>
            </a:r>
            <a:r>
              <a:rPr lang="fr-FR" sz="1600" b="1" dirty="0">
                <a:solidFill>
                  <a:srgbClr val="333333"/>
                </a:solidFill>
                <a:effectLst/>
                <a:ea typeface="Calibri" panose="020F0502020204030204" pitchFamily="34" charset="0"/>
                <a:cs typeface="Times New Roman" panose="02020603050405020304" pitchFamily="18" charset="0"/>
              </a:rPr>
              <a:t>même après l'obtention d'un master ou d'un doctorat.</a:t>
            </a:r>
          </a:p>
          <a:p>
            <a:pPr algn="just">
              <a:lnSpc>
                <a:spcPct val="107000"/>
              </a:lnSpc>
              <a:spcAft>
                <a:spcPts val="800"/>
              </a:spcAft>
            </a:pPr>
            <a:r>
              <a:rPr lang="fr-FR" sz="1600" b="1" dirty="0">
                <a:solidFill>
                  <a:srgbClr val="333333"/>
                </a:solidFill>
                <a:ea typeface="Calibri" panose="020F0502020204030204" pitchFamily="34" charset="0"/>
                <a:cs typeface="Times New Roman" panose="02020603050405020304" pitchFamily="18" charset="0"/>
              </a:rPr>
              <a:t>MESURES ANTI-COVID</a:t>
            </a:r>
          </a:p>
          <a:p>
            <a:pPr algn="just">
              <a:lnSpc>
                <a:spcPct val="107000"/>
              </a:lnSpc>
              <a:spcAft>
                <a:spcPts val="800"/>
              </a:spcAft>
            </a:pPr>
            <a:r>
              <a:rPr lang="fr-FR" sz="1600" b="1" dirty="0">
                <a:solidFill>
                  <a:srgbClr val="333333"/>
                </a:solidFill>
                <a:effectLst/>
                <a:ea typeface="Calibri" panose="020F0502020204030204" pitchFamily="34" charset="0"/>
              </a:rPr>
              <a:t>Les stages </a:t>
            </a:r>
            <a:r>
              <a:rPr lang="fr-FR" sz="1600" dirty="0">
                <a:solidFill>
                  <a:srgbClr val="333333"/>
                </a:solidFill>
                <a:effectLst/>
                <a:ea typeface="Calibri" panose="020F0502020204030204" pitchFamily="34" charset="0"/>
              </a:rPr>
              <a:t>scolaires et extra-scolaires peuvent être effectués </a:t>
            </a:r>
            <a:r>
              <a:rPr lang="fr-FR" sz="1600" b="1" dirty="0">
                <a:solidFill>
                  <a:srgbClr val="333333"/>
                </a:solidFill>
                <a:effectLst/>
                <a:ea typeface="Calibri" panose="020F0502020204030204" pitchFamily="34" charset="0"/>
              </a:rPr>
              <a:t>à distance</a:t>
            </a:r>
            <a:r>
              <a:rPr lang="fr-FR" sz="1600" dirty="0">
                <a:solidFill>
                  <a:srgbClr val="333333"/>
                </a:solidFill>
                <a:effectLst/>
                <a:ea typeface="Calibri" panose="020F0502020204030204" pitchFamily="34" charset="0"/>
              </a:rPr>
              <a:t>. Elles peuvent également être effectuées </a:t>
            </a:r>
            <a:r>
              <a:rPr lang="fr-FR" sz="1600" b="1" dirty="0">
                <a:solidFill>
                  <a:srgbClr val="333333"/>
                </a:solidFill>
                <a:effectLst/>
                <a:ea typeface="Calibri" panose="020F0502020204030204" pitchFamily="34" charset="0"/>
              </a:rPr>
              <a:t>en présentiel</a:t>
            </a:r>
            <a:r>
              <a:rPr lang="fr-FR" sz="1600" dirty="0">
                <a:solidFill>
                  <a:srgbClr val="333333"/>
                </a:solidFill>
                <a:effectLst/>
                <a:ea typeface="Calibri" panose="020F0502020204030204" pitchFamily="34" charset="0"/>
              </a:rPr>
              <a:t>, </a:t>
            </a:r>
            <a:r>
              <a:rPr lang="fr-FR" sz="1600" b="1" dirty="0">
                <a:solidFill>
                  <a:srgbClr val="333333"/>
                </a:solidFill>
                <a:effectLst/>
                <a:ea typeface="Calibri" panose="020F0502020204030204" pitchFamily="34" charset="0"/>
              </a:rPr>
              <a:t>à condition que l’organisme d’accueil puisse garantir </a:t>
            </a:r>
            <a:r>
              <a:rPr lang="fr-FR" sz="1600" dirty="0">
                <a:solidFill>
                  <a:srgbClr val="333333"/>
                </a:solidFill>
                <a:effectLst/>
                <a:ea typeface="Calibri" panose="020F0502020204030204" pitchFamily="34" charset="0"/>
              </a:rPr>
              <a:t>qu'il a adopté toutes </a:t>
            </a:r>
            <a:r>
              <a:rPr lang="fr-FR" sz="1600" b="1" dirty="0">
                <a:solidFill>
                  <a:srgbClr val="333333"/>
                </a:solidFill>
                <a:effectLst/>
                <a:ea typeface="Calibri" panose="020F0502020204030204" pitchFamily="34" charset="0"/>
              </a:rPr>
              <a:t>les mesures visant à contenir la contagion et les stratégies de prévention adéquates </a:t>
            </a:r>
            <a:r>
              <a:rPr lang="fr-FR" sz="1600" dirty="0">
                <a:solidFill>
                  <a:srgbClr val="333333"/>
                </a:solidFill>
                <a:effectLst/>
                <a:ea typeface="Calibri" panose="020F0502020204030204" pitchFamily="34" charset="0"/>
              </a:rPr>
              <a:t>indiquées dans les dispositions légales pertinentes.</a:t>
            </a:r>
            <a:endParaRPr lang="fr-F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1394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LES STAGES UNIVERSITAIRES</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graphicFrame>
        <p:nvGraphicFramePr>
          <p:cNvPr id="3" name="Tabella 2">
            <a:extLst>
              <a:ext uri="{FF2B5EF4-FFF2-40B4-BE49-F238E27FC236}">
                <a16:creationId xmlns:a16="http://schemas.microsoft.com/office/drawing/2014/main" xmlns="" id="{C8C3C056-E8E8-4F09-9468-308CD4304627}"/>
              </a:ext>
            </a:extLst>
          </p:cNvPr>
          <p:cNvGraphicFramePr>
            <a:graphicFrameLocks noGrp="1"/>
          </p:cNvGraphicFramePr>
          <p:nvPr>
            <p:extLst>
              <p:ext uri="{D42A27DB-BD31-4B8C-83A1-F6EECF244321}">
                <p14:modId xmlns:p14="http://schemas.microsoft.com/office/powerpoint/2010/main" val="2291177772"/>
              </p:ext>
            </p:extLst>
          </p:nvPr>
        </p:nvGraphicFramePr>
        <p:xfrm>
          <a:off x="471736" y="1156429"/>
          <a:ext cx="8352927" cy="1986820"/>
        </p:xfrm>
        <a:graphic>
          <a:graphicData uri="http://schemas.openxmlformats.org/drawingml/2006/table">
            <a:tbl>
              <a:tblPr>
                <a:tableStyleId>{5C22544A-7EE6-4342-B048-85BDC9FD1C3A}</a:tableStyleId>
              </a:tblPr>
              <a:tblGrid>
                <a:gridCol w="2948136">
                  <a:extLst>
                    <a:ext uri="{9D8B030D-6E8A-4147-A177-3AD203B41FA5}">
                      <a16:colId xmlns:a16="http://schemas.microsoft.com/office/drawing/2014/main" xmlns="" val="3583004428"/>
                    </a:ext>
                  </a:extLst>
                </a:gridCol>
                <a:gridCol w="1268212">
                  <a:extLst>
                    <a:ext uri="{9D8B030D-6E8A-4147-A177-3AD203B41FA5}">
                      <a16:colId xmlns:a16="http://schemas.microsoft.com/office/drawing/2014/main" xmlns="" val="1752399861"/>
                    </a:ext>
                  </a:extLst>
                </a:gridCol>
                <a:gridCol w="1196531">
                  <a:extLst>
                    <a:ext uri="{9D8B030D-6E8A-4147-A177-3AD203B41FA5}">
                      <a16:colId xmlns:a16="http://schemas.microsoft.com/office/drawing/2014/main" xmlns="" val="3657816563"/>
                    </a:ext>
                  </a:extLst>
                </a:gridCol>
                <a:gridCol w="1777704">
                  <a:extLst>
                    <a:ext uri="{9D8B030D-6E8A-4147-A177-3AD203B41FA5}">
                      <a16:colId xmlns:a16="http://schemas.microsoft.com/office/drawing/2014/main" xmlns="" val="950068848"/>
                    </a:ext>
                  </a:extLst>
                </a:gridCol>
                <a:gridCol w="1162344">
                  <a:extLst>
                    <a:ext uri="{9D8B030D-6E8A-4147-A177-3AD203B41FA5}">
                      <a16:colId xmlns:a16="http://schemas.microsoft.com/office/drawing/2014/main" xmlns="" val="2116918087"/>
                    </a:ext>
                  </a:extLst>
                </a:gridCol>
              </a:tblGrid>
              <a:tr h="372220">
                <a:tc gridSpan="5">
                  <a:txBody>
                    <a:bodyPr/>
                    <a:lstStyle/>
                    <a:p>
                      <a:pPr algn="ctr" fontAlgn="b"/>
                      <a:r>
                        <a:rPr lang="fr-FR" sz="1400" b="1" u="none" strike="noStrike" noProof="0" dirty="0">
                          <a:effectLst/>
                        </a:rPr>
                        <a:t>STAGES ACTIVÉS PAR L’UNIVERSITÉ DE GÊNES</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156795430"/>
                  </a:ext>
                </a:extLst>
              </a:tr>
              <a:tr h="497940">
                <a:tc>
                  <a:txBody>
                    <a:bodyPr/>
                    <a:lstStyle/>
                    <a:p>
                      <a:pPr algn="ctr" fontAlgn="b"/>
                      <a:r>
                        <a:rPr lang="fr-FR" sz="1400" b="1" u="none" strike="noStrike" noProof="0" dirty="0">
                          <a:effectLst/>
                        </a:rPr>
                        <a:t>activité</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b="1" u="none" strike="noStrike" noProof="0" dirty="0">
                          <a:effectLst/>
                        </a:rPr>
                        <a:t>année 2020</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b="1" u="none" strike="noStrike" noProof="0" dirty="0">
                          <a:effectLst/>
                        </a:rPr>
                        <a:t>dont à l’étranger</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b="1" u="none" strike="noStrike" noProof="0" dirty="0">
                          <a:effectLst/>
                        </a:rPr>
                        <a:t>année 2021 (au 31 juillet)</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b="1" u="none" strike="noStrike" noProof="0" dirty="0">
                          <a:effectLst/>
                        </a:rPr>
                        <a:t>dont à l’étranger</a:t>
                      </a:r>
                      <a:endParaRPr lang="fr-FR" sz="1400" b="1"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150621590"/>
                  </a:ext>
                </a:extLst>
              </a:tr>
              <a:tr h="372220">
                <a:tc>
                  <a:txBody>
                    <a:bodyPr/>
                    <a:lstStyle/>
                    <a:p>
                      <a:pPr algn="l" fontAlgn="b"/>
                      <a:r>
                        <a:rPr lang="fr-FR" sz="1400" u="none" strike="noStrike" noProof="0" dirty="0">
                          <a:effectLst/>
                        </a:rPr>
                        <a:t>Conventions activées</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532</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 </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511</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 </a:t>
                      </a:r>
                      <a:endParaRPr lang="fr-FR" sz="14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65273711"/>
                  </a:ext>
                </a:extLst>
              </a:tr>
              <a:tr h="372220">
                <a:tc>
                  <a:txBody>
                    <a:bodyPr/>
                    <a:lstStyle/>
                    <a:p>
                      <a:pPr algn="l" fontAlgn="b"/>
                      <a:r>
                        <a:rPr lang="fr-FR" sz="1400" u="none" strike="noStrike" noProof="0" dirty="0">
                          <a:effectLst/>
                        </a:rPr>
                        <a:t>stages curriculaires</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1.870</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13</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1.579</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22</a:t>
                      </a:r>
                      <a:endParaRPr lang="fr-FR" sz="14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896339047"/>
                  </a:ext>
                </a:extLst>
              </a:tr>
              <a:tr h="372220">
                <a:tc>
                  <a:txBody>
                    <a:bodyPr/>
                    <a:lstStyle/>
                    <a:p>
                      <a:pPr algn="l" fontAlgn="b"/>
                      <a:r>
                        <a:rPr lang="fr-FR" sz="1400" u="none" strike="noStrike" noProof="0" dirty="0">
                          <a:effectLst/>
                        </a:rPr>
                        <a:t>stages extracurriculaires (postlauream)</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180</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21</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130</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1</a:t>
                      </a:r>
                      <a:endParaRPr lang="fr-FR" sz="14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997812739"/>
                  </a:ext>
                </a:extLst>
              </a:tr>
            </a:tbl>
          </a:graphicData>
        </a:graphic>
      </p:graphicFrame>
      <p:graphicFrame>
        <p:nvGraphicFramePr>
          <p:cNvPr id="5" name="Tabella 4">
            <a:extLst>
              <a:ext uri="{FF2B5EF4-FFF2-40B4-BE49-F238E27FC236}">
                <a16:creationId xmlns:a16="http://schemas.microsoft.com/office/drawing/2014/main" xmlns="" id="{992282D9-49C5-440C-BC37-2B404DF0F4BF}"/>
              </a:ext>
            </a:extLst>
          </p:cNvPr>
          <p:cNvGraphicFramePr>
            <a:graphicFrameLocks noGrp="1"/>
          </p:cNvGraphicFramePr>
          <p:nvPr>
            <p:extLst>
              <p:ext uri="{D42A27DB-BD31-4B8C-83A1-F6EECF244321}">
                <p14:modId xmlns:p14="http://schemas.microsoft.com/office/powerpoint/2010/main" val="1591576990"/>
              </p:ext>
            </p:extLst>
          </p:nvPr>
        </p:nvGraphicFramePr>
        <p:xfrm>
          <a:off x="471736" y="3143249"/>
          <a:ext cx="8352927" cy="999339"/>
        </p:xfrm>
        <a:graphic>
          <a:graphicData uri="http://schemas.openxmlformats.org/drawingml/2006/table">
            <a:tbl>
              <a:tblPr>
                <a:tableStyleId>{5C22544A-7EE6-4342-B048-85BDC9FD1C3A}</a:tableStyleId>
              </a:tblPr>
              <a:tblGrid>
                <a:gridCol w="2948136">
                  <a:extLst>
                    <a:ext uri="{9D8B030D-6E8A-4147-A177-3AD203B41FA5}">
                      <a16:colId xmlns:a16="http://schemas.microsoft.com/office/drawing/2014/main" xmlns="" val="3192390125"/>
                    </a:ext>
                  </a:extLst>
                </a:gridCol>
                <a:gridCol w="1268211">
                  <a:extLst>
                    <a:ext uri="{9D8B030D-6E8A-4147-A177-3AD203B41FA5}">
                      <a16:colId xmlns:a16="http://schemas.microsoft.com/office/drawing/2014/main" xmlns="" val="2060124891"/>
                    </a:ext>
                  </a:extLst>
                </a:gridCol>
                <a:gridCol w="1196532">
                  <a:extLst>
                    <a:ext uri="{9D8B030D-6E8A-4147-A177-3AD203B41FA5}">
                      <a16:colId xmlns:a16="http://schemas.microsoft.com/office/drawing/2014/main" xmlns="" val="281730727"/>
                    </a:ext>
                  </a:extLst>
                </a:gridCol>
                <a:gridCol w="1777704">
                  <a:extLst>
                    <a:ext uri="{9D8B030D-6E8A-4147-A177-3AD203B41FA5}">
                      <a16:colId xmlns:a16="http://schemas.microsoft.com/office/drawing/2014/main" xmlns="" val="2266493734"/>
                    </a:ext>
                  </a:extLst>
                </a:gridCol>
                <a:gridCol w="1162344">
                  <a:extLst>
                    <a:ext uri="{9D8B030D-6E8A-4147-A177-3AD203B41FA5}">
                      <a16:colId xmlns:a16="http://schemas.microsoft.com/office/drawing/2014/main" xmlns="" val="277519529"/>
                    </a:ext>
                  </a:extLst>
                </a:gridCol>
              </a:tblGrid>
              <a:tr h="281547">
                <a:tc gridSpan="5">
                  <a:txBody>
                    <a:bodyPr/>
                    <a:lstStyle/>
                    <a:p>
                      <a:pPr algn="ctr" fontAlgn="b"/>
                      <a:r>
                        <a:rPr lang="fr-FR" sz="1400" b="1" u="none" strike="noStrike" noProof="0" dirty="0">
                          <a:effectLst/>
                        </a:rPr>
                        <a:t>STAGES ACTIVÉS PAR l’UNIVERSITÉ DE CAGLIARI</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221497357"/>
                  </a:ext>
                </a:extLst>
              </a:tr>
              <a:tr h="281547">
                <a:tc>
                  <a:txBody>
                    <a:bodyPr/>
                    <a:lstStyle/>
                    <a:p>
                      <a:pPr algn="ctr" fontAlgn="b"/>
                      <a:r>
                        <a:rPr lang="fr-FR" sz="1400" b="1" u="none" strike="noStrike" noProof="0" dirty="0">
                          <a:effectLst/>
                        </a:rPr>
                        <a:t>activité</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b="1" u="none" strike="noStrike" noProof="0" dirty="0">
                          <a:effectLst/>
                        </a:rPr>
                        <a:t>année 2020</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b="1" u="none" strike="noStrike" noProof="0" dirty="0">
                          <a:effectLst/>
                        </a:rPr>
                        <a:t>dont à l’étranger</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b="1" u="none" strike="noStrike" noProof="0" dirty="0">
                          <a:effectLst/>
                        </a:rPr>
                        <a:t>année 2021 (au 27/09)</a:t>
                      </a:r>
                      <a:endParaRPr lang="fr-FR" sz="14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b="1" u="none" strike="noStrike" noProof="0" dirty="0">
                          <a:effectLst/>
                        </a:rPr>
                        <a:t>dont à l’étranger</a:t>
                      </a:r>
                      <a:endParaRPr lang="fr-FR" sz="1400" b="1"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33370530"/>
                  </a:ext>
                </a:extLst>
              </a:tr>
              <a:tr h="281547">
                <a:tc>
                  <a:txBody>
                    <a:bodyPr/>
                    <a:lstStyle/>
                    <a:p>
                      <a:pPr algn="l" fontAlgn="b"/>
                      <a:r>
                        <a:rPr lang="fr-FR" sz="1400" u="none" strike="noStrike" noProof="0" dirty="0">
                          <a:effectLst/>
                        </a:rPr>
                        <a:t>stages extracurriculaires (postlauream)</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59</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 </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39</a:t>
                      </a:r>
                      <a:endParaRPr lang="fr-FR" sz="14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400" u="none" strike="noStrike" noProof="0" dirty="0">
                          <a:effectLst/>
                        </a:rPr>
                        <a:t>=== </a:t>
                      </a:r>
                      <a:endParaRPr lang="fr-FR" sz="14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27586816"/>
                  </a:ext>
                </a:extLst>
              </a:tr>
            </a:tbl>
          </a:graphicData>
        </a:graphic>
      </p:graphicFrame>
    </p:spTree>
    <p:extLst>
      <p:ext uri="{BB962C8B-B14F-4D97-AF65-F5344CB8AC3E}">
        <p14:creationId xmlns:p14="http://schemas.microsoft.com/office/powerpoint/2010/main" val="304291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8084"/>
            <a:ext cx="8229600" cy="1143000"/>
          </a:xfrm>
        </p:spPr>
        <p:txBody>
          <a:bodyPr>
            <a:normAutofit/>
          </a:bodyPr>
          <a:lstStyle/>
          <a:p>
            <a:r>
              <a:rPr lang="it-IT" sz="2400" b="1" dirty="0"/>
              <a:t>LES STAGES EN FRANCE</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4942F705-9283-4397-BFED-C48F97980091}"/>
              </a:ext>
            </a:extLst>
          </p:cNvPr>
          <p:cNvSpPr txBox="1"/>
          <p:nvPr/>
        </p:nvSpPr>
        <p:spPr>
          <a:xfrm>
            <a:off x="243743" y="1011029"/>
            <a:ext cx="8808913" cy="5416868"/>
          </a:xfrm>
          <a:prstGeom prst="rect">
            <a:avLst/>
          </a:prstGeom>
          <a:noFill/>
        </p:spPr>
        <p:txBody>
          <a:bodyPr wrap="square">
            <a:spAutoFit/>
          </a:bodyPr>
          <a:lstStyle/>
          <a:p>
            <a:pPr algn="just" fontAlgn="base"/>
            <a:r>
              <a:rPr lang="fr-FR" sz="1600" b="1" dirty="0">
                <a:solidFill>
                  <a:srgbClr val="212529"/>
                </a:solidFill>
              </a:rPr>
              <a:t>Les stages ne peuvent être que curriculaires</a:t>
            </a:r>
            <a:r>
              <a:rPr lang="fr-FR" sz="1600" dirty="0">
                <a:solidFill>
                  <a:srgbClr val="212529"/>
                </a:solidFill>
              </a:rPr>
              <a:t> et ne peuvent donc être entrepris que si vous êtes inscrit à un cours scolaire, de formation ou universitaire. Contrairement aux universités italiennes, </a:t>
            </a:r>
            <a:r>
              <a:rPr lang="fr-FR" sz="1600" b="1" dirty="0">
                <a:solidFill>
                  <a:srgbClr val="212529"/>
                </a:solidFill>
              </a:rPr>
              <a:t>les universités françaises ne permettent pas à leurs étudiants de demander une convention de stage dans les 12 mois suivant l'obtention de leur diplôme.</a:t>
            </a:r>
            <a:endParaRPr lang="fr-FR" sz="1600" dirty="0">
              <a:solidFill>
                <a:srgbClr val="212529"/>
              </a:solidFill>
            </a:endParaRPr>
          </a:p>
          <a:p>
            <a:pPr algn="just" fontAlgn="base"/>
            <a:endParaRPr lang="fr-FR" sz="500" dirty="0">
              <a:solidFill>
                <a:srgbClr val="212529"/>
              </a:solidFill>
            </a:endParaRPr>
          </a:p>
          <a:p>
            <a:pPr algn="just" fontAlgn="base"/>
            <a:r>
              <a:rPr lang="fr-FR" sz="1600" dirty="0"/>
              <a:t>Selon la législation française, </a:t>
            </a:r>
            <a:r>
              <a:rPr lang="fr-FR" sz="1600" b="1" dirty="0"/>
              <a:t>un stage est une période de formation en milieu professionnel </a:t>
            </a:r>
            <a:r>
              <a:rPr lang="fr-FR" sz="1600" dirty="0"/>
              <a:t>qui permet à l'élève/étudiant </a:t>
            </a:r>
            <a:r>
              <a:rPr lang="fr-FR" sz="1600" b="1" dirty="0"/>
              <a:t>d'acquérir des compétences professionnelles en rapport avec son éducation ou sa formation. </a:t>
            </a:r>
            <a:r>
              <a:rPr lang="fr-FR" sz="1600" dirty="0"/>
              <a:t>Pour être réalisée,</a:t>
            </a:r>
            <a:r>
              <a:rPr lang="fr-FR" sz="1600" b="1" dirty="0"/>
              <a:t> il doit être intégrée dans un programme de formation comportant au moins 200 heures d'enseignement par an</a:t>
            </a:r>
            <a:r>
              <a:rPr lang="fr-FR" sz="1600" dirty="0"/>
              <a:t>.</a:t>
            </a:r>
          </a:p>
          <a:p>
            <a:pPr algn="just" fontAlgn="base"/>
            <a:r>
              <a:rPr lang="fr-FR" sz="1600" dirty="0">
                <a:solidFill>
                  <a:srgbClr val="212529"/>
                </a:solidFill>
                <a:effectLst/>
                <a:ea typeface="Calibri" panose="020F0502020204030204" pitchFamily="34" charset="0"/>
              </a:rPr>
              <a:t>La </a:t>
            </a:r>
            <a:r>
              <a:rPr lang="fr-FR" sz="1600" b="1" dirty="0">
                <a:solidFill>
                  <a:srgbClr val="212529"/>
                </a:solidFill>
                <a:effectLst/>
                <a:ea typeface="Calibri" panose="020F0502020204030204" pitchFamily="34" charset="0"/>
              </a:rPr>
              <a:t>durée</a:t>
            </a:r>
            <a:r>
              <a:rPr lang="fr-FR" sz="1600" dirty="0">
                <a:solidFill>
                  <a:srgbClr val="212529"/>
                </a:solidFill>
                <a:effectLst/>
                <a:ea typeface="Calibri" panose="020F0502020204030204" pitchFamily="34" charset="0"/>
              </a:rPr>
              <a:t> ne peut pas être supérieur à </a:t>
            </a:r>
            <a:r>
              <a:rPr lang="fr-FR" sz="1600" b="1" dirty="0">
                <a:solidFill>
                  <a:srgbClr val="212529"/>
                </a:solidFill>
                <a:effectLst/>
                <a:ea typeface="Calibri" panose="020F0502020204030204" pitchFamily="34" charset="0"/>
              </a:rPr>
              <a:t>6 mois</a:t>
            </a:r>
            <a:r>
              <a:rPr lang="fr-FR" sz="1600" dirty="0">
                <a:solidFill>
                  <a:srgbClr val="212529"/>
                </a:solidFill>
                <a:effectLst/>
                <a:ea typeface="Calibri" panose="020F0502020204030204" pitchFamily="34" charset="0"/>
              </a:rPr>
              <a:t> pour chaque année d'enseignement ; si le stage est effectué à différents moments d'une année d'enseignement, la durée maximale sera de </a:t>
            </a:r>
            <a:r>
              <a:rPr lang="fr-FR" sz="1600" b="1" dirty="0">
                <a:solidFill>
                  <a:srgbClr val="212529"/>
                </a:solidFill>
                <a:effectLst/>
                <a:ea typeface="Calibri" panose="020F0502020204030204" pitchFamily="34" charset="0"/>
              </a:rPr>
              <a:t>924 heures</a:t>
            </a:r>
            <a:r>
              <a:rPr lang="fr-FR" sz="1600" dirty="0">
                <a:solidFill>
                  <a:srgbClr val="212529"/>
                </a:solidFill>
                <a:effectLst/>
                <a:ea typeface="Calibri" panose="020F0502020204030204" pitchFamily="34" charset="0"/>
              </a:rPr>
              <a:t> </a:t>
            </a:r>
            <a:r>
              <a:rPr lang="fr-FR" sz="1600" b="1" dirty="0">
                <a:solidFill>
                  <a:srgbClr val="212529"/>
                </a:solidFill>
                <a:effectLst/>
                <a:ea typeface="Calibri" panose="020F0502020204030204" pitchFamily="34" charset="0"/>
              </a:rPr>
              <a:t>par an.</a:t>
            </a:r>
          </a:p>
          <a:p>
            <a:pPr algn="just"/>
            <a:r>
              <a:rPr lang="fr-FR" sz="1600" b="1" dirty="0">
                <a:solidFill>
                  <a:srgbClr val="212529"/>
                </a:solidFill>
              </a:rPr>
              <a:t>Documents nécessaires: Convention </a:t>
            </a:r>
            <a:r>
              <a:rPr lang="fr-FR" sz="1600" dirty="0">
                <a:solidFill>
                  <a:srgbClr val="212529"/>
                </a:solidFill>
                <a:effectLst/>
                <a:ea typeface="Calibri" panose="020F0502020204030204" pitchFamily="34" charset="0"/>
              </a:rPr>
              <a:t>(</a:t>
            </a:r>
            <a:r>
              <a:rPr lang="fr-FR" sz="1600" b="1" i="1" u="sng" dirty="0">
                <a:solidFill>
                  <a:srgbClr val="244369"/>
                </a:solidFill>
                <a:effectLst/>
                <a:ea typeface="Calibri" panose="020F0502020204030204" pitchFamily="34" charset="0"/>
                <a:hlinkClick r:id="rId5"/>
              </a:rPr>
              <a:t>Convention de stage</a:t>
            </a:r>
            <a:r>
              <a:rPr lang="fr-FR" sz="1600" dirty="0">
                <a:solidFill>
                  <a:srgbClr val="212529"/>
                </a:solidFill>
                <a:effectLst/>
                <a:ea typeface="Calibri" panose="020F0502020204030204" pitchFamily="34" charset="0"/>
              </a:rPr>
              <a:t>) </a:t>
            </a:r>
            <a:r>
              <a:rPr lang="fr-FR" sz="1600" dirty="0">
                <a:solidFill>
                  <a:srgbClr val="212529"/>
                </a:solidFill>
                <a:ea typeface="Calibri" panose="020F0502020204030204" pitchFamily="34" charset="0"/>
              </a:rPr>
              <a:t>qui concerne trois sujets</a:t>
            </a:r>
            <a:r>
              <a:rPr lang="fr-FR" sz="1600" dirty="0">
                <a:solidFill>
                  <a:srgbClr val="212529"/>
                </a:solidFill>
                <a:effectLst/>
                <a:ea typeface="Calibri" panose="020F0502020204030204" pitchFamily="34" charset="0"/>
              </a:rPr>
              <a:t>: le stagiaire, l’organisme d’accueil (entreprise, administration publique, autorité locale, institut sanitaire, association ou autre organisme) et l’institut éducatif ou de formation au près duquel le stagiaire est inscrit. </a:t>
            </a:r>
            <a:r>
              <a:rPr lang="fr-FR" sz="1600" b="1" dirty="0">
                <a:solidFill>
                  <a:srgbClr val="212529"/>
                </a:solidFill>
                <a:effectLst/>
                <a:ea typeface="Calibri" panose="020F0502020204030204" pitchFamily="34" charset="0"/>
              </a:rPr>
              <a:t>La Convention doit être signée par l’enseignant de référence aussi au près de l’institution éducative ou de formation et par le tuteur de l’organisme d’accueil</a:t>
            </a:r>
            <a:r>
              <a:rPr lang="fr-FR" sz="1600" dirty="0">
                <a:solidFill>
                  <a:srgbClr val="212529"/>
                </a:solidFill>
                <a:effectLst/>
                <a:ea typeface="Calibri" panose="020F0502020204030204" pitchFamily="34" charset="0"/>
              </a:rPr>
              <a:t>.</a:t>
            </a:r>
            <a:r>
              <a:rPr lang="fr-FR" sz="1600" b="1" dirty="0">
                <a:solidFill>
                  <a:srgbClr val="212529"/>
                </a:solidFill>
              </a:rPr>
              <a:t> </a:t>
            </a:r>
            <a:r>
              <a:rPr lang="fr-FR" sz="1600" dirty="0">
                <a:solidFill>
                  <a:srgbClr val="212529"/>
                </a:solidFill>
              </a:rPr>
              <a:t>En France, les principaux promoteurs de stages sont les établissements d'enseignement, les centres de formation professionnelle pour adultes (GRETA) et les universités. Les grandes entreprises sont généralement les plus actives dans l'offre de stages, mais au cours de ces dernières années, un nombre croissant de petites et moyennes entreprises sont prêtes à accueillir de jeunes stagiaires.</a:t>
            </a:r>
          </a:p>
          <a:p>
            <a:pPr algn="just"/>
            <a:endParaRPr lang="fr-FR" sz="1600" dirty="0"/>
          </a:p>
        </p:txBody>
      </p:sp>
    </p:spTree>
    <p:extLst>
      <p:ext uri="{BB962C8B-B14F-4D97-AF65-F5344CB8AC3E}">
        <p14:creationId xmlns:p14="http://schemas.microsoft.com/office/powerpoint/2010/main" val="3319051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85376" y="-853"/>
            <a:ext cx="5698976" cy="1143000"/>
          </a:xfrm>
        </p:spPr>
        <p:txBody>
          <a:bodyPr>
            <a:normAutofit/>
          </a:bodyPr>
          <a:lstStyle/>
          <a:p>
            <a:r>
              <a:rPr lang="it-IT" sz="2400" b="1" dirty="0"/>
              <a:t>LA </a:t>
            </a:r>
            <a:r>
              <a:rPr lang="fr-FR" sz="2400" b="1" dirty="0"/>
              <a:t>LÉGISLATION FRANÇAISE SUR LES STAGES</a:t>
            </a:r>
            <a:endParaRPr lang="it-IT" sz="2400" b="1" dirty="0"/>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26C5C20D-6C4A-4039-A0C8-694E5C199870}"/>
              </a:ext>
            </a:extLst>
          </p:cNvPr>
          <p:cNvSpPr txBox="1"/>
          <p:nvPr/>
        </p:nvSpPr>
        <p:spPr>
          <a:xfrm>
            <a:off x="179512" y="1552311"/>
            <a:ext cx="8808913" cy="4031873"/>
          </a:xfrm>
          <a:prstGeom prst="rect">
            <a:avLst/>
          </a:prstGeom>
          <a:noFill/>
        </p:spPr>
        <p:txBody>
          <a:bodyPr wrap="square">
            <a:spAutoFit/>
          </a:bodyPr>
          <a:lstStyle/>
          <a:p>
            <a:pPr algn="just"/>
            <a:r>
              <a:rPr lang="fr-FR" sz="1600" b="1" dirty="0">
                <a:solidFill>
                  <a:srgbClr val="333333"/>
                </a:solidFill>
                <a:effectLst/>
                <a:ea typeface="Times New Roman" panose="02020603050405020304" pitchFamily="18" charset="0"/>
              </a:rPr>
              <a:t>Les stages sont régis par un appareil législatif (actes, lois et décrets) qui - à partir de juin 2000 - a été ordonné et regroupé au sein du </a:t>
            </a:r>
            <a:r>
              <a:rPr lang="fr-FR" sz="1600" b="1" i="1" dirty="0">
                <a:solidFill>
                  <a:srgbClr val="333333"/>
                </a:solidFill>
                <a:effectLst/>
                <a:ea typeface="Times New Roman" panose="02020603050405020304" pitchFamily="18" charset="0"/>
              </a:rPr>
              <a:t>Code de l’éducation</a:t>
            </a:r>
            <a:r>
              <a:rPr lang="fr-FR" sz="1600" b="1" dirty="0">
                <a:solidFill>
                  <a:srgbClr val="333333"/>
                </a:solidFill>
                <a:effectLst/>
                <a:ea typeface="Times New Roman" panose="02020603050405020304" pitchFamily="18" charset="0"/>
              </a:rPr>
              <a:t> </a:t>
            </a:r>
            <a:r>
              <a:rPr lang="fr-FR" sz="1600" dirty="0">
                <a:solidFill>
                  <a:srgbClr val="333333"/>
                </a:solidFill>
                <a:effectLst/>
                <a:ea typeface="Times New Roman" panose="02020603050405020304" pitchFamily="18" charset="0"/>
              </a:rPr>
              <a:t>disponible sur le site </a:t>
            </a:r>
            <a:r>
              <a:rPr lang="fr-FR" sz="1600" b="1" u="sng" dirty="0">
                <a:solidFill>
                  <a:srgbClr val="4AABE1"/>
                </a:solidFill>
                <a:effectLst/>
                <a:ea typeface="Times New Roman" panose="02020603050405020304" pitchFamily="18" charset="0"/>
                <a:hlinkClick r:id="rId5"/>
              </a:rPr>
              <a:t>Légifrance</a:t>
            </a:r>
            <a:r>
              <a:rPr lang="fr-FR" sz="1600" dirty="0">
                <a:solidFill>
                  <a:srgbClr val="333333"/>
                </a:solidFill>
                <a:effectLst/>
                <a:ea typeface="Times New Roman" panose="02020603050405020304" pitchFamily="18" charset="0"/>
              </a:rPr>
              <a:t>  qui est constamment mis à jour.  En particulier, les stages sont régis par les dispositions des </a:t>
            </a:r>
            <a:r>
              <a:rPr lang="fr-FR" sz="1600" b="1" dirty="0">
                <a:solidFill>
                  <a:srgbClr val="333333"/>
                </a:solidFill>
                <a:effectLst/>
                <a:ea typeface="Times New Roman" panose="02020603050405020304" pitchFamily="18" charset="0"/>
              </a:rPr>
              <a:t>articles de 124-1 à 124-20 du Code de l’Education</a:t>
            </a:r>
            <a:r>
              <a:rPr lang="fr-FR" sz="1600" dirty="0">
                <a:solidFill>
                  <a:srgbClr val="333333"/>
                </a:solidFill>
                <a:effectLst/>
                <a:ea typeface="Times New Roman" panose="02020603050405020304" pitchFamily="18" charset="0"/>
              </a:rPr>
              <a:t>, à l’exception des </a:t>
            </a:r>
            <a:r>
              <a:rPr lang="fr-FR" sz="1600" b="1" dirty="0">
                <a:solidFill>
                  <a:srgbClr val="333333"/>
                </a:solidFill>
                <a:effectLst/>
                <a:ea typeface="Times New Roman" panose="02020603050405020304" pitchFamily="18" charset="0"/>
              </a:rPr>
              <a:t>stages concernant la formation continuelle (définis dans la sixième partie du Code du travail) et des stages réglés par l’article 4153-1 du code du travail dédié aux mineurs de 16 ans</a:t>
            </a:r>
            <a:r>
              <a:rPr lang="fr-FR" sz="1600" dirty="0">
                <a:solidFill>
                  <a:srgbClr val="333333"/>
                </a:solidFill>
                <a:effectLst/>
                <a:ea typeface="Times New Roman" panose="02020603050405020304" pitchFamily="18" charset="0"/>
              </a:rPr>
              <a:t>.</a:t>
            </a:r>
          </a:p>
          <a:p>
            <a:pPr algn="just"/>
            <a:endParaRPr lang="fr-FR" sz="1600" dirty="0">
              <a:solidFill>
                <a:srgbClr val="333333"/>
              </a:solidFill>
              <a:effectLst/>
              <a:ea typeface="Times New Roman" panose="02020603050405020304" pitchFamily="18" charset="0"/>
            </a:endParaRPr>
          </a:p>
          <a:p>
            <a:pPr algn="just"/>
            <a:r>
              <a:rPr lang="fr-FR" sz="1600" dirty="0">
                <a:solidFill>
                  <a:srgbClr val="333333"/>
                </a:solidFill>
                <a:effectLst/>
                <a:ea typeface="Times New Roman" panose="02020603050405020304" pitchFamily="18" charset="0"/>
              </a:rPr>
              <a:t>La dernière loi sur les stages (</a:t>
            </a:r>
            <a:r>
              <a:rPr lang="fr-FR" sz="1600" b="1" u="sng" dirty="0">
                <a:solidFill>
                  <a:srgbClr val="4AABE1"/>
                </a:solidFill>
                <a:effectLst/>
                <a:ea typeface="Times New Roman" panose="02020603050405020304" pitchFamily="18" charset="0"/>
                <a:hlinkClick r:id="rId6"/>
              </a:rPr>
              <a:t>LOI n° 2014-788 du 10 juillet 2014</a:t>
            </a:r>
            <a:r>
              <a:rPr lang="fr-FR" sz="1600" dirty="0">
                <a:solidFill>
                  <a:srgbClr val="333333"/>
                </a:solidFill>
                <a:effectLst/>
                <a:ea typeface="Times New Roman" panose="02020603050405020304" pitchFamily="18" charset="0"/>
              </a:rPr>
              <a:t>) a trois objectifs: promouvoir la réalisation de </a:t>
            </a:r>
            <a:r>
              <a:rPr lang="fr-FR" sz="1600" b="1" dirty="0">
                <a:solidFill>
                  <a:srgbClr val="333333"/>
                </a:solidFill>
                <a:effectLst/>
                <a:ea typeface="Times New Roman" panose="02020603050405020304" pitchFamily="18" charset="0"/>
              </a:rPr>
              <a:t>stages de qualité</a:t>
            </a:r>
            <a:r>
              <a:rPr lang="fr-FR" sz="1600" dirty="0">
                <a:solidFill>
                  <a:srgbClr val="333333"/>
                </a:solidFill>
                <a:effectLst/>
                <a:ea typeface="Times New Roman" panose="02020603050405020304" pitchFamily="18" charset="0"/>
              </a:rPr>
              <a:t>; </a:t>
            </a:r>
            <a:r>
              <a:rPr lang="fr-FR" sz="1600" b="1" dirty="0">
                <a:solidFill>
                  <a:srgbClr val="333333"/>
                </a:solidFill>
                <a:effectLst/>
                <a:ea typeface="Times New Roman" panose="02020603050405020304" pitchFamily="18" charset="0"/>
              </a:rPr>
              <a:t>éviter que les stages sont utilisés pour remplacer des rapport de travail réguliers; améliorer l’état des stagiaires. </a:t>
            </a:r>
            <a:r>
              <a:rPr lang="fr-FR" sz="1600" dirty="0">
                <a:solidFill>
                  <a:srgbClr val="333333"/>
                </a:solidFill>
                <a:effectLst/>
                <a:ea typeface="Times New Roman" panose="02020603050405020304" pitchFamily="18" charset="0"/>
              </a:rPr>
              <a:t>La normative renforce l’état de “personne en formation” du stagiaire par </a:t>
            </a:r>
            <a:r>
              <a:rPr lang="fr-FR" sz="1600" dirty="0">
                <a:solidFill>
                  <a:srgbClr val="333333"/>
                </a:solidFill>
                <a:ea typeface="Times New Roman" panose="02020603050405020304" pitchFamily="18" charset="0"/>
              </a:rPr>
              <a:t>rapport à l’employeur, en soulignant l’importance de la </a:t>
            </a:r>
            <a:r>
              <a:rPr lang="fr-FR" sz="1600" i="1" dirty="0">
                <a:solidFill>
                  <a:srgbClr val="333333"/>
                </a:solidFill>
                <a:effectLst/>
                <a:ea typeface="Times New Roman" panose="02020603050405020304" pitchFamily="18" charset="0"/>
              </a:rPr>
              <a:t>Convention de stage</a:t>
            </a:r>
            <a:r>
              <a:rPr lang="fr-FR" sz="1600" dirty="0">
                <a:solidFill>
                  <a:srgbClr val="333333"/>
                </a:solidFill>
                <a:effectLst/>
                <a:ea typeface="Times New Roman" panose="02020603050405020304" pitchFamily="18" charset="0"/>
              </a:rPr>
              <a:t> et le but exclusivement formatif du stage, fait pendant ses propres études, avant l’obtention du titre. </a:t>
            </a:r>
          </a:p>
          <a:p>
            <a:pPr algn="just"/>
            <a:endParaRPr lang="fr-FR" sz="1600" dirty="0">
              <a:solidFill>
                <a:srgbClr val="333333"/>
              </a:solidFill>
              <a:effectLst/>
              <a:ea typeface="Times New Roman" panose="02020603050405020304" pitchFamily="18" charset="0"/>
            </a:endParaRPr>
          </a:p>
          <a:p>
            <a:pPr algn="just"/>
            <a:r>
              <a:rPr lang="fr-FR" sz="1600" dirty="0">
                <a:solidFill>
                  <a:srgbClr val="333333"/>
                </a:solidFill>
                <a:effectLst/>
                <a:ea typeface="Times New Roman" panose="02020603050405020304" pitchFamily="18" charset="0"/>
              </a:rPr>
              <a:t>Avec le </a:t>
            </a:r>
            <a:r>
              <a:rPr lang="fr-FR" sz="1600" b="1" u="sng" dirty="0">
                <a:solidFill>
                  <a:srgbClr val="4AABE1"/>
                </a:solidFill>
                <a:effectLst/>
                <a:ea typeface="Times New Roman" panose="02020603050405020304" pitchFamily="18" charset="0"/>
                <a:hlinkClick r:id="rId7"/>
              </a:rPr>
              <a:t>décret 1359 du 26 octobre 2015</a:t>
            </a:r>
            <a:r>
              <a:rPr lang="fr-FR" sz="1600" dirty="0">
                <a:solidFill>
                  <a:srgbClr val="333333"/>
                </a:solidFill>
                <a:effectLst/>
                <a:ea typeface="Times New Roman" panose="02020603050405020304" pitchFamily="18" charset="0"/>
              </a:rPr>
              <a:t> sont en outre établies les </a:t>
            </a:r>
            <a:r>
              <a:rPr lang="fr-FR" sz="1600" b="1" dirty="0">
                <a:solidFill>
                  <a:srgbClr val="333333"/>
                </a:solidFill>
                <a:effectLst/>
                <a:ea typeface="Times New Roman" panose="02020603050405020304" pitchFamily="18" charset="0"/>
              </a:rPr>
              <a:t>limites à l’utilisation du stage par les entreprises et sont ultérieurement</a:t>
            </a:r>
            <a:r>
              <a:rPr lang="fr-FR" sz="1600" b="1" dirty="0">
                <a:solidFill>
                  <a:srgbClr val="333333"/>
                </a:solidFill>
                <a:ea typeface="Times New Roman" panose="02020603050405020304" pitchFamily="18" charset="0"/>
              </a:rPr>
              <a:t> étendus et renforcés les droits des stagiaires</a:t>
            </a:r>
            <a:endParaRPr lang="fr-FR" sz="1600" b="1" dirty="0"/>
          </a:p>
        </p:txBody>
      </p:sp>
    </p:spTree>
    <p:extLst>
      <p:ext uri="{BB962C8B-B14F-4D97-AF65-F5344CB8AC3E}">
        <p14:creationId xmlns:p14="http://schemas.microsoft.com/office/powerpoint/2010/main" val="1948171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62492" y="242590"/>
            <a:ext cx="7232574" cy="1143000"/>
          </a:xfrm>
        </p:spPr>
        <p:txBody>
          <a:bodyPr>
            <a:normAutofit/>
          </a:bodyPr>
          <a:lstStyle/>
          <a:p>
            <a:r>
              <a:rPr lang="it-IT" sz="2400" b="1" dirty="0"/>
              <a:t>LES MESURES ANTI-COVID EN FRANCE</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93B7E318-DC7E-4E08-8708-25133832B746}"/>
              </a:ext>
            </a:extLst>
          </p:cNvPr>
          <p:cNvSpPr txBox="1"/>
          <p:nvPr/>
        </p:nvSpPr>
        <p:spPr>
          <a:xfrm>
            <a:off x="318356" y="1385590"/>
            <a:ext cx="8507288" cy="2862322"/>
          </a:xfrm>
          <a:prstGeom prst="rect">
            <a:avLst/>
          </a:prstGeom>
          <a:noFill/>
        </p:spPr>
        <p:txBody>
          <a:bodyPr wrap="square">
            <a:spAutoFit/>
          </a:bodyPr>
          <a:lstStyle/>
          <a:p>
            <a:pPr algn="just"/>
            <a:r>
              <a:rPr lang="fr-FR" dirty="0"/>
              <a:t>En France aussi, pendant la crise de la pandémie, </a:t>
            </a:r>
            <a:r>
              <a:rPr lang="fr-FR" b="1" dirty="0"/>
              <a:t>à partir de mars 2020, tous les stages en présentiel ont été supprimés. La possibilité a été donnée de réaliser des stages à distance</a:t>
            </a:r>
            <a:r>
              <a:rPr lang="fr-FR" dirty="0"/>
              <a:t>, en remplaçant l'expérience en présence par un projet tutoré, un mémoire, un stage simulé ou toute autre combinaison de méthodes pédagogiques, permettant l'évaluation des principales compétences couvertes par l'activité.</a:t>
            </a:r>
          </a:p>
          <a:p>
            <a:pPr algn="just"/>
            <a:endParaRPr lang="fr-FR" dirty="0"/>
          </a:p>
          <a:p>
            <a:pPr algn="just"/>
            <a:r>
              <a:rPr lang="fr-FR" b="1" dirty="0"/>
              <a:t>Depuis février 2021, les stage en présentiel sont réadmis à condition que l'organisme d'accueil puisse garantir le respect de toutes les mesures visant à </a:t>
            </a:r>
            <a:r>
              <a:rPr lang="fr-FR" b="1"/>
              <a:t>prévenir le </a:t>
            </a:r>
            <a:r>
              <a:rPr lang="fr-FR" b="1" dirty="0"/>
              <a:t>COVID-19. </a:t>
            </a:r>
            <a:r>
              <a:rPr lang="fr-FR" dirty="0"/>
              <a:t>Comme en Italie, un document a été rédigé pour être joint au projet de formation dans lequel l'organisme d’accueil s'engage à garantir la sécurité sanitaire.</a:t>
            </a:r>
          </a:p>
        </p:txBody>
      </p:sp>
    </p:spTree>
    <p:extLst>
      <p:ext uri="{BB962C8B-B14F-4D97-AF65-F5344CB8AC3E}">
        <p14:creationId xmlns:p14="http://schemas.microsoft.com/office/powerpoint/2010/main" val="33455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71800" y="249448"/>
            <a:ext cx="5982572" cy="786560"/>
          </a:xfrm>
        </p:spPr>
        <p:txBody>
          <a:bodyPr>
            <a:normAutofit fontScale="90000"/>
          </a:bodyPr>
          <a:lstStyle/>
          <a:p>
            <a:r>
              <a:rPr lang="it-IT" sz="2000" b="1" dirty="0"/>
              <a:t>LE MODULE DE FORMATION LANGUE FRANCAISE ET  INFORMATIQUE: MODES ET OUTILS </a:t>
            </a:r>
            <a:r>
              <a:rPr lang="fr-FR" sz="2000" b="1" dirty="0"/>
              <a:t>DE LA MISE EN ŒUVRE</a:t>
            </a:r>
            <a:endParaRPr lang="it-IT" sz="2000" b="1" dirty="0"/>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3" name="CasellaDiTesto 12">
            <a:extLst>
              <a:ext uri="{FF2B5EF4-FFF2-40B4-BE49-F238E27FC236}">
                <a16:creationId xmlns:a16="http://schemas.microsoft.com/office/drawing/2014/main" xmlns="" id="{9DFA400E-045A-43FF-A5D8-A4EA1436FC0F}"/>
              </a:ext>
            </a:extLst>
          </p:cNvPr>
          <p:cNvSpPr txBox="1"/>
          <p:nvPr/>
        </p:nvSpPr>
        <p:spPr>
          <a:xfrm>
            <a:off x="327719" y="935897"/>
            <a:ext cx="8640961" cy="5247462"/>
          </a:xfrm>
          <a:prstGeom prst="rect">
            <a:avLst/>
          </a:prstGeom>
          <a:noFill/>
        </p:spPr>
        <p:txBody>
          <a:bodyPr wrap="square">
            <a:spAutoFit/>
          </a:bodyPr>
          <a:lstStyle/>
          <a:p>
            <a:pPr marR="3810" algn="just">
              <a:lnSpc>
                <a:spcPct val="107000"/>
              </a:lnSpc>
            </a:pPr>
            <a:r>
              <a:rPr lang="fr-FR" sz="1600" b="1" dirty="0">
                <a:effectLst/>
                <a:ea typeface="Calibri" panose="020F0502020204030204" pitchFamily="34" charset="0"/>
                <a:cs typeface="Calibri" panose="020F0502020204030204" pitchFamily="34" charset="0"/>
              </a:rPr>
              <a:t>Structuré en ligne en combinant la composante linguistique pour approfondir les compétences nécessaires pour se déplacer au niveau transfrontalier et la composante informatique.  </a:t>
            </a:r>
          </a:p>
          <a:p>
            <a:pPr marR="3810" algn="just">
              <a:lnSpc>
                <a:spcPct val="107000"/>
              </a:lnSpc>
            </a:pPr>
            <a:r>
              <a:rPr lang="fr-FR" sz="1600" b="1" dirty="0">
                <a:effectLst/>
                <a:ea typeface="Calibri" panose="020F0502020204030204" pitchFamily="34" charset="0"/>
                <a:cs typeface="Calibri" panose="020F0502020204030204" pitchFamily="34" charset="0"/>
              </a:rPr>
              <a:t>OUTILS DE TRAVAIL</a:t>
            </a:r>
            <a:endParaRPr lang="fr-FR" sz="1600" dirty="0">
              <a:effectLst/>
              <a:ea typeface="Calibri" panose="020F0502020204030204" pitchFamily="34" charset="0"/>
              <a:cs typeface="Times New Roman" panose="02020603050405020304" pitchFamily="18" charset="0"/>
            </a:endParaRPr>
          </a:p>
          <a:p>
            <a:pPr marL="342900" marR="3810" lvl="0" indent="-342900" algn="just" fontAlgn="base">
              <a:lnSpc>
                <a:spcPct val="103000"/>
              </a:lnSpc>
              <a:buClr>
                <a:srgbClr val="000000"/>
              </a:buClr>
              <a:buSzPts val="1200"/>
              <a:buFont typeface="Symbol" panose="05050102010706020507" pitchFamily="18" charset="2"/>
              <a:buChar char="-"/>
            </a:pPr>
            <a:r>
              <a:rPr lang="fr-FR" sz="1600" u="none" strike="noStrike" dirty="0">
                <a:effectLst/>
                <a:uFill>
                  <a:solidFill>
                    <a:srgbClr val="000000"/>
                  </a:solidFill>
                </a:uFill>
                <a:ea typeface="Times New Roman" panose="02020603050405020304" pitchFamily="18" charset="0"/>
                <a:cs typeface="Calibri" panose="020F0502020204030204" pitchFamily="34" charset="0"/>
              </a:rPr>
              <a:t>leçons en ligne</a:t>
            </a:r>
          </a:p>
          <a:p>
            <a:pPr marL="342900" marR="3810" lvl="0" indent="-342900" algn="just" fontAlgn="base">
              <a:lnSpc>
                <a:spcPct val="103000"/>
              </a:lnSpc>
              <a:buClr>
                <a:srgbClr val="000000"/>
              </a:buClr>
              <a:buSzPts val="1200"/>
              <a:buFont typeface="Symbol" panose="05050102010706020507" pitchFamily="18" charset="2"/>
              <a:buChar char="-"/>
            </a:pPr>
            <a:r>
              <a:rPr lang="fr-FR" sz="1600" dirty="0">
                <a:uFill>
                  <a:solidFill>
                    <a:srgbClr val="000000"/>
                  </a:solidFill>
                </a:uFill>
                <a:ea typeface="Times New Roman" panose="02020603050405020304" pitchFamily="18" charset="0"/>
                <a:cs typeface="Calibri" panose="020F0502020204030204" pitchFamily="34" charset="0"/>
              </a:rPr>
              <a:t>m</a:t>
            </a:r>
            <a:r>
              <a:rPr lang="fr-FR" sz="1600" u="none" strike="noStrike" dirty="0">
                <a:effectLst/>
                <a:uFill>
                  <a:solidFill>
                    <a:srgbClr val="000000"/>
                  </a:solidFill>
                </a:uFill>
                <a:ea typeface="Times New Roman" panose="02020603050405020304" pitchFamily="18" charset="0"/>
                <a:cs typeface="Calibri" panose="020F0502020204030204" pitchFamily="34" charset="0"/>
              </a:rPr>
              <a:t>oments de confrontation</a:t>
            </a:r>
          </a:p>
          <a:p>
            <a:pPr>
              <a:lnSpc>
                <a:spcPct val="107000"/>
              </a:lnSpc>
              <a:spcAft>
                <a:spcPts val="0"/>
              </a:spcAft>
            </a:pPr>
            <a:r>
              <a:rPr lang="fr-FR" sz="1600" b="1" dirty="0">
                <a:effectLst/>
                <a:ea typeface="Calibri" panose="020F0502020204030204" pitchFamily="34" charset="0"/>
                <a:cs typeface="Calibri" panose="020F0502020204030204" pitchFamily="34" charset="0"/>
              </a:rPr>
              <a:t>ASPECTS POSITIFS </a:t>
            </a:r>
            <a:endParaRPr lang="fr-FR" sz="1600" dirty="0">
              <a:effectLst/>
              <a:ea typeface="Calibri" panose="020F0502020204030204" pitchFamily="34" charset="0"/>
              <a:cs typeface="Times New Roman" panose="02020603050405020304" pitchFamily="18" charset="0"/>
            </a:endParaRPr>
          </a:p>
          <a:p>
            <a:pPr marL="176213" marR="3810" lvl="1" indent="-176213" algn="just" fontAlgn="base">
              <a:lnSpc>
                <a:spcPct val="103000"/>
              </a:lnSpc>
              <a:spcAft>
                <a:spcPts val="55"/>
              </a:spcAft>
              <a:buClr>
                <a:srgbClr val="000000"/>
              </a:buClr>
              <a:buSzPts val="1200"/>
              <a:buFont typeface="Arial" panose="020B0604020202020204" pitchFamily="34" charset="0"/>
              <a:buChar char="•"/>
            </a:pPr>
            <a:r>
              <a:rPr lang="fr-FR" sz="1600" dirty="0">
                <a:uFill>
                  <a:solidFill>
                    <a:srgbClr val="000000"/>
                  </a:solidFill>
                </a:uFill>
                <a:cs typeface="Calibri" panose="020F0502020204030204" pitchFamily="34" charset="0"/>
              </a:rPr>
              <a:t>Meeting/conférences hautement culturelles par des enseignants travaillant dans des contextes différents ;</a:t>
            </a:r>
          </a:p>
          <a:p>
            <a:pPr marL="176213" marR="3810" lvl="1" indent="-176213"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Calibri" panose="020F0502020204030204" pitchFamily="34" charset="0"/>
              </a:rPr>
              <a:t>L’échange d'opinions sur les principales questions s'est avéré très stimulant ;</a:t>
            </a:r>
          </a:p>
          <a:p>
            <a:pPr marL="176213" marR="3810" lvl="1" indent="-176213"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Calibri" panose="020F0502020204030204" pitchFamily="34" charset="0"/>
              </a:rPr>
              <a:t>Stimulant l'implication de personnes ayant des rôles et des compétences très différents parmi les élèves et les enseignants ;</a:t>
            </a:r>
            <a:endParaRPr lang="fr-FR" sz="1600" u="none" strike="noStrike" dirty="0">
              <a:effectLst/>
              <a:uFill>
                <a:solidFill>
                  <a:srgbClr val="000000"/>
                </a:solidFill>
              </a:uFill>
              <a:ea typeface="Arial" panose="020B0604020202020204" pitchFamily="34" charset="0"/>
              <a:cs typeface="Arial" panose="020B0604020202020204" pitchFamily="34" charset="0"/>
            </a:endParaRPr>
          </a:p>
          <a:p>
            <a:pPr marL="176213" marR="3810" lvl="1" indent="-176213"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Calibri" panose="020F0502020204030204" pitchFamily="34" charset="0"/>
              </a:rPr>
              <a:t>Comparaison des différents types de parcours éducatifs ;</a:t>
            </a:r>
          </a:p>
          <a:p>
            <a:pPr marL="176213" marR="3810" lvl="1" indent="-176213"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Calibri" panose="020F0502020204030204" pitchFamily="34" charset="0"/>
              </a:rPr>
              <a:t>L'approche avec laquelle les sujets ont été présentés a mis en évidence la diversité des points de vue exprimés par les différents participants. </a:t>
            </a:r>
            <a:endParaRPr lang="fr-FR" sz="1600" u="none" strike="noStrike" dirty="0">
              <a:effectLst/>
              <a:uFill>
                <a:solidFill>
                  <a:srgbClr val="000000"/>
                </a:solidFill>
              </a:uFill>
              <a:ea typeface="Arial" panose="020B0604020202020204" pitchFamily="34" charset="0"/>
              <a:cs typeface="Arial" panose="020B0604020202020204" pitchFamily="34" charset="0"/>
            </a:endParaRPr>
          </a:p>
          <a:p>
            <a:pPr>
              <a:spcAft>
                <a:spcPts val="50"/>
              </a:spcAft>
            </a:pPr>
            <a:r>
              <a:rPr lang="fr-FR" sz="1600" b="1" dirty="0">
                <a:effectLst/>
                <a:ea typeface="Calibri" panose="020F0502020204030204" pitchFamily="34" charset="0"/>
                <a:cs typeface="Calibri" panose="020F0502020204030204" pitchFamily="34" charset="0"/>
              </a:rPr>
              <a:t>ASPECTS CRITIQUES </a:t>
            </a:r>
            <a:endParaRPr lang="fr-FR" sz="1600" dirty="0">
              <a:effectLst/>
              <a:ea typeface="Calibri" panose="020F0502020204030204" pitchFamily="34" charset="0"/>
              <a:cs typeface="Times New Roman" panose="02020603050405020304" pitchFamily="18" charset="0"/>
            </a:endParaRPr>
          </a:p>
          <a:p>
            <a:pPr marL="176213" marR="3810" lvl="1" indent="-176213" algn="just" fontAlgn="base">
              <a:lnSpc>
                <a:spcPct val="103000"/>
              </a:lnSpc>
              <a:spcAft>
                <a:spcPts val="55"/>
              </a:spcAft>
              <a:buClr>
                <a:srgbClr val="000000"/>
              </a:buClr>
              <a:buSzPts val="1200"/>
              <a:buFont typeface="Arial" panose="020B0604020202020204" pitchFamily="34" charset="0"/>
              <a:buChar char="•"/>
            </a:pPr>
            <a:r>
              <a:rPr lang="fr-FR" sz="1600" dirty="0">
                <a:uFill>
                  <a:solidFill>
                    <a:srgbClr val="000000"/>
                  </a:solidFill>
                </a:uFill>
                <a:cs typeface="Calibri" panose="020F0502020204030204" pitchFamily="34" charset="0"/>
              </a:rPr>
              <a:t>Difficultés liées aux restrictions de voyage liées à l'urgence sanitaire ;</a:t>
            </a:r>
          </a:p>
          <a:p>
            <a:pPr marL="176213" marR="3810" lvl="1" indent="-176213" algn="just" fontAlgn="base">
              <a:lnSpc>
                <a:spcPct val="99000"/>
              </a:lnSpc>
              <a:spcAft>
                <a:spcPts val="5"/>
              </a:spcAft>
              <a:buClr>
                <a:srgbClr val="000000"/>
              </a:buClr>
              <a:buSzPts val="1200"/>
              <a:buFont typeface="Arial" panose="020B0604020202020204" pitchFamily="34" charset="0"/>
              <a:buChar char="•"/>
            </a:pPr>
            <a:r>
              <a:rPr lang="fr-FR" sz="1600" dirty="0">
                <a:uFill>
                  <a:solidFill>
                    <a:srgbClr val="000000"/>
                  </a:solidFill>
                </a:uFill>
                <a:ea typeface="Arial" panose="020B0604020202020204" pitchFamily="34" charset="0"/>
                <a:cs typeface="Calibri" panose="020F0502020204030204" pitchFamily="34" charset="0"/>
              </a:rPr>
              <a:t>Pour des raisons de restrictions de voyage, il n'a pas encore été possible de se rencontrer en personne pour une discussion collective ;</a:t>
            </a:r>
          </a:p>
          <a:p>
            <a:pPr marL="176213" marR="3810" lvl="1" indent="-176213" algn="just" fontAlgn="base">
              <a:lnSpc>
                <a:spcPct val="99000"/>
              </a:lnSpc>
              <a:spcAft>
                <a:spcPts val="5"/>
              </a:spcAft>
              <a:buClr>
                <a:srgbClr val="000000"/>
              </a:buClr>
              <a:buSzPts val="1200"/>
              <a:buFont typeface="Arial" panose="020B0604020202020204" pitchFamily="34" charset="0"/>
              <a:buChar char="•"/>
            </a:pPr>
            <a:r>
              <a:rPr lang="fr-FR" sz="1600" dirty="0">
                <a:uFill>
                  <a:solidFill>
                    <a:srgbClr val="000000"/>
                  </a:solidFill>
                </a:uFill>
                <a:ea typeface="Arial" panose="020B0604020202020204" pitchFamily="34" charset="0"/>
                <a:cs typeface="Calibri" panose="020F0502020204030204" pitchFamily="34" charset="0"/>
              </a:rPr>
              <a:t>Le mode en ligne, avec lequel le travail a été mis en place, a créé quelques difficultés initiales ; </a:t>
            </a:r>
            <a:endParaRPr lang="fr-FR" sz="1600" dirty="0">
              <a:uFill>
                <a:solidFill>
                  <a:srgbClr val="000000"/>
                </a:solidFill>
              </a:uFill>
              <a:ea typeface="Arial" panose="020B0604020202020204" pitchFamily="34" charset="0"/>
              <a:cs typeface="Arial" panose="020B0604020202020204" pitchFamily="34" charset="0"/>
            </a:endParaRPr>
          </a:p>
          <a:p>
            <a:pPr marL="176213" marR="3810" lvl="1" indent="-176213" algn="just" fontAlgn="base">
              <a:lnSpc>
                <a:spcPct val="103000"/>
              </a:lnSpc>
              <a:spcAft>
                <a:spcPts val="55"/>
              </a:spcAft>
              <a:buClr>
                <a:srgbClr val="000000"/>
              </a:buClr>
              <a:buSzPts val="1200"/>
              <a:buFont typeface="Arial" panose="020B0604020202020204" pitchFamily="34" charset="0"/>
              <a:buChar char="•"/>
            </a:pPr>
            <a:r>
              <a:rPr lang="fr-FR" sz="1600" dirty="0">
                <a:uFill>
                  <a:solidFill>
                    <a:srgbClr val="000000"/>
                  </a:solidFill>
                </a:uFill>
                <a:ea typeface="Arial" panose="020B0604020202020204" pitchFamily="34" charset="0"/>
                <a:cs typeface="Calibri" panose="020F0502020204030204" pitchFamily="34" charset="0"/>
              </a:rPr>
              <a:t>Il était fatigant de participer à des réunions en ligne pendant une longue période. </a:t>
            </a:r>
            <a:r>
              <a:rPr lang="fr-FR" sz="1600" dirty="0">
                <a:uFill>
                  <a:solidFill>
                    <a:srgbClr val="000000"/>
                  </a:solidFill>
                </a:uFill>
                <a:cs typeface="Calibri" panose="020F0502020204030204" pitchFamily="34" charset="0"/>
              </a:rPr>
              <a:t> </a:t>
            </a:r>
            <a:endParaRPr lang="fr-FR" sz="1600" u="none" strike="noStrike" dirty="0">
              <a:effectLst/>
              <a:uFill>
                <a:solidFill>
                  <a:srgbClr val="000000"/>
                </a:solidFill>
              </a:u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327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51720" y="196006"/>
            <a:ext cx="6912768" cy="831726"/>
          </a:xfrm>
        </p:spPr>
        <p:txBody>
          <a:bodyPr>
            <a:normAutofit/>
          </a:bodyPr>
          <a:lstStyle/>
          <a:p>
            <a:r>
              <a:rPr lang="it-IT" sz="2000" b="1" dirty="0"/>
              <a:t>LE MODULE DE FORMATION LANGUE FRANCAISE ET INFORMATIQUE: LES ACTIVITÉS</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F560D2CF-DB00-45A9-929C-6F43935A233A}"/>
              </a:ext>
            </a:extLst>
          </p:cNvPr>
          <p:cNvSpPr txBox="1"/>
          <p:nvPr/>
        </p:nvSpPr>
        <p:spPr>
          <a:xfrm>
            <a:off x="435732" y="1188922"/>
            <a:ext cx="8424936" cy="5078313"/>
          </a:xfrm>
          <a:prstGeom prst="rect">
            <a:avLst/>
          </a:prstGeom>
          <a:noFill/>
        </p:spPr>
        <p:txBody>
          <a:bodyPr wrap="square">
            <a:spAutoFit/>
          </a:bodyPr>
          <a:lstStyle/>
          <a:p>
            <a:pPr algn="just">
              <a:spcAft>
                <a:spcPts val="0"/>
              </a:spcAft>
              <a:tabLst>
                <a:tab pos="607060" algn="l"/>
              </a:tabLst>
            </a:pPr>
            <a:r>
              <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Suite à la </a:t>
            </a:r>
            <a:r>
              <a:rPr lang="fr-FR" sz="1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publication d'un appel public</a:t>
            </a:r>
            <a:r>
              <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dans les trois territoires concernés (Ligurie, Sardaigne et Corse) qui s'est clôturé le 22 janvier 2021, </a:t>
            </a:r>
            <a:r>
              <a:rPr lang="fr-FR" sz="1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 bénéficiaires ont été sélectionnés en Ligurie, 13 en Sardaigne.</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607060" algn="l"/>
              </a:tabLs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607060" algn="l"/>
              </a:tabLst>
            </a:pPr>
            <a:r>
              <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Les cours ont été dispensés via la plateforme ZOOM.</a:t>
            </a:r>
          </a:p>
          <a:p>
            <a:pPr>
              <a:spcAft>
                <a:spcPts val="0"/>
              </a:spcAft>
              <a:tabLst>
                <a:tab pos="607060" algn="l"/>
              </a:tabLst>
            </a:pPr>
            <a:endPar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spcAft>
                <a:spcPts val="0"/>
              </a:spcAft>
              <a:tabLst>
                <a:tab pos="607060" algn="l"/>
              </a:tabLst>
            </a:pPr>
            <a:r>
              <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programme de formation en informatique était particulièrement axé sur </a:t>
            </a:r>
            <a:r>
              <a:rPr lang="fr-FR" sz="1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 promotion de l'image et le marketing opérationnel par le biais des médias sociaux</a:t>
            </a:r>
            <a:r>
              <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dans le but de fournir aux stagiaires les connaissances et les compétences nécessaires pour pouvoir soutenir les plans de communication en ligne des entreprises dans lesquelles ils seraient formés.</a:t>
            </a:r>
          </a:p>
          <a:p>
            <a:pPr algn="just">
              <a:spcAft>
                <a:spcPts val="0"/>
              </a:spcAft>
              <a:tabLst>
                <a:tab pos="607060" algn="l"/>
              </a:tabLst>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tabLst>
                <a:tab pos="607060" algn="l"/>
              </a:tabLst>
            </a:pPr>
            <a:r>
              <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programme de formation en langue française était principalement axé sur les compétences </a:t>
            </a:r>
            <a:r>
              <a:rPr lang="fr-FR" sz="1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 compréhension orale et écrite et sur la capacité à tenir des conversations simples dans le but de faciliter les activités des groupes d'étude transfrontaliers et les expériences de mobilité transfrontalière</a:t>
            </a:r>
            <a:r>
              <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spcAft>
                <a:spcPts val="0"/>
              </a:spcAft>
              <a:tabLst>
                <a:tab pos="607060" algn="l"/>
              </a:tabLs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607060" algn="l"/>
              </a:tabLst>
            </a:pPr>
            <a:r>
              <a:rPr lang="fr-F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655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58951" y="-18979"/>
            <a:ext cx="6131024" cy="1143000"/>
          </a:xfrm>
        </p:spPr>
        <p:txBody>
          <a:bodyPr>
            <a:normAutofit/>
          </a:bodyPr>
          <a:lstStyle/>
          <a:p>
            <a:r>
              <a:rPr lang="fr-FR" sz="2400" b="1" dirty="0"/>
              <a:t>LE SÉMINAIRE : NUTRITION DURABLE ET TRANSFORMATION DES ALIMENTS</a:t>
            </a:r>
            <a:endParaRPr lang="it-IT" sz="2400" b="1" dirty="0"/>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C6CF1D34-97DF-45CA-A5BC-300F85BE2FB3}"/>
              </a:ext>
            </a:extLst>
          </p:cNvPr>
          <p:cNvSpPr txBox="1"/>
          <p:nvPr/>
        </p:nvSpPr>
        <p:spPr>
          <a:xfrm>
            <a:off x="454025" y="1060207"/>
            <a:ext cx="8229600" cy="5343963"/>
          </a:xfrm>
          <a:prstGeom prst="rect">
            <a:avLst/>
          </a:prstGeom>
          <a:noFill/>
        </p:spPr>
        <p:txBody>
          <a:bodyPr wrap="square">
            <a:spAutoFit/>
          </a:bodyPr>
          <a:lstStyle/>
          <a:p>
            <a:pPr algn="just">
              <a:lnSpc>
                <a:spcPct val="107000"/>
              </a:lnSpc>
              <a:spcAft>
                <a:spcPts val="0"/>
              </a:spcAft>
            </a:pPr>
            <a:r>
              <a:rPr lang="fr-FR" sz="1600" b="1" u="sng" dirty="0">
                <a:effectLst/>
                <a:latin typeface="Calibri" panose="020F0502020204030204" pitchFamily="34" charset="0"/>
                <a:ea typeface="Calibri" panose="020F0502020204030204" pitchFamily="34" charset="0"/>
                <a:cs typeface="Times New Roman" panose="02020603050405020304" pitchFamily="18" charset="0"/>
              </a:rPr>
              <a:t>OBJECTIFS DU SÉMINAIRE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fr-FR" sz="1600" dirty="0">
                <a:effectLst/>
                <a:latin typeface="Calibri" panose="020F0502020204030204" pitchFamily="34" charset="0"/>
                <a:ea typeface="Calibri" panose="020F0502020204030204" pitchFamily="34" charset="0"/>
                <a:cs typeface="Times New Roman" panose="02020603050405020304" pitchFamily="18" charset="0"/>
              </a:rPr>
              <a:t>Proposer un séminaire regroupant l'alimentation durable et la transformation alimentaire comme thèmes principaux autour de deux actions phares :</a:t>
            </a:r>
          </a:p>
          <a:p>
            <a:pPr marL="342900" marR="294640" lvl="0" indent="-342900" algn="just">
              <a:lnSpc>
                <a:spcPct val="107000"/>
              </a:lnSpc>
              <a:buFont typeface="Symbol" panose="05050102010706020507" pitchFamily="18" charset="2"/>
              <a:buChar char=""/>
            </a:pPr>
            <a:r>
              <a:rPr lang="fr-FR" sz="1600" dirty="0">
                <a:latin typeface="Calibri" panose="020F0502020204030204" pitchFamily="34" charset="0"/>
                <a:cs typeface="Times New Roman" panose="02020603050405020304" pitchFamily="18" charset="0"/>
              </a:rPr>
              <a:t>Une conférence destinée au grand public sur le thème : "L'alimentation durable à l'heure du changement climatique".</a:t>
            </a:r>
          </a:p>
          <a:p>
            <a:pPr marL="342900" marR="294640" lvl="0" indent="-342900" algn="just">
              <a:lnSpc>
                <a:spcPct val="107000"/>
              </a:lnSpc>
              <a:buFont typeface="Symbol" panose="05050102010706020507" pitchFamily="18" charset="2"/>
              <a:buChar char=""/>
            </a:pPr>
            <a:r>
              <a:rPr lang="fr-FR" sz="1600" dirty="0">
                <a:latin typeface="Calibri" panose="020F0502020204030204" pitchFamily="34" charset="0"/>
                <a:cs typeface="Times New Roman" panose="02020603050405020304" pitchFamily="18" charset="0"/>
              </a:rPr>
              <a:t>Un défi culinaire pour les jeunes avec la création d'un menu à base de produits locaux favorisant les circuits courts</a:t>
            </a:r>
          </a:p>
          <a:p>
            <a:pPr marL="342900" marR="294640" lvl="0" indent="-342900" algn="just">
              <a:lnSpc>
                <a:spcPct val="107000"/>
              </a:lnSpc>
              <a:buFont typeface="Symbol" panose="05050102010706020507" pitchFamily="18" charset="2"/>
              <a:buChar char=""/>
            </a:pPr>
            <a:endParaRPr lang="fr-FR" sz="1600" b="1"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fr-FR" sz="1600" b="1" u="sng" dirty="0">
                <a:effectLst/>
                <a:latin typeface="Calibri" panose="020F0502020204030204" pitchFamily="34" charset="0"/>
                <a:ea typeface="Calibri" panose="020F0502020204030204" pitchFamily="34" charset="0"/>
                <a:cs typeface="Times New Roman" panose="02020603050405020304" pitchFamily="18" charset="0"/>
              </a:rPr>
              <a:t>RÉALISATION DU SÉMINAIRE AUX SOINS DE LA CCI CORSE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fr-FR" sz="1600" b="1" dirty="0">
                <a:effectLst/>
                <a:latin typeface="Calibri" panose="020F0502020204030204" pitchFamily="34" charset="0"/>
                <a:ea typeface="Calibri" panose="020F0502020204030204" pitchFamily="34" charset="0"/>
                <a:cs typeface="Times New Roman" panose="02020603050405020304" pitchFamily="18" charset="0"/>
              </a:rPr>
              <a:t>Réalisé au mois d’avril 2021 en modalité à distance entre Italie et Corse et suivi par presque 80 personnes</a:t>
            </a:r>
            <a:r>
              <a:rPr lang="fr-FR" sz="16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pPr>
            <a:r>
              <a:rPr lang="fr-FR" sz="1600" b="1" dirty="0">
                <a:effectLst/>
                <a:latin typeface="Calibri" panose="020F0502020204030204" pitchFamily="34" charset="0"/>
                <a:ea typeface="Calibri" panose="020F0502020204030204" pitchFamily="34" charset="0"/>
                <a:cs typeface="Times New Roman" panose="02020603050405020304" pitchFamily="18" charset="0"/>
              </a:rPr>
              <a:t>Le </a:t>
            </a:r>
            <a:r>
              <a:rPr lang="fr-FR" sz="1600" b="1" dirty="0">
                <a:latin typeface="Calibri" panose="020F0502020204030204" pitchFamily="34" charset="0"/>
                <a:ea typeface="Calibri" panose="020F0502020204030204" pitchFamily="34" charset="0"/>
                <a:cs typeface="Times New Roman" panose="02020603050405020304" pitchFamily="18" charset="0"/>
              </a:rPr>
              <a:t>défi culinaire </a:t>
            </a:r>
            <a:r>
              <a:rPr lang="fr-FR" sz="1600" dirty="0">
                <a:effectLst/>
                <a:latin typeface="Calibri" panose="020F0502020204030204" pitchFamily="34" charset="0"/>
                <a:ea typeface="Calibri" panose="020F0502020204030204" pitchFamily="34" charset="0"/>
                <a:cs typeface="Times New Roman" panose="02020603050405020304" pitchFamily="18" charset="0"/>
              </a:rPr>
              <a:t>a été réduit à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4 équipes de 3 jeunes </a:t>
            </a:r>
            <a:r>
              <a:rPr lang="fr-FR" sz="1600" dirty="0">
                <a:effectLst/>
                <a:latin typeface="Calibri" panose="020F0502020204030204" pitchFamily="34" charset="0"/>
                <a:ea typeface="Calibri" panose="020F0502020204030204" pitchFamily="34" charset="0"/>
                <a:cs typeface="Times New Roman" panose="02020603050405020304" pitchFamily="18" charset="0"/>
              </a:rPr>
              <a:t>et a été transmise par Facebook Live.</a:t>
            </a:r>
          </a:p>
          <a:p>
            <a:pPr algn="just">
              <a:lnSpc>
                <a:spcPct val="107000"/>
              </a:lnSpc>
            </a:pPr>
            <a:r>
              <a:rPr lang="fr-FR" sz="1600" u="sng" dirty="0">
                <a:effectLst/>
                <a:latin typeface="Calibri" panose="020F0502020204030204" pitchFamily="34" charset="0"/>
                <a:ea typeface="Calibri" panose="020F0502020204030204" pitchFamily="34" charset="0"/>
                <a:cs typeface="Times New Roman" panose="02020603050405020304" pitchFamily="18" charset="0"/>
              </a:rPr>
              <a:t>Outil de travail: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94640" lvl="0" indent="-342900" algn="just">
              <a:lnSpc>
                <a:spcPct val="107000"/>
              </a:lnSpc>
              <a:buFont typeface="Symbol" panose="05050102010706020507" pitchFamily="18" charset="2"/>
              <a:buChar char=""/>
            </a:pPr>
            <a:r>
              <a:rPr lang="fr-F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Appareils de visioconférence</a:t>
            </a:r>
            <a:endParaRPr lang="fr-FR" sz="1600" dirty="0">
              <a:solidFill>
                <a:srgbClr val="000000"/>
              </a:solidFill>
              <a:effectLst/>
              <a:latin typeface="Times New Roman" panose="02020603050405020304" pitchFamily="18" charset="0"/>
              <a:ea typeface="Times New Roman" panose="02020603050405020304" pitchFamily="18" charset="0"/>
            </a:endParaRPr>
          </a:p>
          <a:p>
            <a:pPr marL="342900" marR="294640" lvl="0" indent="-342900" algn="just">
              <a:lnSpc>
                <a:spcPct val="107000"/>
              </a:lnSpc>
              <a:buFont typeface="Symbol" panose="05050102010706020507" pitchFamily="18" charset="2"/>
              <a:buChar char=""/>
            </a:pPr>
            <a:r>
              <a:rPr lang="fr-F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Réseaux sociaux</a:t>
            </a:r>
            <a:endParaRPr lang="fr-FR" sz="1600" dirty="0">
              <a:solidFill>
                <a:srgbClr val="000000"/>
              </a:solidFill>
              <a:effectLst/>
              <a:latin typeface="Times New Roman" panose="02020603050405020304" pitchFamily="18" charset="0"/>
              <a:ea typeface="Times New Roman" panose="02020603050405020304" pitchFamily="18" charset="0"/>
            </a:endParaRPr>
          </a:p>
          <a:p>
            <a:pPr algn="just">
              <a:lnSpc>
                <a:spcPct val="107000"/>
              </a:lnSpc>
            </a:pPr>
            <a:r>
              <a:rPr lang="fr-FR" sz="1600" u="sng" dirty="0">
                <a:effectLst/>
                <a:latin typeface="Calibri" panose="020F0502020204030204" pitchFamily="34" charset="0"/>
                <a:ea typeface="Calibri" panose="020F0502020204030204" pitchFamily="34" charset="0"/>
                <a:cs typeface="Times New Roman" panose="02020603050405020304" pitchFamily="18" charset="0"/>
              </a:rPr>
              <a:t>Evaluation de l’action.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fr-FR" sz="1600" dirty="0">
                <a:effectLst/>
                <a:latin typeface="Calibri" panose="020F0502020204030204" pitchFamily="34" charset="0"/>
                <a:ea typeface="Calibri" panose="020F0502020204030204" pitchFamily="34" charset="0"/>
                <a:cs typeface="Times New Roman" panose="02020603050405020304" pitchFamily="18" charset="0"/>
              </a:rPr>
              <a:t>Pour la conférence, le nombre de participants et leurs retours.</a:t>
            </a:r>
          </a:p>
          <a:p>
            <a:pPr algn="just">
              <a:lnSpc>
                <a:spcPct val="107000"/>
              </a:lnSpc>
            </a:pPr>
            <a:r>
              <a:rPr lang="fr-FR" sz="1600" dirty="0">
                <a:effectLst/>
                <a:latin typeface="Calibri" panose="020F0502020204030204" pitchFamily="34" charset="0"/>
                <a:ea typeface="Calibri" panose="020F0502020204030204" pitchFamily="34" charset="0"/>
                <a:cs typeface="Times New Roman" panose="02020603050405020304" pitchFamily="18" charset="0"/>
              </a:rPr>
              <a:t>Pour le défi culinaire, le concours à 4 équipes en les valorisant pour le travail déroulé. Important aussi le retour des participants.</a:t>
            </a:r>
          </a:p>
          <a:p>
            <a:pPr marR="294640" lvl="0" algn="just">
              <a:lnSpc>
                <a:spcPct val="107000"/>
              </a:lnSpc>
              <a:spcAft>
                <a:spcPts val="55"/>
              </a:spcAft>
            </a:pPr>
            <a:endParaRPr lang="fr-FR" sz="16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1563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07704" y="312630"/>
            <a:ext cx="6624736" cy="1143000"/>
          </a:xfrm>
        </p:spPr>
        <p:txBody>
          <a:bodyPr>
            <a:normAutofit/>
          </a:bodyPr>
          <a:lstStyle/>
          <a:p>
            <a:r>
              <a:rPr lang="fr-FR" sz="2000" b="1" dirty="0"/>
              <a:t>LE SÉMINAIRE : NUTRITION DURABLE ET TRANSFORMATION DES ALIMENTS</a:t>
            </a:r>
            <a:endParaRPr lang="it-IT" sz="2000" b="1" dirty="0"/>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E7811707-2EDF-45B1-9AC0-ED563E21DC7D}"/>
              </a:ext>
            </a:extLst>
          </p:cNvPr>
          <p:cNvSpPr txBox="1"/>
          <p:nvPr/>
        </p:nvSpPr>
        <p:spPr>
          <a:xfrm>
            <a:off x="255712" y="1261459"/>
            <a:ext cx="8784976" cy="4506234"/>
          </a:xfrm>
          <a:prstGeom prst="rect">
            <a:avLst/>
          </a:prstGeom>
          <a:noFill/>
        </p:spPr>
        <p:txBody>
          <a:bodyPr wrap="square">
            <a:spAutoFit/>
          </a:bodyPr>
          <a:lstStyle/>
          <a:p>
            <a:pPr marR="3810">
              <a:lnSpc>
                <a:spcPct val="107000"/>
              </a:lnSpc>
            </a:pPr>
            <a:r>
              <a:rPr lang="fr-FR" sz="1600" b="1" dirty="0">
                <a:effectLst/>
                <a:ea typeface="Calibri" panose="020F0502020204030204" pitchFamily="34" charset="0"/>
                <a:cs typeface="Times New Roman" panose="02020603050405020304" pitchFamily="18" charset="0"/>
              </a:rPr>
              <a:t>DIMENSION INNOVANTE DU PROJET </a:t>
            </a:r>
            <a:endParaRPr lang="fr-FR" sz="1600" dirty="0">
              <a:effectLst/>
              <a:ea typeface="Calibri" panose="020F0502020204030204" pitchFamily="34" charset="0"/>
              <a:cs typeface="Times New Roman" panose="02020603050405020304" pitchFamily="18" charset="0"/>
            </a:endParaRPr>
          </a:p>
          <a:p>
            <a:pPr marL="269875" marR="3810" lvl="1" indent="-269875"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Le défi culinaire a permis de </a:t>
            </a:r>
            <a:r>
              <a:rPr lang="fr-FR" sz="1600" b="1" u="none" strike="noStrike" dirty="0">
                <a:effectLst/>
                <a:uFill>
                  <a:solidFill>
                    <a:srgbClr val="000000"/>
                  </a:solidFill>
                </a:uFill>
                <a:ea typeface="Arial" panose="020B0604020202020204" pitchFamily="34" charset="0"/>
                <a:cs typeface="Arial" panose="020B0604020202020204" pitchFamily="34" charset="0"/>
              </a:rPr>
              <a:t>créer équipes multidisciplinaires avec étudiants manager et apprentis cuisiniers </a:t>
            </a:r>
            <a:r>
              <a:rPr lang="fr-FR" sz="1600" u="none" strike="noStrike" dirty="0">
                <a:effectLst/>
                <a:uFill>
                  <a:solidFill>
                    <a:srgbClr val="000000"/>
                  </a:solidFill>
                </a:uFill>
                <a:ea typeface="Arial" panose="020B0604020202020204" pitchFamily="34" charset="0"/>
                <a:cs typeface="Arial" panose="020B0604020202020204" pitchFamily="34" charset="0"/>
              </a:rPr>
              <a:t>en créant les conditions de collaboration et esprit d’équipe essentiels pour le monde des affaires moderne.</a:t>
            </a:r>
            <a:endParaRPr lang="fr-FR" sz="1600" b="1" u="none" strike="noStrike" dirty="0">
              <a:effectLst/>
              <a:uFill>
                <a:solidFill>
                  <a:srgbClr val="000000"/>
                </a:solidFill>
              </a:uFill>
              <a:ea typeface="Arial" panose="020B0604020202020204" pitchFamily="34" charset="0"/>
              <a:cs typeface="Arial" panose="020B0604020202020204" pitchFamily="34" charset="0"/>
            </a:endParaRPr>
          </a:p>
          <a:p>
            <a:pPr marL="269875" marR="3810" lvl="1" indent="-269875" algn="just" fontAlgn="base">
              <a:lnSpc>
                <a:spcPct val="103000"/>
              </a:lnSpc>
              <a:spcAft>
                <a:spcPts val="55"/>
              </a:spcAft>
              <a:buClr>
                <a:srgbClr val="000000"/>
              </a:buClr>
              <a:buSzPts val="1200"/>
              <a:buFont typeface="Arial" panose="020B0604020202020204" pitchFamily="34" charset="0"/>
              <a:buChar char="•"/>
            </a:pPr>
            <a:r>
              <a:rPr lang="fr-FR" sz="1600" b="1" u="none" strike="noStrike" dirty="0">
                <a:effectLst/>
                <a:uFill>
                  <a:solidFill>
                    <a:srgbClr val="000000"/>
                  </a:solidFill>
                </a:uFill>
                <a:ea typeface="Arial" panose="020B0604020202020204" pitchFamily="34" charset="0"/>
                <a:cs typeface="Arial" panose="020B0604020202020204" pitchFamily="34" charset="0"/>
              </a:rPr>
              <a:t>Traitement transfrontalier du probl</a:t>
            </a:r>
            <a:r>
              <a:rPr lang="fr-FR" sz="1600" b="1" dirty="0">
                <a:uFill>
                  <a:solidFill>
                    <a:srgbClr val="000000"/>
                  </a:solidFill>
                </a:uFill>
                <a:ea typeface="Arial" panose="020B0604020202020204" pitchFamily="34" charset="0"/>
                <a:cs typeface="Arial" panose="020B0604020202020204" pitchFamily="34" charset="0"/>
              </a:rPr>
              <a:t>ème de l’alimentation durable et des changement climatiques</a:t>
            </a:r>
            <a:r>
              <a:rPr lang="fr-FR" sz="1600" u="none" strike="noStrike" dirty="0">
                <a:effectLst/>
                <a:uFill>
                  <a:solidFill>
                    <a:srgbClr val="000000"/>
                  </a:solidFill>
                </a:uFill>
                <a:ea typeface="Arial" panose="020B0604020202020204" pitchFamily="34" charset="0"/>
                <a:cs typeface="Arial" panose="020B0604020202020204" pitchFamily="34" charset="0"/>
              </a:rPr>
              <a:t>.</a:t>
            </a:r>
          </a:p>
          <a:p>
            <a:pPr marL="269875" indent="-269875">
              <a:lnSpc>
                <a:spcPct val="107000"/>
              </a:lnSpc>
            </a:pPr>
            <a:r>
              <a:rPr lang="fr-FR" sz="1600" b="1" dirty="0">
                <a:effectLst/>
                <a:ea typeface="Calibri" panose="020F0502020204030204" pitchFamily="34" charset="0"/>
                <a:cs typeface="Times New Roman" panose="02020603050405020304" pitchFamily="18" charset="0"/>
              </a:rPr>
              <a:t>ASPECTS POSITIFS– CARACTÈRE TRANSFRONTALIER</a:t>
            </a:r>
            <a:endParaRPr lang="fr-FR" sz="1600" dirty="0">
              <a:effectLst/>
              <a:ea typeface="Calibri" panose="020F0502020204030204" pitchFamily="34" charset="0"/>
              <a:cs typeface="Times New Roman" panose="02020603050405020304" pitchFamily="18" charset="0"/>
            </a:endParaRPr>
          </a:p>
          <a:p>
            <a:pPr marL="269875" marR="3810" lvl="1" indent="-269875" algn="just" fontAlgn="base">
              <a:lnSpc>
                <a:spcPct val="103000"/>
              </a:lnSpc>
              <a:spcAft>
                <a:spcPts val="55"/>
              </a:spcAft>
              <a:buClr>
                <a:srgbClr val="000000"/>
              </a:buClr>
              <a:buSzPts val="1200"/>
              <a:buFont typeface="Arial" panose="020B0604020202020204" pitchFamily="34" charset="0"/>
              <a:buChar char="•"/>
            </a:pPr>
            <a:r>
              <a:rPr lang="fr-FR" sz="1600" b="1" u="none" strike="noStrike" dirty="0">
                <a:effectLst/>
                <a:uFill>
                  <a:solidFill>
                    <a:srgbClr val="000000"/>
                  </a:solidFill>
                </a:uFill>
                <a:ea typeface="Arial" panose="020B0604020202020204" pitchFamily="34" charset="0"/>
                <a:cs typeface="Arial" panose="020B0604020202020204" pitchFamily="34" charset="0"/>
              </a:rPr>
              <a:t>Meeting et échanges parmi experts d’aliments durables au niveau transfrontalier </a:t>
            </a:r>
            <a:r>
              <a:rPr lang="fr-FR" sz="1600" u="none" strike="noStrike" dirty="0">
                <a:effectLst/>
                <a:uFill>
                  <a:solidFill>
                    <a:srgbClr val="000000"/>
                  </a:solidFill>
                </a:uFill>
                <a:ea typeface="Arial" panose="020B0604020202020204" pitchFamily="34" charset="0"/>
                <a:cs typeface="Arial" panose="020B0604020202020204" pitchFamily="34" charset="0"/>
              </a:rPr>
              <a:t>(aspect anthropologique et entrepreneurial)</a:t>
            </a:r>
          </a:p>
          <a:p>
            <a:pPr marL="269875" marR="3810" lvl="1" indent="-269875"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Discussions sur les grandes questions très riches ;</a:t>
            </a:r>
          </a:p>
          <a:p>
            <a:pPr marL="269875" marR="3810" lvl="1" indent="-269875"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Meeting avec </a:t>
            </a:r>
            <a:r>
              <a:rPr lang="fr-FR" sz="1600" b="1" u="none" strike="noStrike" dirty="0">
                <a:effectLst/>
                <a:uFill>
                  <a:solidFill>
                    <a:srgbClr val="000000"/>
                  </a:solidFill>
                </a:uFill>
                <a:ea typeface="Arial" panose="020B0604020202020204" pitchFamily="34" charset="0"/>
                <a:cs typeface="Arial" panose="020B0604020202020204" pitchFamily="34" charset="0"/>
              </a:rPr>
              <a:t>experts qui opèrent dans des contextes sociaux et géographiques différents </a:t>
            </a:r>
            <a:r>
              <a:rPr lang="fr-FR" sz="1600" u="none" strike="noStrike" dirty="0">
                <a:effectLst/>
                <a:uFill>
                  <a:solidFill>
                    <a:srgbClr val="000000"/>
                  </a:solidFill>
                </a:uFill>
                <a:ea typeface="Arial" panose="020B0604020202020204" pitchFamily="34" charset="0"/>
                <a:cs typeface="Arial" panose="020B0604020202020204" pitchFamily="34" charset="0"/>
              </a:rPr>
              <a:t>;</a:t>
            </a:r>
          </a:p>
          <a:p>
            <a:pPr marL="269875" marR="3810" lvl="1" indent="-269875"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Participation de </a:t>
            </a:r>
            <a:r>
              <a:rPr lang="fr-FR" sz="1600" b="1" u="none" strike="noStrike" dirty="0">
                <a:effectLst/>
                <a:uFill>
                  <a:solidFill>
                    <a:srgbClr val="000000"/>
                  </a:solidFill>
                </a:uFill>
                <a:ea typeface="Arial" panose="020B0604020202020204" pitchFamily="34" charset="0"/>
                <a:cs typeface="Arial" panose="020B0604020202020204" pitchFamily="34" charset="0"/>
              </a:rPr>
              <a:t>jeunes ayant des rôles et des compétences différents autour d'un défi commun</a:t>
            </a:r>
            <a:r>
              <a:rPr lang="fr-FR" sz="1600" u="none" strike="noStrike" dirty="0">
                <a:effectLst/>
                <a:uFill>
                  <a:solidFill>
                    <a:srgbClr val="000000"/>
                  </a:solidFill>
                </a:uFill>
                <a:ea typeface="Arial" panose="020B0604020202020204" pitchFamily="34" charset="0"/>
                <a:cs typeface="Arial" panose="020B0604020202020204" pitchFamily="34" charset="0"/>
              </a:rPr>
              <a:t>.</a:t>
            </a:r>
          </a:p>
          <a:p>
            <a:pPr marL="269875" marR="3810" lvl="1" indent="-269875"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L'approche avec laquelle les sujets ont été présentés a mis en évidence la diversité des opinions exprimées par les participants. </a:t>
            </a:r>
          </a:p>
          <a:p>
            <a:pPr marL="269875" indent="-269875">
              <a:lnSpc>
                <a:spcPct val="107000"/>
              </a:lnSpc>
              <a:spcAft>
                <a:spcPts val="50"/>
              </a:spcAft>
            </a:pPr>
            <a:r>
              <a:rPr lang="fr-FR" sz="1600" b="1" dirty="0">
                <a:effectLst/>
                <a:ea typeface="Calibri" panose="020F0502020204030204" pitchFamily="34" charset="0"/>
                <a:cs typeface="Times New Roman" panose="02020603050405020304" pitchFamily="18" charset="0"/>
              </a:rPr>
              <a:t>ASPECTS NEGATIFS</a:t>
            </a:r>
            <a:endParaRPr lang="fr-FR" sz="1600" dirty="0">
              <a:effectLst/>
              <a:ea typeface="Calibri" panose="020F0502020204030204" pitchFamily="34" charset="0"/>
              <a:cs typeface="Times New Roman" panose="02020603050405020304" pitchFamily="18" charset="0"/>
            </a:endParaRPr>
          </a:p>
          <a:p>
            <a:pPr marL="269875" marR="3810" lvl="1" indent="-269875" algn="just" fontAlgn="base">
              <a:lnSpc>
                <a:spcPct val="99000"/>
              </a:lnSpc>
              <a:spcAft>
                <a:spcPts val="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Restrictions de voyage liées à l'urgence sanitaire</a:t>
            </a:r>
          </a:p>
          <a:p>
            <a:pPr marL="269875" marR="3810" lvl="1" indent="-269875" algn="just" fontAlgn="base">
              <a:lnSpc>
                <a:spcPct val="99000"/>
              </a:lnSpc>
              <a:spcAft>
                <a:spcPts val="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Pas de rencontres en présence entre tous les partenaires</a:t>
            </a:r>
          </a:p>
          <a:p>
            <a:pPr marL="269875" marR="3810" lvl="1" indent="-269875" algn="just" fontAlgn="base">
              <a:lnSpc>
                <a:spcPct val="99000"/>
              </a:lnSpc>
              <a:spcAft>
                <a:spcPts val="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L’urgence sanitaire a limité les dimensions de l’évènement.</a:t>
            </a:r>
          </a:p>
        </p:txBody>
      </p:sp>
    </p:spTree>
    <p:extLst>
      <p:ext uri="{BB962C8B-B14F-4D97-AF65-F5344CB8AC3E}">
        <p14:creationId xmlns:p14="http://schemas.microsoft.com/office/powerpoint/2010/main" val="377217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07704" y="312630"/>
            <a:ext cx="6624736" cy="1143000"/>
          </a:xfrm>
        </p:spPr>
        <p:txBody>
          <a:bodyPr>
            <a:normAutofit/>
          </a:bodyPr>
          <a:lstStyle/>
          <a:p>
            <a:r>
              <a:rPr lang="it-IT" sz="2000" b="1" dirty="0"/>
              <a:t>L’ATELIER: RECHERCHE DE MARCHÉS EXTÉRIEURS</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E7811707-2EDF-45B1-9AC0-ED563E21DC7D}"/>
              </a:ext>
            </a:extLst>
          </p:cNvPr>
          <p:cNvSpPr txBox="1"/>
          <p:nvPr/>
        </p:nvSpPr>
        <p:spPr>
          <a:xfrm>
            <a:off x="255712" y="1190744"/>
            <a:ext cx="8784976" cy="4682051"/>
          </a:xfrm>
          <a:prstGeom prst="rect">
            <a:avLst/>
          </a:prstGeom>
          <a:noFill/>
        </p:spPr>
        <p:txBody>
          <a:bodyPr wrap="square">
            <a:spAutoFit/>
          </a:bodyPr>
          <a:lstStyle/>
          <a:p>
            <a:pPr marL="0" marR="3810" lvl="1" algn="just" fontAlgn="base">
              <a:lnSpc>
                <a:spcPct val="99000"/>
              </a:lnSpc>
              <a:spcAft>
                <a:spcPts val="5"/>
              </a:spcAft>
              <a:buClr>
                <a:srgbClr val="000000"/>
              </a:buClr>
              <a:buSzPts val="1200"/>
            </a:pPr>
            <a:r>
              <a:rPr lang="fr-FR" b="1" u="none" strike="noStrike" dirty="0">
                <a:effectLst/>
                <a:uFill>
                  <a:solidFill>
                    <a:srgbClr val="000000"/>
                  </a:solidFill>
                </a:uFill>
                <a:ea typeface="Arial" panose="020B0604020202020204" pitchFamily="34" charset="0"/>
                <a:cs typeface="Arial" panose="020B0604020202020204" pitchFamily="34" charset="0"/>
              </a:rPr>
              <a:t>L’atelier a été réalisé par CCI Corse</a:t>
            </a:r>
            <a:r>
              <a:rPr lang="fr-FR" u="none" strike="noStrike" dirty="0">
                <a:effectLst/>
                <a:uFill>
                  <a:solidFill>
                    <a:srgbClr val="000000"/>
                  </a:solidFill>
                </a:uFill>
                <a:ea typeface="Arial" panose="020B0604020202020204" pitchFamily="34" charset="0"/>
                <a:cs typeface="Arial" panose="020B0604020202020204" pitchFamily="34" charset="0"/>
              </a:rPr>
              <a:t>.</a:t>
            </a:r>
          </a:p>
          <a:p>
            <a:pPr marL="0" marR="3810" lvl="1" algn="just" fontAlgn="base">
              <a:lnSpc>
                <a:spcPct val="99000"/>
              </a:lnSpc>
              <a:spcAft>
                <a:spcPts val="5"/>
              </a:spcAft>
              <a:buClr>
                <a:srgbClr val="000000"/>
              </a:buClr>
              <a:buSzPts val="1200"/>
            </a:pPr>
            <a:endParaRPr lang="fr-FR" u="none" strike="noStrike" dirty="0">
              <a:effectLst/>
              <a:uFill>
                <a:solidFill>
                  <a:srgbClr val="000000"/>
                </a:solidFill>
              </a:uFill>
              <a:ea typeface="Arial" panose="020B0604020202020204" pitchFamily="34" charset="0"/>
              <a:cs typeface="Arial" panose="020B0604020202020204" pitchFamily="34" charset="0"/>
            </a:endParaRPr>
          </a:p>
          <a:p>
            <a:pPr>
              <a:lnSpc>
                <a:spcPct val="107000"/>
              </a:lnSpc>
              <a:spcAft>
                <a:spcPts val="0"/>
              </a:spcAft>
            </a:pPr>
            <a:r>
              <a:rPr lang="fr-FR" b="1" dirty="0">
                <a:effectLst/>
                <a:ea typeface="Calibri" panose="020F0502020204030204" pitchFamily="34" charset="0"/>
                <a:cs typeface="Times New Roman" panose="02020603050405020304" pitchFamily="18" charset="0"/>
              </a:rPr>
              <a:t>OBJECTIS DE L’ATE</a:t>
            </a:r>
            <a:r>
              <a:rPr lang="fr-FR" sz="1800" b="1" dirty="0"/>
              <a:t>LIER À DISTANCE</a:t>
            </a:r>
            <a:endParaRPr lang="fr-FR" dirty="0">
              <a:effectLst/>
              <a:ea typeface="Calibri" panose="020F0502020204030204" pitchFamily="34" charset="0"/>
              <a:cs typeface="Times New Roman" panose="02020603050405020304" pitchFamily="18" charset="0"/>
            </a:endParaRPr>
          </a:p>
          <a:p>
            <a:pPr>
              <a:lnSpc>
                <a:spcPct val="107000"/>
              </a:lnSpc>
              <a:spcAft>
                <a:spcPts val="0"/>
              </a:spcAft>
            </a:pPr>
            <a:r>
              <a:rPr lang="fr-FR" dirty="0">
                <a:effectLst/>
                <a:ea typeface="Calibri" panose="020F0502020204030204" pitchFamily="34" charset="0"/>
                <a:cs typeface="Times New Roman" panose="02020603050405020304" pitchFamily="18" charset="0"/>
              </a:rPr>
              <a:t> </a:t>
            </a:r>
            <a:r>
              <a:rPr lang="fr-FR" dirty="0">
                <a:solidFill>
                  <a:srgbClr val="000000"/>
                </a:solidFill>
                <a:effectLst/>
                <a:ea typeface="Times New Roman" panose="02020603050405020304" pitchFamily="18" charset="0"/>
              </a:rPr>
              <a:t>Préparer et soutenir les étudiants pour qu'ils acquièrent des compétences en matière de recherche sur les marchés extérieurs dans la période post-COVID</a:t>
            </a:r>
          </a:p>
          <a:p>
            <a:pPr marL="342900" marR="3810" lvl="0" indent="-342900" algn="just">
              <a:lnSpc>
                <a:spcPct val="103000"/>
              </a:lnSpc>
              <a:spcAft>
                <a:spcPts val="0"/>
              </a:spcAft>
              <a:buFont typeface="Symbol" panose="05050102010706020507" pitchFamily="18" charset="2"/>
              <a:buChar char=""/>
            </a:pPr>
            <a:r>
              <a:rPr lang="fr-FR" dirty="0">
                <a:solidFill>
                  <a:srgbClr val="000000"/>
                </a:solidFill>
                <a:effectLst/>
                <a:ea typeface="Times New Roman" panose="02020603050405020304" pitchFamily="18" charset="0"/>
              </a:rPr>
              <a:t>Renforcer les compétences spécifiques promues par cet atelier</a:t>
            </a:r>
            <a:endParaRPr lang="fr-FR" dirty="0">
              <a:effectLst/>
              <a:ea typeface="Calibri" panose="020F0502020204030204" pitchFamily="34" charset="0"/>
              <a:cs typeface="Times New Roman" panose="02020603050405020304" pitchFamily="18" charset="0"/>
            </a:endParaRPr>
          </a:p>
          <a:p>
            <a:pPr>
              <a:lnSpc>
                <a:spcPct val="107000"/>
              </a:lnSpc>
              <a:spcAft>
                <a:spcPts val="0"/>
              </a:spcAft>
            </a:pPr>
            <a:endParaRPr lang="fr-FR" b="1" dirty="0">
              <a:effectLst/>
              <a:ea typeface="Calibri" panose="020F0502020204030204" pitchFamily="34" charset="0"/>
              <a:cs typeface="Times New Roman" panose="02020603050405020304" pitchFamily="18" charset="0"/>
            </a:endParaRPr>
          </a:p>
          <a:p>
            <a:pPr>
              <a:lnSpc>
                <a:spcPct val="107000"/>
              </a:lnSpc>
              <a:spcAft>
                <a:spcPts val="0"/>
              </a:spcAft>
            </a:pPr>
            <a:r>
              <a:rPr lang="fr-FR" b="1" dirty="0">
                <a:effectLst/>
                <a:ea typeface="Calibri" panose="020F0502020204030204" pitchFamily="34" charset="0"/>
                <a:cs typeface="Times New Roman" panose="02020603050405020304" pitchFamily="18" charset="0"/>
              </a:rPr>
              <a:t>LES MODALITÉS DE MISE EN ŒUVRE DES PROJETS DE FORMATION DANS LE CADRE DU PROGRAMME </a:t>
            </a:r>
          </a:p>
          <a:p>
            <a:pPr>
              <a:lnSpc>
                <a:spcPct val="107000"/>
              </a:lnSpc>
              <a:spcAft>
                <a:spcPts val="0"/>
              </a:spcAft>
            </a:pPr>
            <a:r>
              <a:rPr lang="fr-FR" b="1" dirty="0">
                <a:effectLst/>
                <a:ea typeface="Calibri" panose="020F0502020204030204" pitchFamily="34" charset="0"/>
                <a:cs typeface="Times New Roman" panose="02020603050405020304" pitchFamily="18" charset="0"/>
              </a:rPr>
              <a:t> </a:t>
            </a:r>
            <a:r>
              <a:rPr lang="fr-FR" dirty="0">
                <a:effectLst/>
                <a:ea typeface="Calibri" panose="020F0502020204030204" pitchFamily="34" charset="0"/>
                <a:cs typeface="Times New Roman" panose="02020603050405020304" pitchFamily="18" charset="0"/>
              </a:rPr>
              <a:t>Le cours était structuré autour de rendez-vous de 2 heures par semaine pendant 7 réunions (juin 2021). </a:t>
            </a:r>
            <a:r>
              <a:rPr lang="fr-FR" b="1" dirty="0">
                <a:effectLst/>
                <a:ea typeface="Calibri" panose="020F0502020204030204" pitchFamily="34" charset="0"/>
                <a:cs typeface="Times New Roman" panose="02020603050405020304" pitchFamily="18" charset="0"/>
              </a:rPr>
              <a:t>La participation était transfrontalière.</a:t>
            </a:r>
          </a:p>
          <a:p>
            <a:pPr marR="3810" algn="just">
              <a:spcAft>
                <a:spcPts val="0"/>
              </a:spcAft>
            </a:pPr>
            <a:r>
              <a:rPr lang="fr-FR" dirty="0">
                <a:effectLst/>
                <a:ea typeface="Calibri" panose="020F0502020204030204" pitchFamily="34" charset="0"/>
                <a:cs typeface="Times New Roman" panose="02020603050405020304" pitchFamily="18" charset="0"/>
              </a:rPr>
              <a:t> </a:t>
            </a:r>
          </a:p>
          <a:p>
            <a:pPr marR="3810" algn="just">
              <a:spcAft>
                <a:spcPts val="0"/>
              </a:spcAft>
            </a:pPr>
            <a:r>
              <a:rPr lang="fr-FR" dirty="0">
                <a:effectLst/>
                <a:ea typeface="Calibri" panose="020F0502020204030204" pitchFamily="34" charset="0"/>
                <a:cs typeface="Times New Roman" panose="02020603050405020304" pitchFamily="18" charset="0"/>
              </a:rPr>
              <a:t>Le projet ainsi conçu a permis aux participants, à travers une série d'ateliers pratiques, de mieux comprendre les défis de la recherche de nouveaux marchés dans une période aussi critique.  L’atelier leur a permis d'intégrer de nouvelles compétences liées à cette situation sanitaire inédite.</a:t>
            </a:r>
            <a:endParaRPr lang="fr-FR" sz="1600" u="none" strike="noStrike" dirty="0">
              <a:effectLst/>
              <a:uFill>
                <a:solidFill>
                  <a:srgbClr val="000000"/>
                </a:solidFill>
              </a:uFill>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115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07704" y="312630"/>
            <a:ext cx="6624736" cy="1143000"/>
          </a:xfrm>
        </p:spPr>
        <p:txBody>
          <a:bodyPr>
            <a:normAutofit/>
          </a:bodyPr>
          <a:lstStyle/>
          <a:p>
            <a:r>
              <a:rPr lang="it-IT" sz="2000" b="1" dirty="0"/>
              <a:t>L’ATELIER: RECHERCHE DE MARCHÉS EXTÉRIEURS</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1" name="CasellaDiTesto 10">
            <a:extLst>
              <a:ext uri="{FF2B5EF4-FFF2-40B4-BE49-F238E27FC236}">
                <a16:creationId xmlns:a16="http://schemas.microsoft.com/office/drawing/2014/main" xmlns="" id="{E7811707-2EDF-45B1-9AC0-ED563E21DC7D}"/>
              </a:ext>
            </a:extLst>
          </p:cNvPr>
          <p:cNvSpPr txBox="1"/>
          <p:nvPr/>
        </p:nvSpPr>
        <p:spPr>
          <a:xfrm>
            <a:off x="255712" y="1261459"/>
            <a:ext cx="8784976" cy="5325432"/>
          </a:xfrm>
          <a:prstGeom prst="rect">
            <a:avLst/>
          </a:prstGeom>
          <a:noFill/>
        </p:spPr>
        <p:txBody>
          <a:bodyPr wrap="square">
            <a:spAutoFit/>
          </a:bodyPr>
          <a:lstStyle/>
          <a:p>
            <a:pPr>
              <a:spcAft>
                <a:spcPts val="0"/>
              </a:spcAft>
            </a:pPr>
            <a:r>
              <a:rPr lang="fr-FR" sz="1600" u="sng" dirty="0">
                <a:effectLst/>
                <a:ea typeface="Calibri" panose="020F0502020204030204" pitchFamily="34" charset="0"/>
                <a:cs typeface="Times New Roman" panose="02020603050405020304" pitchFamily="18" charset="0"/>
              </a:rPr>
              <a:t>Outils de travail</a:t>
            </a:r>
            <a:endParaRPr lang="fr-FR" sz="1600" dirty="0">
              <a:effectLst/>
              <a:ea typeface="Calibri" panose="020F0502020204030204" pitchFamily="34" charset="0"/>
              <a:cs typeface="Times New Roman" panose="02020603050405020304" pitchFamily="18" charset="0"/>
            </a:endParaRPr>
          </a:p>
          <a:p>
            <a:pPr marL="342900" marR="3810" lvl="0" indent="-342900" algn="just">
              <a:lnSpc>
                <a:spcPct val="103000"/>
              </a:lnSpc>
              <a:spcAft>
                <a:spcPts val="0"/>
              </a:spcAft>
              <a:buFont typeface="Symbol" panose="05050102010706020507" pitchFamily="18" charset="2"/>
              <a:buChar char=""/>
            </a:pPr>
            <a:r>
              <a:rPr lang="fr-FR" sz="1600" dirty="0">
                <a:solidFill>
                  <a:srgbClr val="000000"/>
                </a:solidFill>
                <a:effectLst/>
                <a:ea typeface="Times New Roman" panose="02020603050405020304" pitchFamily="18" charset="0"/>
              </a:rPr>
              <a:t>Atelier en ligne</a:t>
            </a:r>
          </a:p>
          <a:p>
            <a:pPr marL="342900" marR="3810" lvl="0" indent="-342900" algn="just">
              <a:lnSpc>
                <a:spcPct val="103000"/>
              </a:lnSpc>
              <a:spcAft>
                <a:spcPts val="0"/>
              </a:spcAft>
              <a:buFont typeface="Symbol" panose="05050102010706020507" pitchFamily="18" charset="2"/>
              <a:buChar char=""/>
            </a:pPr>
            <a:r>
              <a:rPr lang="fr-FR" sz="1600" dirty="0">
                <a:solidFill>
                  <a:srgbClr val="000000"/>
                </a:solidFill>
                <a:effectLst/>
                <a:ea typeface="Times New Roman" panose="02020603050405020304" pitchFamily="18" charset="0"/>
              </a:rPr>
              <a:t>Moments de confrontation</a:t>
            </a:r>
          </a:p>
          <a:p>
            <a:pPr>
              <a:lnSpc>
                <a:spcPct val="107000"/>
              </a:lnSpc>
              <a:spcAft>
                <a:spcPts val="0"/>
              </a:spcAft>
            </a:pPr>
            <a:r>
              <a:rPr lang="fr-FR" sz="1600" b="1" dirty="0">
                <a:effectLst/>
                <a:ea typeface="Calibri" panose="020F0502020204030204" pitchFamily="34" charset="0"/>
                <a:cs typeface="Times New Roman" panose="02020603050405020304" pitchFamily="18" charset="0"/>
              </a:rPr>
              <a:t> </a:t>
            </a:r>
            <a:endParaRPr lang="fr-FR" sz="1600" dirty="0">
              <a:effectLst/>
              <a:ea typeface="Calibri" panose="020F0502020204030204" pitchFamily="34" charset="0"/>
              <a:cs typeface="Times New Roman" panose="02020603050405020304" pitchFamily="18" charset="0"/>
            </a:endParaRPr>
          </a:p>
          <a:p>
            <a:pPr algn="just">
              <a:lnSpc>
                <a:spcPct val="107000"/>
              </a:lnSpc>
              <a:spcAft>
                <a:spcPts val="0"/>
              </a:spcAft>
            </a:pPr>
            <a:r>
              <a:rPr lang="fr-FR" sz="1800" dirty="0">
                <a:effectLst/>
                <a:ea typeface="Calibri" panose="020F0502020204030204" pitchFamily="34" charset="0"/>
                <a:cs typeface="Times New Roman" panose="02020603050405020304" pitchFamily="18" charset="0"/>
              </a:rPr>
              <a:t> </a:t>
            </a:r>
            <a:r>
              <a:rPr lang="fr-FR" sz="1600" b="1" dirty="0">
                <a:effectLst/>
                <a:ea typeface="Calibri" panose="020F0502020204030204" pitchFamily="34" charset="0"/>
                <a:cs typeface="Times New Roman" panose="02020603050405020304" pitchFamily="18" charset="0"/>
              </a:rPr>
              <a:t>ASPECTS POSITIFS</a:t>
            </a:r>
            <a:endParaRPr lang="fr-FR" sz="1600" dirty="0">
              <a:effectLst/>
              <a:ea typeface="Calibri" panose="020F0502020204030204" pitchFamily="34" charset="0"/>
              <a:cs typeface="Times New Roman" panose="02020603050405020304" pitchFamily="18" charset="0"/>
            </a:endParaRPr>
          </a:p>
          <a:p>
            <a:pPr marL="742950" marR="3810" lvl="1" indent="-285750"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L'échange d'opinions sur les principales questions a été très stimulant ;</a:t>
            </a:r>
          </a:p>
          <a:p>
            <a:pPr marL="742950" marR="3810" lvl="1" indent="-285750"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Le meeting avec experts qui opèrent dans contextes sociaux et géographiques différents ;</a:t>
            </a:r>
          </a:p>
          <a:p>
            <a:pPr marL="742950" marR="3810" lvl="1" indent="-285750"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Stimuler la participation de personnes avec une grande variété de rôles et de compétences, et parmi les étudiants et les enseignants ;</a:t>
            </a:r>
          </a:p>
          <a:p>
            <a:pPr marL="742950" marR="3810" lvl="1" indent="-285750"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Confrontation d'étudiants issus de milieux différents</a:t>
            </a:r>
          </a:p>
          <a:p>
            <a:pPr marL="742950" marR="3810" lvl="1" indent="-285750"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L'approche avec laquelle les sujets ont été présentés a mis en évidence la diversité des opinions exprimées par les participants. </a:t>
            </a:r>
          </a:p>
          <a:p>
            <a:pPr marL="457200" marR="3810" algn="just">
              <a:spcAft>
                <a:spcPts val="0"/>
              </a:spcAft>
            </a:pPr>
            <a:r>
              <a:rPr lang="fr-FR" sz="1600" dirty="0">
                <a:effectLst/>
                <a:ea typeface="Calibri" panose="020F0502020204030204" pitchFamily="34" charset="0"/>
                <a:cs typeface="Times New Roman" panose="02020603050405020304" pitchFamily="18" charset="0"/>
              </a:rPr>
              <a:t> </a:t>
            </a:r>
          </a:p>
          <a:p>
            <a:pPr algn="just">
              <a:lnSpc>
                <a:spcPct val="107000"/>
              </a:lnSpc>
              <a:spcAft>
                <a:spcPts val="0"/>
              </a:spcAft>
            </a:pPr>
            <a:r>
              <a:rPr lang="fr-FR" sz="1600" b="1" dirty="0">
                <a:effectLst/>
                <a:ea typeface="Calibri" panose="020F0502020204030204" pitchFamily="34" charset="0"/>
                <a:cs typeface="Times New Roman" panose="02020603050405020304" pitchFamily="18" charset="0"/>
              </a:rPr>
              <a:t>ASPECTS NÉGATIFS</a:t>
            </a:r>
            <a:endParaRPr lang="fr-FR" sz="1600" dirty="0">
              <a:effectLst/>
              <a:ea typeface="Calibri" panose="020F0502020204030204" pitchFamily="34" charset="0"/>
              <a:cs typeface="Times New Roman" panose="02020603050405020304" pitchFamily="18" charset="0"/>
            </a:endParaRPr>
          </a:p>
          <a:p>
            <a:pPr marL="742950" marR="3810" lvl="1" indent="-285750"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Difficultés liées aux restrictions de voyage dues à l'urgence sanitaire </a:t>
            </a:r>
          </a:p>
          <a:p>
            <a:pPr marL="742950" marR="3810" lvl="1" indent="-285750"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Pas de meeting collectifs</a:t>
            </a:r>
          </a:p>
          <a:p>
            <a:pPr marL="742950" marR="3810" lvl="1" indent="-285750" algn="just" fontAlgn="base">
              <a:lnSpc>
                <a:spcPct val="103000"/>
              </a:lnSpc>
              <a:spcAft>
                <a:spcPts val="55"/>
              </a:spcAft>
              <a:buClr>
                <a:srgbClr val="000000"/>
              </a:buClr>
              <a:buSzPts val="1200"/>
              <a:buFont typeface="Arial" panose="020B0604020202020204" pitchFamily="34" charset="0"/>
              <a:buChar char="•"/>
            </a:pPr>
            <a:r>
              <a:rPr lang="fr-FR" sz="1600" u="none" strike="noStrike" dirty="0">
                <a:effectLst/>
                <a:uFill>
                  <a:solidFill>
                    <a:srgbClr val="000000"/>
                  </a:solidFill>
                </a:uFill>
                <a:ea typeface="Arial" panose="020B0604020202020204" pitchFamily="34" charset="0"/>
                <a:cs typeface="Arial" panose="020B0604020202020204" pitchFamily="34" charset="0"/>
              </a:rPr>
              <a:t>Difficultés du moment avec la pression des propositions de contrats de travail saisonniers aux étudiants qui n'ont pas permis à tout le monde de participer</a:t>
            </a:r>
            <a:endParaRPr lang="fr-FR" sz="1800" dirty="0">
              <a:effectLst/>
              <a:ea typeface="Calibri" panose="020F0502020204030204" pitchFamily="34" charset="0"/>
              <a:cs typeface="Times New Roman" panose="02020603050405020304" pitchFamily="18" charset="0"/>
            </a:endParaRPr>
          </a:p>
          <a:p>
            <a:pPr marL="0" marR="3810" lvl="1" algn="just" fontAlgn="base">
              <a:lnSpc>
                <a:spcPct val="99000"/>
              </a:lnSpc>
              <a:spcAft>
                <a:spcPts val="5"/>
              </a:spcAft>
              <a:buClr>
                <a:srgbClr val="000000"/>
              </a:buClr>
              <a:buSzPts val="1200"/>
            </a:pPr>
            <a:endParaRPr lang="fr-FR" dirty="0"/>
          </a:p>
          <a:p>
            <a:pPr marL="0" marR="3810" lvl="1" algn="just" fontAlgn="base">
              <a:lnSpc>
                <a:spcPct val="99000"/>
              </a:lnSpc>
              <a:spcAft>
                <a:spcPts val="5"/>
              </a:spcAft>
              <a:buClr>
                <a:srgbClr val="000000"/>
              </a:buClr>
              <a:buSzPts val="1200"/>
            </a:pPr>
            <a:endParaRPr lang="fr-FR" sz="1600" u="none" strike="noStrike" dirty="0">
              <a:effectLst/>
              <a:uFill>
                <a:solidFill>
                  <a:srgbClr val="000000"/>
                </a:solidFill>
              </a:uFill>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604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55776" y="160338"/>
            <a:ext cx="6408712" cy="954069"/>
          </a:xfrm>
        </p:spPr>
        <p:txBody>
          <a:bodyPr>
            <a:normAutofit/>
          </a:bodyPr>
          <a:lstStyle/>
          <a:p>
            <a:r>
              <a:rPr lang="it-IT" sz="2000" b="1" dirty="0"/>
              <a:t>FOCUS SUR LE III AVIS INTERREG ITALIE FRANCE MARITIME</a:t>
            </a:r>
          </a:p>
        </p:txBody>
      </p:sp>
      <p:sp>
        <p:nvSpPr>
          <p:cNvPr id="4" name="Segnaposto contenuto 3"/>
          <p:cNvSpPr>
            <a:spLocks noGrp="1"/>
          </p:cNvSpPr>
          <p:nvPr>
            <p:ph sz="half" idx="2"/>
          </p:nvPr>
        </p:nvSpPr>
        <p:spPr>
          <a:xfrm>
            <a:off x="4648200" y="4149080"/>
            <a:ext cx="4316288" cy="1977083"/>
          </a:xfrm>
        </p:spPr>
        <p:txBody>
          <a:bodyPr>
            <a:normAutofit/>
          </a:bodyPr>
          <a:lstStyle/>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algn="just"/>
            <a:endParaRPr lang="it-IT" sz="1200" dirty="0"/>
          </a:p>
          <a:p>
            <a:pPr marL="0" indent="0">
              <a:buNone/>
            </a:pPr>
            <a:endParaRPr lang="it-IT" sz="7000" dirty="0"/>
          </a:p>
          <a:p>
            <a:endParaRPr lang="it-IT" sz="3400" dirty="0"/>
          </a:p>
          <a:p>
            <a:endParaRPr lang="it-IT" dirty="0"/>
          </a:p>
          <a:p>
            <a:endParaRPr lang="it-IT" dirty="0"/>
          </a:p>
        </p:txBody>
      </p:sp>
      <p:pic>
        <p:nvPicPr>
          <p:cNvPr id="6" name="Immagine6"/>
          <p:cNvPicPr/>
          <p:nvPr/>
        </p:nvPicPr>
        <p:blipFill>
          <a:blip r:embed="rId2"/>
          <a:stretch>
            <a:fillRect/>
          </a:stretch>
        </p:blipFill>
        <p:spPr>
          <a:xfrm>
            <a:off x="683568" y="6021288"/>
            <a:ext cx="2179320" cy="332740"/>
          </a:xfrm>
          <a:prstGeom prst="rect">
            <a:avLst/>
          </a:prstGeom>
          <a:noFill/>
          <a:ln w="12700">
            <a:noFill/>
          </a:ln>
        </p:spPr>
      </p:pic>
      <p:pic>
        <p:nvPicPr>
          <p:cNvPr id="7" name="Immagine6"/>
          <p:cNvPicPr/>
          <p:nvPr/>
        </p:nvPicPr>
        <p:blipFill>
          <a:blip r:embed="rId3"/>
          <a:stretch>
            <a:fillRect/>
          </a:stretch>
        </p:blipFill>
        <p:spPr>
          <a:xfrm>
            <a:off x="5076056" y="6087963"/>
            <a:ext cx="3060065" cy="199390"/>
          </a:xfrm>
          <a:prstGeom prst="rect">
            <a:avLst/>
          </a:prstGeom>
          <a:noFill/>
          <a:ln w="9525">
            <a:noFill/>
          </a:ln>
        </p:spPr>
      </p:pic>
      <p:pic>
        <p:nvPicPr>
          <p:cNvPr id="9" name="Immagine5"/>
          <p:cNvPicPr/>
          <p:nvPr/>
        </p:nvPicPr>
        <p:blipFill>
          <a:blip r:embed="rId4"/>
          <a:stretch>
            <a:fillRect/>
          </a:stretch>
        </p:blipFill>
        <p:spPr>
          <a:xfrm>
            <a:off x="611560" y="460359"/>
            <a:ext cx="1723390" cy="497840"/>
          </a:xfrm>
          <a:prstGeom prst="rect">
            <a:avLst/>
          </a:prstGeom>
          <a:noFill/>
          <a:ln w="12700">
            <a:noFill/>
          </a:ln>
        </p:spPr>
      </p:pic>
      <p:sp>
        <p:nvSpPr>
          <p:cNvPr id="10" name="AutoShape 2" descr="Ligu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graphicFrame>
        <p:nvGraphicFramePr>
          <p:cNvPr id="3" name="Tabella 2">
            <a:extLst>
              <a:ext uri="{FF2B5EF4-FFF2-40B4-BE49-F238E27FC236}">
                <a16:creationId xmlns:a16="http://schemas.microsoft.com/office/drawing/2014/main" xmlns="" id="{1AE54ABD-5912-4C6E-8F7F-5E8E82B58F3B}"/>
              </a:ext>
            </a:extLst>
          </p:cNvPr>
          <p:cNvGraphicFramePr>
            <a:graphicFrameLocks noGrp="1"/>
          </p:cNvGraphicFramePr>
          <p:nvPr>
            <p:extLst>
              <p:ext uri="{D42A27DB-BD31-4B8C-83A1-F6EECF244321}">
                <p14:modId xmlns:p14="http://schemas.microsoft.com/office/powerpoint/2010/main" val="3194828474"/>
              </p:ext>
            </p:extLst>
          </p:nvPr>
        </p:nvGraphicFramePr>
        <p:xfrm>
          <a:off x="179512" y="970919"/>
          <a:ext cx="8856983" cy="5675434"/>
        </p:xfrm>
        <a:graphic>
          <a:graphicData uri="http://schemas.openxmlformats.org/drawingml/2006/table">
            <a:tbl>
              <a:tblPr firstRow="1" firstCol="1" bandRow="1">
                <a:tableStyleId>{5C22544A-7EE6-4342-B048-85BDC9FD1C3A}</a:tableStyleId>
              </a:tblPr>
              <a:tblGrid>
                <a:gridCol w="1180114">
                  <a:extLst>
                    <a:ext uri="{9D8B030D-6E8A-4147-A177-3AD203B41FA5}">
                      <a16:colId xmlns:a16="http://schemas.microsoft.com/office/drawing/2014/main" xmlns="" val="1802718368"/>
                    </a:ext>
                  </a:extLst>
                </a:gridCol>
                <a:gridCol w="852472">
                  <a:extLst>
                    <a:ext uri="{9D8B030D-6E8A-4147-A177-3AD203B41FA5}">
                      <a16:colId xmlns:a16="http://schemas.microsoft.com/office/drawing/2014/main" xmlns="" val="3145099029"/>
                    </a:ext>
                  </a:extLst>
                </a:gridCol>
                <a:gridCol w="1239961">
                  <a:extLst>
                    <a:ext uri="{9D8B030D-6E8A-4147-A177-3AD203B41FA5}">
                      <a16:colId xmlns:a16="http://schemas.microsoft.com/office/drawing/2014/main" xmlns="" val="2180545240"/>
                    </a:ext>
                  </a:extLst>
                </a:gridCol>
                <a:gridCol w="5584436">
                  <a:extLst>
                    <a:ext uri="{9D8B030D-6E8A-4147-A177-3AD203B41FA5}">
                      <a16:colId xmlns:a16="http://schemas.microsoft.com/office/drawing/2014/main" xmlns="" val="4239547233"/>
                    </a:ext>
                  </a:extLst>
                </a:gridCol>
              </a:tblGrid>
              <a:tr h="466495">
                <a:tc>
                  <a:txBody>
                    <a:bodyPr/>
                    <a:lstStyle/>
                    <a:p>
                      <a:pPr algn="ctr">
                        <a:lnSpc>
                          <a:spcPct val="107000"/>
                        </a:lnSpc>
                        <a:spcAft>
                          <a:spcPts val="0"/>
                        </a:spcAft>
                      </a:pPr>
                      <a:r>
                        <a:rPr lang="fr-FR" sz="1000" noProof="0" dirty="0">
                          <a:effectLst/>
                        </a:rPr>
                        <a:t>Projet</a:t>
                      </a:r>
                      <a:endParaRPr lang="fr-FR" sz="1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tc>
                <a:tc>
                  <a:txBody>
                    <a:bodyPr/>
                    <a:lstStyle/>
                    <a:p>
                      <a:pPr algn="ctr">
                        <a:lnSpc>
                          <a:spcPct val="107000"/>
                        </a:lnSpc>
                        <a:spcAft>
                          <a:spcPts val="0"/>
                        </a:spcAft>
                      </a:pPr>
                      <a:r>
                        <a:rPr lang="fr-FR" sz="1000" noProof="0" dirty="0">
                          <a:effectLst/>
                        </a:rPr>
                        <a:t>Destinataires Formation</a:t>
                      </a:r>
                      <a:endParaRPr lang="fr-FR" sz="1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tc>
                <a:tc>
                  <a:txBody>
                    <a:bodyPr/>
                    <a:lstStyle/>
                    <a:p>
                      <a:pPr algn="ctr">
                        <a:lnSpc>
                          <a:spcPct val="107000"/>
                        </a:lnSpc>
                        <a:spcAft>
                          <a:spcPts val="0"/>
                        </a:spcAft>
                      </a:pPr>
                      <a:r>
                        <a:rPr lang="fr-FR" sz="1000" noProof="0" dirty="0">
                          <a:effectLst/>
                        </a:rPr>
                        <a:t>Destinataires stage/échanges transfrontaliers</a:t>
                      </a:r>
                      <a:endParaRPr lang="fr-FR" sz="1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tc>
                <a:tc>
                  <a:txBody>
                    <a:bodyPr/>
                    <a:lstStyle/>
                    <a:p>
                      <a:pPr algn="ctr">
                        <a:lnSpc>
                          <a:spcPct val="107000"/>
                        </a:lnSpc>
                        <a:spcAft>
                          <a:spcPts val="0"/>
                        </a:spcAft>
                      </a:pPr>
                      <a:r>
                        <a:rPr lang="fr-FR" sz="1000" noProof="0" dirty="0">
                          <a:effectLst/>
                        </a:rPr>
                        <a:t>Notes</a:t>
                      </a:r>
                      <a:endParaRPr lang="fr-FR" sz="1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tc>
                <a:extLst>
                  <a:ext uri="{0D108BD9-81ED-4DB2-BD59-A6C34878D82A}">
                    <a16:rowId xmlns:a16="http://schemas.microsoft.com/office/drawing/2014/main" xmlns="" val="2134893908"/>
                  </a:ext>
                </a:extLst>
              </a:tr>
              <a:tr h="604126">
                <a:tc>
                  <a:txBody>
                    <a:bodyPr/>
                    <a:lstStyle/>
                    <a:p>
                      <a:pPr>
                        <a:lnSpc>
                          <a:spcPct val="107000"/>
                        </a:lnSpc>
                        <a:spcAft>
                          <a:spcPts val="0"/>
                        </a:spcAft>
                      </a:pPr>
                      <a:r>
                        <a:rPr lang="fr-FR" sz="1100" noProof="0" dirty="0">
                          <a:effectLst/>
                        </a:rPr>
                        <a:t>ART LAB EXPER</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10</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10</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Stages dans des entreprises artisanales précédés d'un atelier de formation. La modalité des stages était mixte : en présentiel et à distance après février 2020.</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2863426034"/>
                  </a:ext>
                </a:extLst>
              </a:tr>
              <a:tr h="298684">
                <a:tc>
                  <a:txBody>
                    <a:bodyPr/>
                    <a:lstStyle/>
                    <a:p>
                      <a:pPr>
                        <a:lnSpc>
                          <a:spcPct val="107000"/>
                        </a:lnSpc>
                        <a:spcAft>
                          <a:spcPts val="0"/>
                        </a:spcAft>
                      </a:pPr>
                      <a:r>
                        <a:rPr lang="fr-FR" sz="1100" noProof="0" dirty="0">
                          <a:effectLst/>
                        </a:rPr>
                        <a:t>MARITTIMO MOB</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17</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17</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Il y a eu 11 stages en présentiel et 6 stages à distance.</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2838724230"/>
                  </a:ext>
                </a:extLst>
              </a:tr>
              <a:tr h="298684">
                <a:tc>
                  <a:txBody>
                    <a:bodyPr/>
                    <a:lstStyle/>
                    <a:p>
                      <a:pPr>
                        <a:lnSpc>
                          <a:spcPct val="107000"/>
                        </a:lnSpc>
                        <a:spcAft>
                          <a:spcPts val="0"/>
                        </a:spcAft>
                      </a:pPr>
                      <a:r>
                        <a:rPr lang="fr-FR" sz="1100" noProof="0" dirty="0">
                          <a:effectLst/>
                        </a:rPr>
                        <a:t>EJOB</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100</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30</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Stages suspendus en raison de la pandémie de COVID-19</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2088949569"/>
                  </a:ext>
                </a:extLst>
              </a:tr>
              <a:tr h="165947">
                <a:tc>
                  <a:txBody>
                    <a:bodyPr/>
                    <a:lstStyle/>
                    <a:p>
                      <a:pPr>
                        <a:lnSpc>
                          <a:spcPct val="107000"/>
                        </a:lnSpc>
                        <a:spcAft>
                          <a:spcPts val="0"/>
                        </a:spcAft>
                      </a:pPr>
                      <a:r>
                        <a:rPr lang="fr-FR" sz="1100" noProof="0" dirty="0">
                          <a:effectLst/>
                        </a:rPr>
                        <a:t>EXTRA</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30</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9</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Stage réalisés en présentiel</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1981914996"/>
                  </a:ext>
                </a:extLst>
              </a:tr>
              <a:tr h="165947">
                <a:tc>
                  <a:txBody>
                    <a:bodyPr/>
                    <a:lstStyle/>
                    <a:p>
                      <a:pPr>
                        <a:lnSpc>
                          <a:spcPct val="107000"/>
                        </a:lnSpc>
                        <a:spcAft>
                          <a:spcPts val="0"/>
                        </a:spcAft>
                      </a:pPr>
                      <a:r>
                        <a:rPr lang="fr-FR" sz="1100" noProof="0" dirty="0">
                          <a:effectLst/>
                        </a:rPr>
                        <a:t>IN.VI.TRA JEUNES</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12</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12</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En présentiel</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3536660223"/>
                  </a:ext>
                </a:extLst>
              </a:tr>
              <a:tr h="298684">
                <a:tc>
                  <a:txBody>
                    <a:bodyPr/>
                    <a:lstStyle/>
                    <a:p>
                      <a:pPr>
                        <a:lnSpc>
                          <a:spcPct val="107000"/>
                        </a:lnSpc>
                        <a:spcAft>
                          <a:spcPts val="0"/>
                        </a:spcAft>
                      </a:pPr>
                      <a:r>
                        <a:rPr lang="fr-FR" sz="1100" noProof="0" dirty="0">
                          <a:effectLst/>
                        </a:rPr>
                        <a:t>INTERMEDIA</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300</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Prévu uniquement parcours de formation transfrontalier</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2891516911"/>
                  </a:ext>
                </a:extLst>
              </a:tr>
              <a:tr h="652724">
                <a:tc>
                  <a:txBody>
                    <a:bodyPr/>
                    <a:lstStyle/>
                    <a:p>
                      <a:pPr>
                        <a:lnSpc>
                          <a:spcPct val="107000"/>
                        </a:lnSpc>
                        <a:spcAft>
                          <a:spcPts val="0"/>
                        </a:spcAft>
                      </a:pPr>
                      <a:r>
                        <a:rPr lang="fr-FR" sz="1100" noProof="0" dirty="0">
                          <a:effectLst/>
                        </a:rPr>
                        <a:t>MA.R.E.</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381 </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(en programmation) </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0000"/>
                        </a:lnSpc>
                      </a:pPr>
                      <a:r>
                        <a:rPr lang="fr-FR" sz="1100" noProof="0" dirty="0">
                          <a:effectLst/>
                        </a:rPr>
                        <a:t>Les activités de formation ont concerné 217 chômeurs, 14 sans emploi, 46 étudiants et 104 employés. Échange transfrontalier prévu pour 20 ressources avec un partenaire français.</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1698123295"/>
                  </a:ext>
                </a:extLst>
              </a:tr>
              <a:tr h="298684">
                <a:tc>
                  <a:txBody>
                    <a:bodyPr/>
                    <a:lstStyle/>
                    <a:p>
                      <a:pPr>
                        <a:lnSpc>
                          <a:spcPct val="107000"/>
                        </a:lnSpc>
                        <a:spcAft>
                          <a:spcPts val="0"/>
                        </a:spcAft>
                      </a:pPr>
                      <a:r>
                        <a:rPr lang="fr-FR" sz="1100" noProof="0" dirty="0">
                          <a:effectLst/>
                        </a:rPr>
                        <a:t>ME.TA.VIE</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66</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Prévu uniquement parcours de formation transfrontalier</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2803920053"/>
                  </a:ext>
                </a:extLst>
              </a:tr>
              <a:tr h="489056">
                <a:tc>
                  <a:txBody>
                    <a:bodyPr/>
                    <a:lstStyle/>
                    <a:p>
                      <a:pPr>
                        <a:lnSpc>
                          <a:spcPct val="107000"/>
                        </a:lnSpc>
                        <a:spcAft>
                          <a:spcPts val="0"/>
                        </a:spcAft>
                      </a:pPr>
                      <a:r>
                        <a:rPr lang="fr-FR" sz="1100" noProof="0" dirty="0">
                          <a:effectLst/>
                        </a:rPr>
                        <a:t>MEDMOBILITY</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368 </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36 </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La formation a pris la forme de hackathons pour proposer des idées commerciales. Les échanges ont été remplacés par des visites d'étude virtuelles.</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2162573102"/>
                  </a:ext>
                </a:extLst>
              </a:tr>
              <a:tr h="165947">
                <a:tc>
                  <a:txBody>
                    <a:bodyPr/>
                    <a:lstStyle/>
                    <a:p>
                      <a:pPr>
                        <a:lnSpc>
                          <a:spcPct val="107000"/>
                        </a:lnSpc>
                        <a:spcAft>
                          <a:spcPts val="0"/>
                        </a:spcAft>
                      </a:pPr>
                      <a:r>
                        <a:rPr lang="fr-FR" sz="1100" noProof="0" dirty="0">
                          <a:effectLst/>
                        </a:rPr>
                        <a:t>SA.VO.I.R.S.</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60 </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1100" noProof="0" dirty="0">
                          <a:effectLst/>
                        </a:rPr>
                        <a:t> ====</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Les échanges transfrontaliers ont été annulés en raison des restrictions liées à la pandémie.</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1780727601"/>
                  </a:ext>
                </a:extLst>
              </a:tr>
              <a:tr h="513206">
                <a:tc>
                  <a:txBody>
                    <a:bodyPr/>
                    <a:lstStyle/>
                    <a:p>
                      <a:pPr>
                        <a:lnSpc>
                          <a:spcPct val="107000"/>
                        </a:lnSpc>
                        <a:spcAft>
                          <a:spcPts val="0"/>
                        </a:spcAft>
                      </a:pPr>
                      <a:r>
                        <a:rPr lang="fr-FR" sz="1100" noProof="0" dirty="0">
                          <a:effectLst/>
                        </a:rPr>
                        <a:t>STEP</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153</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17 </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La formation était liée aux camps d'entraînement pour la proposition d'idées commerciales. L'échange transnational était l'événement Step pitch en présentiel avec 8 équipes gagnantes, 2 de chaque Step Camp.</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367731133"/>
                  </a:ext>
                </a:extLst>
              </a:tr>
              <a:tr h="604126">
                <a:tc>
                  <a:txBody>
                    <a:bodyPr/>
                    <a:lstStyle/>
                    <a:p>
                      <a:pPr>
                        <a:lnSpc>
                          <a:spcPct val="107000"/>
                        </a:lnSpc>
                        <a:spcAft>
                          <a:spcPts val="0"/>
                        </a:spcAft>
                      </a:pPr>
                      <a:r>
                        <a:rPr lang="fr-FR" sz="1100" noProof="0" dirty="0">
                          <a:effectLst/>
                        </a:rPr>
                        <a:t>TOU.R.I.S.M.O.</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63</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gn="ctr">
                        <a:lnSpc>
                          <a:spcPct val="107000"/>
                        </a:lnSpc>
                        <a:spcAft>
                          <a:spcPts val="0"/>
                        </a:spcAft>
                      </a:pPr>
                      <a:r>
                        <a:rPr lang="fr-FR" sz="1100" noProof="0" dirty="0">
                          <a:effectLst/>
                        </a:rPr>
                        <a:t>====</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tc>
                  <a:txBody>
                    <a:bodyPr/>
                    <a:lstStyle/>
                    <a:p>
                      <a:pPr>
                        <a:lnSpc>
                          <a:spcPct val="107000"/>
                        </a:lnSpc>
                        <a:spcAft>
                          <a:spcPts val="0"/>
                        </a:spcAft>
                      </a:pPr>
                      <a:r>
                        <a:rPr lang="fr-FR" sz="1100" noProof="0" dirty="0">
                          <a:effectLst/>
                        </a:rPr>
                        <a:t>Uniquement une formation transfrontalière sous la forme de 3 Hackathons pour la présentation d'idées commerciales impliquant 63 étudiants et 50 entreprises.</a:t>
                      </a: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1896358440"/>
                  </a:ext>
                </a:extLst>
              </a:tr>
              <a:tr h="604126">
                <a:tc>
                  <a:txBody>
                    <a:bodyPr/>
                    <a:lstStyle/>
                    <a:p>
                      <a:pPr algn="r">
                        <a:lnSpc>
                          <a:spcPct val="100000"/>
                        </a:lnSpc>
                        <a:spcAft>
                          <a:spcPts val="0"/>
                        </a:spcAft>
                      </a:pPr>
                      <a:r>
                        <a:rPr lang="fr-FR" sz="1100" noProof="0" dirty="0">
                          <a:effectLst/>
                          <a:latin typeface="Calibri" panose="020F0502020204030204" pitchFamily="34" charset="0"/>
                          <a:ea typeface="Calibri" panose="020F0502020204030204" pitchFamily="34" charset="0"/>
                          <a:cs typeface="Times New Roman" panose="02020603050405020304" pitchFamily="18" charset="0"/>
                        </a:rPr>
                        <a:t>TOTALE</a:t>
                      </a:r>
                    </a:p>
                  </a:txBody>
                  <a:tcPr marL="63300" marR="63300" marT="0" marB="0" anchor="ctr"/>
                </a:tc>
                <a:tc>
                  <a:txBody>
                    <a:bodyPr/>
                    <a:lstStyle/>
                    <a:p>
                      <a:pPr algn="ctr">
                        <a:lnSpc>
                          <a:spcPct val="100000"/>
                        </a:lnSpc>
                        <a:spcAft>
                          <a:spcPts val="0"/>
                        </a:spcAft>
                      </a:pPr>
                      <a:r>
                        <a:rPr lang="fr-FR" sz="1100" b="1" noProof="0" dirty="0">
                          <a:effectLst/>
                          <a:latin typeface="Calibri" panose="020F0502020204030204" pitchFamily="34" charset="0"/>
                          <a:ea typeface="Calibri" panose="020F0502020204030204" pitchFamily="34" charset="0"/>
                          <a:cs typeface="Times New Roman" panose="02020603050405020304" pitchFamily="18" charset="0"/>
                        </a:rPr>
                        <a:t>1560</a:t>
                      </a:r>
                    </a:p>
                  </a:txBody>
                  <a:tcPr marL="63300" marR="63300" marT="0" marB="0" anchor="ctr"/>
                </a:tc>
                <a:tc>
                  <a:txBody>
                    <a:bodyPr/>
                    <a:lstStyle/>
                    <a:p>
                      <a:pPr algn="ctr">
                        <a:lnSpc>
                          <a:spcPct val="100000"/>
                        </a:lnSpc>
                        <a:spcAft>
                          <a:spcPts val="0"/>
                        </a:spcAft>
                      </a:pPr>
                      <a:r>
                        <a:rPr lang="fr-FR" sz="1100" b="1" noProof="0" dirty="0">
                          <a:effectLst/>
                          <a:latin typeface="Calibri" panose="020F0502020204030204" pitchFamily="34" charset="0"/>
                          <a:ea typeface="Calibri" panose="020F0502020204030204" pitchFamily="34" charset="0"/>
                          <a:cs typeface="Times New Roman" panose="02020603050405020304" pitchFamily="18" charset="0"/>
                        </a:rPr>
                        <a:t>131</a:t>
                      </a:r>
                    </a:p>
                  </a:txBody>
                  <a:tcPr marL="63300" marR="63300" marT="0" marB="0" anchor="ctr"/>
                </a:tc>
                <a:tc>
                  <a:txBody>
                    <a:bodyPr/>
                    <a:lstStyle/>
                    <a:p>
                      <a:pPr>
                        <a:lnSpc>
                          <a:spcPct val="100000"/>
                        </a:lnSpc>
                        <a:spcAft>
                          <a:spcPts val="0"/>
                        </a:spcAft>
                      </a:pPr>
                      <a:endParaRPr lang="fr-F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300" marR="63300" marT="0" marB="0" anchor="ctr"/>
                </a:tc>
                <a:extLst>
                  <a:ext uri="{0D108BD9-81ED-4DB2-BD59-A6C34878D82A}">
                    <a16:rowId xmlns:a16="http://schemas.microsoft.com/office/drawing/2014/main" xmlns="" val="1298529225"/>
                  </a:ext>
                </a:extLst>
              </a:tr>
            </a:tbl>
          </a:graphicData>
        </a:graphic>
      </p:graphicFrame>
    </p:spTree>
    <p:extLst>
      <p:ext uri="{BB962C8B-B14F-4D97-AF65-F5344CB8AC3E}">
        <p14:creationId xmlns:p14="http://schemas.microsoft.com/office/powerpoint/2010/main" val="21459115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3256</Words>
  <Application>Microsoft Office PowerPoint</Application>
  <PresentationFormat>Presentazione su schermo (4:3)</PresentationFormat>
  <Paragraphs>523</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Presentazione standard di PowerPoint</vt:lpstr>
      <vt:lpstr>LE MODULE DE FORMATION LANGUE FRANCAISE ET  INFORMATIQUE</vt:lpstr>
      <vt:lpstr>LE MODULE DE FORMATION LANGUE FRANCAISE ET  INFORMATIQUE: MODES ET OUTILS DE LA MISE EN ŒUVRE</vt:lpstr>
      <vt:lpstr>LE MODULE DE FORMATION LANGUE FRANCAISE ET INFORMATIQUE: LES ACTIVITÉS</vt:lpstr>
      <vt:lpstr>LE SÉMINAIRE : NUTRITION DURABLE ET TRANSFORMATION DES ALIMENTS</vt:lpstr>
      <vt:lpstr>LE SÉMINAIRE : NUTRITION DURABLE ET TRANSFORMATION DES ALIMENTS</vt:lpstr>
      <vt:lpstr>L’ATELIER: RECHERCHE DE MARCHÉS EXTÉRIEURS</vt:lpstr>
      <vt:lpstr>L’ATELIER: RECHERCHE DE MARCHÉS EXTÉRIEURS</vt:lpstr>
      <vt:lpstr>FOCUS SUR LE III AVIS INTERREG ITALIE FRANCE MARITIME</vt:lpstr>
      <vt:lpstr>L’ALTERNANZA SCUOLA LAVORO ORA PCTO</vt:lpstr>
      <vt:lpstr>EXEMPLES D’ACTIVITÉS PCTO À L’ÉTRANGER</vt:lpstr>
      <vt:lpstr>LES STAGES DE FORMATION ET D’ORIENTATION</vt:lpstr>
      <vt:lpstr>CARACTÉRISTIQUES DES STAGES DE FORMATION ET D'ORIENTATION</vt:lpstr>
      <vt:lpstr>LES STAGES DE FORMATION ET D’ORIENTATION- LIGURIE</vt:lpstr>
      <vt:lpstr>Presentazione standard di PowerPoint</vt:lpstr>
      <vt:lpstr>Presentazione standard di PowerPoint</vt:lpstr>
      <vt:lpstr>Presentazione standard di PowerPoint</vt:lpstr>
      <vt:lpstr>STAGES RÉALISÉS EN LIGURIE DANS LA PÉRIODE COVID</vt:lpstr>
      <vt:lpstr>STAGES DÉROULÉS EN SARDAIGNE DANS LA PÉRIODE COVID</vt:lpstr>
      <vt:lpstr>LES STAGES UNIVERSITAIRES</vt:lpstr>
      <vt:lpstr>LES STAGES UNIVERSITAIRES</vt:lpstr>
      <vt:lpstr>LES STAGES UNIVERSITAIRES</vt:lpstr>
      <vt:lpstr>LES STAGES EN FRANCE</vt:lpstr>
      <vt:lpstr>LA LÉGISLATION FRANÇAISE SUR LES STAGES</vt:lpstr>
      <vt:lpstr>LES MESURES ANTI-COVID EN FRANCE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Galeotti</dc:creator>
  <cp:lastModifiedBy>Ebano Daniela</cp:lastModifiedBy>
  <cp:revision>118</cp:revision>
  <dcterms:created xsi:type="dcterms:W3CDTF">2021-07-19T08:28:03Z</dcterms:created>
  <dcterms:modified xsi:type="dcterms:W3CDTF">2021-10-28T11:16:44Z</dcterms:modified>
</cp:coreProperties>
</file>