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1" r:id="rId2"/>
    <p:sldId id="345" r:id="rId3"/>
    <p:sldId id="399" r:id="rId4"/>
    <p:sldId id="400" r:id="rId5"/>
    <p:sldId id="348" r:id="rId6"/>
    <p:sldId id="395" r:id="rId7"/>
    <p:sldId id="349" r:id="rId8"/>
    <p:sldId id="375" r:id="rId9"/>
    <p:sldId id="401" r:id="rId10"/>
    <p:sldId id="402" r:id="rId11"/>
    <p:sldId id="355" r:id="rId12"/>
    <p:sldId id="403" r:id="rId13"/>
    <p:sldId id="404" r:id="rId14"/>
    <p:sldId id="390" r:id="rId15"/>
    <p:sldId id="378" r:id="rId16"/>
    <p:sldId id="356" r:id="rId17"/>
    <p:sldId id="405" r:id="rId18"/>
    <p:sldId id="391" r:id="rId19"/>
    <p:sldId id="392" r:id="rId20"/>
    <p:sldId id="393" r:id="rId21"/>
    <p:sldId id="396" r:id="rId22"/>
    <p:sldId id="397" r:id="rId23"/>
    <p:sldId id="406" r:id="rId24"/>
    <p:sldId id="407" r:id="rId25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e Fati" initials="AF" lastIdx="0" clrIdx="0">
    <p:extLst>
      <p:ext uri="{19B8F6BF-5375-455C-9EA6-DF929625EA0E}">
        <p15:presenceInfo xmlns="" xmlns:p15="http://schemas.microsoft.com/office/powerpoint/2012/main" userId="a6cdd9487d28e6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09A"/>
    <a:srgbClr val="D2DEEF"/>
    <a:srgbClr val="9FAEE5"/>
    <a:srgbClr val="73B149"/>
    <a:srgbClr val="FF7C80"/>
    <a:srgbClr val="B686DA"/>
    <a:srgbClr val="FF9999"/>
    <a:srgbClr val="0000FF"/>
    <a:srgbClr val="FF5050"/>
    <a:srgbClr val="F8F8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23" autoAdjust="0"/>
    <p:restoredTop sz="96022" autoAdjust="0"/>
  </p:normalViewPr>
  <p:slideViewPr>
    <p:cSldViewPr snapToGrid="0">
      <p:cViewPr varScale="1">
        <p:scale>
          <a:sx n="69" d="100"/>
          <a:sy n="69" d="100"/>
        </p:scale>
        <p:origin x="-73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07C46A2-FDD2-4858-8DEB-15C9BCCF020C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A7AF66DD-02B5-4323-9C06-87B94C142DB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3137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F66DD-02B5-4323-9C06-87B94C142DB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7437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F66DD-02B5-4323-9C06-87B94C142DB7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7437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2929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361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331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8170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6260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0937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9793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6490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8116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2184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8641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7A53-C04D-4627-B6EC-718FD0832C2F}" type="datetimeFigureOut">
              <a:rPr lang="fr-FR" smtClean="0"/>
              <a:pPr/>
              <a:t>01/08/2023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F89D1-68B3-442F-971F-7FF585F83B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899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apterres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hyperlink" Target="http://www.stradevinoditoscana.it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fw-marketplac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rfagnanaexperience.com/" TargetMode="External"/><Relationship Id="rId5" Type="http://schemas.openxmlformats.org/officeDocument/2006/relationships/hyperlink" Target="http://www.bookingamiata.com/" TargetMode="External"/><Relationship Id="rId4" Type="http://schemas.openxmlformats.org/officeDocument/2006/relationships/hyperlink" Target="http://www.stradadelvinocannonau.it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hyperlink" Target="http://www.stradevinoditoscana.it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fw-marketplac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rfagnanaexperience.com/" TargetMode="External"/><Relationship Id="rId5" Type="http://schemas.openxmlformats.org/officeDocument/2006/relationships/hyperlink" Target="http://www.bookingamiata.com/" TargetMode="External"/><Relationship Id="rId4" Type="http://schemas.openxmlformats.org/officeDocument/2006/relationships/hyperlink" Target="http://www.stradadelvinocannonau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8E115E6-6C7F-464D-BCE0-1535A9EBC0D5}"/>
              </a:ext>
            </a:extLst>
          </p:cNvPr>
          <p:cNvSpPr/>
          <p:nvPr/>
        </p:nvSpPr>
        <p:spPr>
          <a:xfrm>
            <a:off x="974238" y="1740831"/>
            <a:ext cx="10548594" cy="2069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64917"/>
            <a:ext cx="12036425" cy="1990164"/>
          </a:xfrm>
        </p:spPr>
        <p:txBody>
          <a:bodyPr>
            <a:noAutofit/>
          </a:bodyPr>
          <a:lstStyle/>
          <a:p>
            <a:pPr fontAlgn="auto"/>
            <a: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4800" b="1" spc="600" dirty="0" smtClean="0">
                <a:solidFill>
                  <a:schemeClr val="accent1">
                    <a:lumMod val="50000"/>
                  </a:schemeClr>
                </a:solidFill>
              </a:rPr>
              <a:t>CAP.TERRES</a:t>
            </a:r>
            <a:r>
              <a:rPr lang="fr-FR" sz="4000" b="1" spc="600" dirty="0" smtClean="0">
                <a:solidFill>
                  <a:schemeClr val="accent1">
                    <a:lumMod val="75000"/>
                  </a:schemeClr>
                </a:solidFill>
                <a:latin typeface="Montserrat" panose="00000500000000000000"/>
              </a:rPr>
              <a:t> </a:t>
            </a:r>
            <a:r>
              <a:rPr lang="fr-FR" sz="2000" b="1" spc="600" dirty="0" smtClean="0">
                <a:solidFill>
                  <a:schemeClr val="accent1">
                    <a:lumMod val="75000"/>
                  </a:schemeClr>
                </a:solidFill>
                <a:latin typeface="Montserrat" panose="00000500000000000000"/>
              </a:rPr>
              <a:t/>
            </a:r>
            <a:br>
              <a:rPr lang="fr-FR" sz="2000" b="1" spc="600" dirty="0" smtClean="0">
                <a:solidFill>
                  <a:schemeClr val="accent1">
                    <a:lumMod val="75000"/>
                  </a:schemeClr>
                </a:solidFill>
                <a:latin typeface="Montserrat" panose="00000500000000000000"/>
              </a:rPr>
            </a:br>
            <a:r>
              <a:rPr lang="fr-FR" sz="3200" b="1" i="1" dirty="0" smtClean="0"/>
              <a:t>Capitalisation pour la </a:t>
            </a:r>
            <a:r>
              <a:rPr lang="fr-FR" sz="3200" b="1" i="1" dirty="0" err="1" smtClean="0"/>
              <a:t>vAlorisation</a:t>
            </a:r>
            <a:r>
              <a:rPr lang="fr-FR" sz="3200" b="1" i="1" dirty="0" smtClean="0"/>
              <a:t> des Producteurs locaux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b="1" i="1" dirty="0" smtClean="0"/>
              <a:t>et des </a:t>
            </a:r>
            <a:r>
              <a:rPr lang="fr-FR" sz="3200" b="1" i="1" dirty="0" err="1" smtClean="0"/>
              <a:t>TERitoires</a:t>
            </a:r>
            <a:r>
              <a:rPr lang="fr-FR" sz="3200" b="1" i="1" dirty="0" smtClean="0"/>
              <a:t> </a:t>
            </a:r>
            <a:r>
              <a:rPr lang="fr-FR" sz="3200" b="1" i="1" dirty="0" err="1" smtClean="0"/>
              <a:t>duRablEs</a:t>
            </a:r>
            <a:r>
              <a:rPr lang="fr-FR" sz="3200" b="1" i="1" dirty="0" smtClean="0"/>
              <a:t> par des Systèmes intelligents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95612" y="4337100"/>
            <a:ext cx="9144000" cy="1655762"/>
          </a:xfrm>
        </p:spPr>
        <p:txBody>
          <a:bodyPr anchor="ctr">
            <a:normAutofit/>
          </a:bodyPr>
          <a:lstStyle/>
          <a:p>
            <a:r>
              <a:rPr lang="fr-FR" b="1" dirty="0" smtClean="0">
                <a:latin typeface="Montserrat" panose="00000500000000000000"/>
              </a:rPr>
              <a:t>EVENEMENT FINAL / EVENTO FINALE</a:t>
            </a:r>
            <a:endParaRPr lang="fr-FR" b="1" dirty="0">
              <a:latin typeface="Montserrat" panose="00000500000000000000"/>
            </a:endParaRPr>
          </a:p>
          <a:p>
            <a:r>
              <a:rPr lang="fr-FR" i="1" dirty="0" smtClean="0">
                <a:latin typeface="Montserrat" panose="00000500000000000000"/>
              </a:rPr>
              <a:t>05</a:t>
            </a:r>
            <a:r>
              <a:rPr lang="fr-FR" i="1" dirty="0" smtClean="0">
                <a:latin typeface="Montserrat" panose="00000500000000000000"/>
              </a:rPr>
              <a:t>/08/2023</a:t>
            </a:r>
            <a:endParaRPr lang="fr-FR" i="1" dirty="0" smtClean="0">
              <a:latin typeface="Montserrat" panose="00000500000000000000"/>
            </a:endParaRPr>
          </a:p>
          <a:p>
            <a:r>
              <a:rPr lang="fr-FR" b="1" i="1" dirty="0" smtClean="0">
                <a:latin typeface="Montserrat" panose="00000500000000000000"/>
              </a:rPr>
              <a:t>Résultats du projet </a:t>
            </a:r>
            <a:r>
              <a:rPr lang="fr-FR" b="1" i="1" dirty="0" smtClean="0">
                <a:latin typeface="Montserrat" panose="00000500000000000000"/>
              </a:rPr>
              <a:t>/ </a:t>
            </a:r>
            <a:r>
              <a:rPr lang="fr-FR" b="1" i="1" dirty="0" err="1" smtClean="0">
                <a:latin typeface="Montserrat" panose="00000500000000000000"/>
              </a:rPr>
              <a:t>Risultati</a:t>
            </a:r>
            <a:r>
              <a:rPr lang="fr-FR" b="1" i="1" dirty="0" smtClean="0">
                <a:latin typeface="Montserrat" panose="00000500000000000000"/>
              </a:rPr>
              <a:t> </a:t>
            </a:r>
            <a:r>
              <a:rPr lang="fr-FR" b="1" i="1" dirty="0" err="1" smtClean="0">
                <a:latin typeface="Montserrat" panose="00000500000000000000"/>
              </a:rPr>
              <a:t>del</a:t>
            </a:r>
            <a:r>
              <a:rPr lang="fr-FR" b="1" i="1" dirty="0" smtClean="0">
                <a:latin typeface="Montserrat" panose="00000500000000000000"/>
              </a:rPr>
              <a:t> progetto</a:t>
            </a:r>
            <a:endParaRPr lang="fr-FR" b="1" i="1" dirty="0">
              <a:latin typeface="Montserrat" panose="00000500000000000000"/>
            </a:endParaRPr>
          </a:p>
        </p:txBody>
      </p:sp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25490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9DE8AAF-F817-46AF-93F0-2C4C24C1D4D8}"/>
              </a:ext>
            </a:extLst>
          </p:cNvPr>
          <p:cNvSpPr txBox="1"/>
          <p:nvPr/>
        </p:nvSpPr>
        <p:spPr>
          <a:xfrm>
            <a:off x="540327" y="1063059"/>
            <a:ext cx="1141614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>
              <a:solidFill>
                <a:srgbClr val="002C93"/>
              </a:solidFill>
              <a:latin typeface="Montserrat"/>
            </a:endParaRPr>
          </a:p>
          <a:p>
            <a:r>
              <a:rPr lang="fr-FR" sz="2800" b="1" dirty="0" smtClean="0">
                <a:solidFill>
                  <a:srgbClr val="002C93"/>
                </a:solidFill>
                <a:latin typeface="Montserrat"/>
              </a:rPr>
              <a:t>Un espace numérique collaboratif commun</a:t>
            </a:r>
            <a:endParaRPr lang="fr-FR" sz="2800" b="1" dirty="0" smtClean="0">
              <a:solidFill>
                <a:srgbClr val="002C93"/>
              </a:solidFill>
              <a:latin typeface="Montserra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fr-FR" sz="2400" dirty="0" smtClean="0"/>
              <a:t>Définition d’un site dont la fonctionnalité relève d’un Intranet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fr-FR" sz="2400" dirty="0" smtClean="0"/>
              <a:t>Mise en place opérationnelle du site ouvert aux plateformes et partenaires.</a:t>
            </a:r>
          </a:p>
          <a:p>
            <a:endParaRPr lang="fr-FR" sz="2400" b="1" dirty="0" smtClean="0">
              <a:solidFill>
                <a:srgbClr val="002C93"/>
              </a:solidFill>
              <a:latin typeface="Montserrat"/>
            </a:endParaRPr>
          </a:p>
          <a:p>
            <a:endParaRPr lang="fr-FR" sz="2400" b="1" dirty="0" smtClean="0">
              <a:solidFill>
                <a:srgbClr val="002C93"/>
              </a:solidFill>
              <a:latin typeface="Montserrat"/>
            </a:endParaRPr>
          </a:p>
          <a:p>
            <a:pPr algn="r"/>
            <a:r>
              <a:rPr lang="fr-FR" sz="2400" b="1" dirty="0" smtClean="0">
                <a:solidFill>
                  <a:srgbClr val="00B0F0"/>
                </a:solidFill>
                <a:latin typeface="Montserrat"/>
              </a:rPr>
              <a:t>                                        </a:t>
            </a:r>
            <a:r>
              <a:rPr lang="it-IT" sz="2800" b="1" dirty="0" smtClean="0">
                <a:solidFill>
                  <a:srgbClr val="00B0F0"/>
                </a:solidFill>
                <a:latin typeface="Montserrat"/>
              </a:rPr>
              <a:t>Uno spazio collaborativo digitale condiviso</a:t>
            </a:r>
            <a:endParaRPr lang="it-IT" sz="2400" b="1" dirty="0" smtClean="0">
              <a:solidFill>
                <a:srgbClr val="00B0F0"/>
              </a:solidFill>
              <a:latin typeface="Montserrat"/>
            </a:endParaRPr>
          </a:p>
          <a:p>
            <a:pPr marL="179388" indent="-179388" algn="r"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B0F0"/>
                </a:solidFill>
              </a:rPr>
              <a:t>Definizione di un sito con funzionalità Intranet</a:t>
            </a:r>
          </a:p>
          <a:p>
            <a:pPr marL="179388" indent="-179388" algn="r"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B0F0"/>
                </a:solidFill>
              </a:rPr>
              <a:t>Implementazione operativa del sito aperta a piattaforme e i partner</a:t>
            </a:r>
            <a:r>
              <a:rPr lang="it-IT" sz="2400" dirty="0" smtClean="0">
                <a:solidFill>
                  <a:srgbClr val="00B0F0"/>
                </a:solidFill>
              </a:rPr>
              <a:t>.</a:t>
            </a:r>
          </a:p>
          <a:p>
            <a:pPr marL="179388" indent="-179388" algn="r"/>
            <a:endParaRPr lang="it-IT" sz="2400" dirty="0" smtClean="0">
              <a:solidFill>
                <a:srgbClr val="00B0F0"/>
              </a:solidFill>
            </a:endParaRPr>
          </a:p>
          <a:p>
            <a:endParaRPr lang="fr-FR" sz="2400" dirty="0" smtClean="0"/>
          </a:p>
          <a:p>
            <a:pPr algn="ctr"/>
            <a:r>
              <a:rPr lang="fr-FR" sz="3200" b="1" dirty="0" smtClean="0">
                <a:hlinkClick r:id="rId2"/>
              </a:rPr>
              <a:t>https://www.capterres.eu </a:t>
            </a:r>
            <a:endParaRPr lang="fr-FR" sz="2400" b="1" dirty="0" smtClean="0"/>
          </a:p>
          <a:p>
            <a:pPr marL="179388" indent="-179388" algn="ctr"/>
            <a:endParaRPr lang="it-IT" sz="2400" dirty="0" smtClean="0">
              <a:solidFill>
                <a:srgbClr val="00B0F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55150" y="0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8126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68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28443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637308" y="1094509"/>
            <a:ext cx="11055927" cy="48936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309A"/>
                </a:solidFill>
              </a:rPr>
              <a:t>Appel à Manifestation d’Intérêts (AMI) permanent </a:t>
            </a:r>
            <a:r>
              <a:rPr lang="fr-FR" sz="3200" b="1" dirty="0" smtClean="0">
                <a:solidFill>
                  <a:srgbClr val="00309A"/>
                </a:solidFill>
              </a:rPr>
              <a:t>pour la </a:t>
            </a:r>
            <a:r>
              <a:rPr lang="fr-FR" sz="3200" b="1" dirty="0" smtClean="0">
                <a:solidFill>
                  <a:srgbClr val="00309A"/>
                </a:solidFill>
              </a:rPr>
              <a:t>sélection </a:t>
            </a:r>
            <a:r>
              <a:rPr lang="fr-FR" sz="3200" b="1" dirty="0" smtClean="0">
                <a:solidFill>
                  <a:srgbClr val="00309A"/>
                </a:solidFill>
              </a:rPr>
              <a:t>des entreprises bénéficiaires.</a:t>
            </a:r>
          </a:p>
          <a:p>
            <a:pPr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00309A"/>
                </a:solidFill>
              </a:rPr>
              <a:t> Durée : tout le projet</a:t>
            </a:r>
          </a:p>
          <a:p>
            <a:pPr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00309A"/>
                </a:solidFill>
              </a:rPr>
              <a:t> Appel à bénéficier d’accompagnements (formations, rencontres, événements)</a:t>
            </a:r>
          </a:p>
          <a:p>
            <a:pPr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00309A"/>
                </a:solidFill>
              </a:rPr>
              <a:t> objectif : 30 bénéficiaires par région, soit 150 entreprises</a:t>
            </a:r>
          </a:p>
          <a:p>
            <a:endParaRPr lang="fr-FR" sz="3200" dirty="0" smtClean="0"/>
          </a:p>
          <a:p>
            <a:pPr algn="r"/>
            <a:r>
              <a:rPr lang="it-IT" sz="3200" b="1" i="1" dirty="0" smtClean="0">
                <a:solidFill>
                  <a:srgbClr val="00B0F0"/>
                </a:solidFill>
              </a:rPr>
              <a:t>Aviso a Manifestare Interesse (AMI) permanente per la selezione delle </a:t>
            </a:r>
            <a:r>
              <a:rPr lang="it-IT" sz="3200" b="1" i="1" dirty="0" smtClean="0">
                <a:solidFill>
                  <a:srgbClr val="00B0F0"/>
                </a:solidFill>
              </a:rPr>
              <a:t>aziende beneficiari.</a:t>
            </a:r>
          </a:p>
          <a:p>
            <a:pPr algn="r"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rgbClr val="00B0F0"/>
                </a:solidFill>
              </a:rPr>
              <a:t> </a:t>
            </a:r>
            <a:r>
              <a:rPr lang="it-IT" sz="2400" b="1" i="1" dirty="0" smtClean="0">
                <a:solidFill>
                  <a:srgbClr val="00B0F0"/>
                </a:solidFill>
              </a:rPr>
              <a:t>Durata: l'intero progetto</a:t>
            </a:r>
          </a:p>
          <a:p>
            <a:pPr algn="r"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rgbClr val="00B0F0"/>
                </a:solidFill>
              </a:rPr>
              <a:t> Bando di </a:t>
            </a:r>
            <a:r>
              <a:rPr lang="it-IT" sz="2400" b="1" i="1" dirty="0" smtClean="0">
                <a:solidFill>
                  <a:srgbClr val="00B0F0"/>
                </a:solidFill>
              </a:rPr>
              <a:t>supporto </a:t>
            </a:r>
            <a:r>
              <a:rPr lang="it-IT" sz="2400" b="1" i="1" dirty="0" smtClean="0">
                <a:solidFill>
                  <a:srgbClr val="00B0F0"/>
                </a:solidFill>
              </a:rPr>
              <a:t>(formazione, riunioni, eventi)</a:t>
            </a:r>
          </a:p>
          <a:p>
            <a:pPr algn="r"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rgbClr val="00B0F0"/>
                </a:solidFill>
              </a:rPr>
              <a:t> Target: 30 beneficiari per regione, ovvero 150 </a:t>
            </a:r>
            <a:r>
              <a:rPr lang="it-IT" sz="2400" b="1" i="1" dirty="0" smtClean="0">
                <a:solidFill>
                  <a:srgbClr val="00B0F0"/>
                </a:solidFill>
              </a:rPr>
              <a:t>aziende</a:t>
            </a:r>
            <a:endParaRPr lang="fr-FR" sz="3200" b="1" i="1" dirty="0">
              <a:solidFill>
                <a:srgbClr val="00B0F0"/>
              </a:solidFill>
            </a:endParaRPr>
          </a:p>
        </p:txBody>
      </p:sp>
      <p:pic>
        <p:nvPicPr>
          <p:cNvPr id="10" name="Imag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84432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004291" y="1925012"/>
          <a:ext cx="8128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Régions</a:t>
                      </a:r>
                      <a:r>
                        <a:rPr lang="fr-FR" baseline="0" dirty="0" smtClean="0"/>
                        <a:t> / </a:t>
                      </a:r>
                      <a:r>
                        <a:rPr lang="fr-FR" baseline="0" dirty="0" err="1" smtClean="0"/>
                        <a:t>Regioni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 d’entreprises retenues / </a:t>
                      </a:r>
                      <a:r>
                        <a:rPr lang="fr-FR" dirty="0" err="1" smtClean="0"/>
                        <a:t>numaro</a:t>
                      </a:r>
                      <a:r>
                        <a:rPr lang="fr-FR" baseline="0" dirty="0" smtClean="0"/>
                        <a:t> di </a:t>
                      </a:r>
                      <a:r>
                        <a:rPr lang="fr-FR" baseline="0" dirty="0" err="1" smtClean="0"/>
                        <a:t>imprese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selezionate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CORSE</a:t>
                      </a:r>
                      <a:r>
                        <a:rPr lang="fr-FR" baseline="0" dirty="0" smtClean="0"/>
                        <a:t> / CORSICA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REGION SUD / REGIONE SUD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SARDAIGNE / SARDEGNA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LIGURIE / LIGURIA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TOSCANE</a:t>
                      </a:r>
                      <a:r>
                        <a:rPr lang="fr-FR" baseline="0" dirty="0" smtClean="0"/>
                        <a:t> / TOSCANA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&gt; 90%</a:t>
                      </a:r>
                      <a:r>
                        <a:rPr lang="fr-FR" baseline="0" dirty="0" smtClean="0"/>
                        <a:t> objectif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4432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3082662" y="4091819"/>
            <a:ext cx="6161452" cy="175018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Montserrat"/>
              </a:rPr>
              <a:t>T2 </a:t>
            </a:r>
            <a:endParaRPr lang="fr-FR" sz="2400" b="1" kern="0" dirty="0">
              <a:solidFill>
                <a:prstClr val="white"/>
              </a:solidFill>
              <a:latin typeface="Montserrat"/>
            </a:endParaRPr>
          </a:p>
          <a:p>
            <a:pPr lvl="0" algn="ctr">
              <a:defRPr/>
            </a:pPr>
            <a:r>
              <a:rPr lang="fr-FR" b="1" dirty="0" smtClean="0">
                <a:solidFill>
                  <a:schemeClr val="bg1"/>
                </a:solidFill>
                <a:latin typeface="Montserrat" pitchFamily="2" charset="0"/>
              </a:rPr>
              <a:t>Programme de capitalisation et de valorisation de la visibilité des productions et des territoires.</a:t>
            </a:r>
            <a:endParaRPr lang="fr-FR" b="1" kern="0" dirty="0" smtClean="0">
              <a:solidFill>
                <a:schemeClr val="bg1"/>
              </a:solidFill>
              <a:latin typeface="Montserrat" pitchFamily="2" charset="0"/>
            </a:endParaRPr>
          </a:p>
          <a:p>
            <a:pPr lvl="0" algn="ctr">
              <a:defRPr/>
            </a:pPr>
            <a:endParaRPr lang="fr-FR" b="1" kern="0" dirty="0" smtClean="0">
              <a:solidFill>
                <a:prstClr val="white"/>
              </a:solidFill>
              <a:latin typeface="Montserrat" panose="00000500000000000000"/>
            </a:endParaRPr>
          </a:p>
          <a:p>
            <a:pPr lvl="0" algn="ctr"/>
            <a:r>
              <a:rPr lang="it-IT" i="1" kern="0" dirty="0" smtClean="0">
                <a:solidFill>
                  <a:srgbClr val="FFFF00"/>
                </a:solidFill>
                <a:latin typeface="Montserrat" panose="00000500000000000000"/>
              </a:rPr>
              <a:t>Programma di capitalizzazione e valorizzazione della visibilità delle produzioni e dei territori.</a:t>
            </a:r>
            <a:endParaRPr lang="fr-FR" i="1" kern="0" dirty="0">
              <a:solidFill>
                <a:srgbClr val="FFFF00"/>
              </a:solidFill>
              <a:latin typeface="Montserrat" panose="0000050000000000000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673" y="1471463"/>
            <a:ext cx="3876604" cy="2567355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ag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84432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9DE8AAF-F817-46AF-93F0-2C4C24C1D4D8}"/>
              </a:ext>
            </a:extLst>
          </p:cNvPr>
          <p:cNvSpPr txBox="1"/>
          <p:nvPr/>
        </p:nvSpPr>
        <p:spPr>
          <a:xfrm>
            <a:off x="1837113" y="1049204"/>
            <a:ext cx="7515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Activités de la composante T2</a:t>
            </a:r>
          </a:p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                                       </a:t>
            </a:r>
            <a:r>
              <a:rPr lang="fr-FR" sz="2400" b="1" dirty="0">
                <a:latin typeface="Montserrat"/>
              </a:rPr>
              <a:t> </a:t>
            </a:r>
            <a:r>
              <a:rPr lang="it-IT" sz="2400" b="1" dirty="0">
                <a:solidFill>
                  <a:schemeClr val="accent1"/>
                </a:solidFill>
                <a:latin typeface="Montserrat"/>
              </a:rPr>
              <a:t>Attività del componente T2</a:t>
            </a:r>
            <a:endParaRPr lang="fr-FR" sz="2400" b="1" dirty="0">
              <a:solidFill>
                <a:schemeClr val="accent1"/>
              </a:solidFill>
              <a:latin typeface="Montserra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831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468ECF22-7C8B-4344-A07D-CE22687DEBDF}"/>
              </a:ext>
            </a:extLst>
          </p:cNvPr>
          <p:cNvSpPr txBox="1"/>
          <p:nvPr/>
        </p:nvSpPr>
        <p:spPr>
          <a:xfrm>
            <a:off x="568036" y="1168369"/>
            <a:ext cx="11208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C93"/>
                </a:solidFill>
                <a:latin typeface="Montserrat"/>
              </a:rPr>
              <a:t>Formations, workshops et rencontre </a:t>
            </a:r>
            <a:r>
              <a:rPr lang="fr-FR" sz="2400" b="1" dirty="0" err="1" smtClean="0">
                <a:solidFill>
                  <a:srgbClr val="002C93"/>
                </a:solidFill>
                <a:latin typeface="Montserrat"/>
              </a:rPr>
              <a:t>BtoB</a:t>
            </a:r>
            <a:endParaRPr lang="fr-FR" sz="2400" b="1" dirty="0">
              <a:solidFill>
                <a:srgbClr val="002C93"/>
              </a:solidFill>
              <a:latin typeface="Montserrat"/>
            </a:endParaRPr>
          </a:p>
          <a:p>
            <a:pPr algn="r"/>
            <a:r>
              <a:rPr lang="fr-FR" sz="2400" b="1" dirty="0">
                <a:solidFill>
                  <a:srgbClr val="002C93"/>
                </a:solidFill>
                <a:latin typeface="Montserrat"/>
              </a:rPr>
              <a:t>                               </a:t>
            </a:r>
            <a:r>
              <a:rPr lang="fr-FR" sz="2400" b="1" dirty="0" smtClean="0">
                <a:solidFill>
                  <a:srgbClr val="002C93"/>
                </a:solidFill>
                <a:latin typeface="Montserrat"/>
              </a:rPr>
              <a:t> </a:t>
            </a:r>
            <a:r>
              <a:rPr lang="it-IT" sz="2400" b="1" dirty="0" smtClean="0">
                <a:solidFill>
                  <a:schemeClr val="accent1"/>
                </a:solidFill>
                <a:latin typeface="Montserrat"/>
              </a:rPr>
              <a:t>Formazione, workshop e incontri BtoB</a:t>
            </a:r>
            <a:endParaRPr lang="fr-FR" sz="2400" b="1" dirty="0">
              <a:solidFill>
                <a:schemeClr val="accent1"/>
              </a:solidFill>
              <a:latin typeface="Montserra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205345" y="2452255"/>
            <a:ext cx="101553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309A"/>
                </a:solidFill>
              </a:rPr>
              <a:t>Pilules formatives /</a:t>
            </a:r>
            <a:r>
              <a:rPr lang="fr-FR" sz="2800" b="1" i="1" dirty="0" smtClean="0">
                <a:solidFill>
                  <a:srgbClr val="00309A"/>
                </a:solidFill>
              </a:rPr>
              <a:t> </a:t>
            </a:r>
            <a:r>
              <a:rPr lang="fr-FR" sz="2800" b="1" i="1" dirty="0" err="1" smtClean="0">
                <a:solidFill>
                  <a:srgbClr val="00B0F0"/>
                </a:solidFill>
              </a:rPr>
              <a:t>Pillole</a:t>
            </a:r>
            <a:r>
              <a:rPr lang="fr-FR" sz="2800" b="1" i="1" dirty="0" smtClean="0">
                <a:solidFill>
                  <a:srgbClr val="00B0F0"/>
                </a:solidFill>
              </a:rPr>
              <a:t> formative</a:t>
            </a:r>
            <a:r>
              <a:rPr lang="fr-FR" sz="2800" b="1" dirty="0" smtClean="0"/>
              <a:t>  : 15</a:t>
            </a:r>
          </a:p>
          <a:p>
            <a:endParaRPr lang="fr-FR" sz="2800" b="1" dirty="0" smtClean="0"/>
          </a:p>
          <a:p>
            <a:r>
              <a:rPr lang="fr-FR" sz="2800" b="1" dirty="0" smtClean="0">
                <a:solidFill>
                  <a:srgbClr val="00309A"/>
                </a:solidFill>
              </a:rPr>
              <a:t>Formations / </a:t>
            </a:r>
            <a:r>
              <a:rPr lang="fr-FR" sz="2800" b="1" i="1" dirty="0" err="1" smtClean="0">
                <a:solidFill>
                  <a:srgbClr val="00B0F0"/>
                </a:solidFill>
              </a:rPr>
              <a:t>formazione</a:t>
            </a:r>
            <a:r>
              <a:rPr lang="fr-FR" sz="2800" b="1" i="1" dirty="0" smtClean="0">
                <a:solidFill>
                  <a:srgbClr val="00B0F0"/>
                </a:solidFill>
              </a:rPr>
              <a:t> </a:t>
            </a:r>
            <a:r>
              <a:rPr lang="fr-FR" sz="2800" b="1" dirty="0" smtClean="0"/>
              <a:t>: 6</a:t>
            </a:r>
          </a:p>
          <a:p>
            <a:endParaRPr lang="fr-FR" sz="2800" b="1" dirty="0" smtClean="0"/>
          </a:p>
          <a:p>
            <a:r>
              <a:rPr lang="fr-FR" sz="2800" b="1" dirty="0" smtClean="0">
                <a:solidFill>
                  <a:srgbClr val="00309A"/>
                </a:solidFill>
              </a:rPr>
              <a:t>Workshops </a:t>
            </a:r>
            <a:r>
              <a:rPr lang="fr-FR" sz="2800" b="1" dirty="0" smtClean="0"/>
              <a:t>: 2</a:t>
            </a:r>
          </a:p>
          <a:p>
            <a:endParaRPr lang="fr-FR" sz="2800" b="1" dirty="0" smtClean="0"/>
          </a:p>
          <a:p>
            <a:r>
              <a:rPr lang="fr-FR" sz="2800" b="1" dirty="0" smtClean="0">
                <a:solidFill>
                  <a:srgbClr val="00309A"/>
                </a:solidFill>
              </a:rPr>
              <a:t>Rencontre </a:t>
            </a:r>
            <a:r>
              <a:rPr lang="fr-FR" sz="2800" b="1" dirty="0" err="1" smtClean="0">
                <a:solidFill>
                  <a:srgbClr val="00309A"/>
                </a:solidFill>
              </a:rPr>
              <a:t>BtoB</a:t>
            </a:r>
            <a:r>
              <a:rPr lang="fr-FR" sz="2800" b="1" dirty="0" smtClean="0">
                <a:solidFill>
                  <a:srgbClr val="00309A"/>
                </a:solidFill>
              </a:rPr>
              <a:t> /</a:t>
            </a:r>
            <a:r>
              <a:rPr lang="fr-FR" sz="2800" b="1" i="1" dirty="0" smtClean="0">
                <a:solidFill>
                  <a:srgbClr val="00309A"/>
                </a:solidFill>
              </a:rPr>
              <a:t> </a:t>
            </a:r>
            <a:r>
              <a:rPr lang="fr-FR" sz="2800" b="1" i="1" dirty="0" err="1" smtClean="0">
                <a:solidFill>
                  <a:srgbClr val="00B0F0"/>
                </a:solidFill>
              </a:rPr>
              <a:t>Incontri</a:t>
            </a:r>
            <a:r>
              <a:rPr lang="fr-FR" sz="2800" b="1" i="1" dirty="0" smtClean="0">
                <a:solidFill>
                  <a:srgbClr val="00B0F0"/>
                </a:solidFill>
              </a:rPr>
              <a:t> </a:t>
            </a:r>
            <a:r>
              <a:rPr lang="fr-FR" sz="2800" b="1" i="1" dirty="0" err="1" smtClean="0">
                <a:solidFill>
                  <a:srgbClr val="00B0F0"/>
                </a:solidFill>
              </a:rPr>
              <a:t>BtoB</a:t>
            </a:r>
            <a:r>
              <a:rPr lang="fr-FR" sz="2800" b="1" i="1" dirty="0" smtClean="0">
                <a:solidFill>
                  <a:srgbClr val="00B0F0"/>
                </a:solidFill>
              </a:rPr>
              <a:t> </a:t>
            </a:r>
            <a:r>
              <a:rPr lang="fr-FR" sz="2800" b="1" dirty="0" smtClean="0"/>
              <a:t>: 2</a:t>
            </a:r>
            <a:endParaRPr lang="fr-FR" sz="2800" b="1" dirty="0"/>
          </a:p>
        </p:txBody>
      </p:sp>
    </p:spTree>
    <p:extLst>
      <p:ext uri="{BB962C8B-B14F-4D97-AF65-F5344CB8AC3E}">
        <p14:creationId xmlns="" xmlns:p14="http://schemas.microsoft.com/office/powerpoint/2010/main" val="37129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468ECF22-7C8B-4344-A07D-CE22687DEBDF}"/>
              </a:ext>
            </a:extLst>
          </p:cNvPr>
          <p:cNvSpPr txBox="1"/>
          <p:nvPr/>
        </p:nvSpPr>
        <p:spPr>
          <a:xfrm>
            <a:off x="568036" y="1168369"/>
            <a:ext cx="11208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C93"/>
                </a:solidFill>
                <a:latin typeface="Montserrat"/>
              </a:rPr>
              <a:t>Evénements agroalimentaire  et/ou tourisme durable</a:t>
            </a:r>
          </a:p>
          <a:p>
            <a:endParaRPr lang="fr-FR" sz="2400" b="1" dirty="0">
              <a:solidFill>
                <a:srgbClr val="002C93"/>
              </a:solidFill>
              <a:latin typeface="Montserrat"/>
            </a:endParaRPr>
          </a:p>
          <a:p>
            <a:pPr algn="r"/>
            <a:r>
              <a:rPr lang="fr-FR" sz="2400" b="1" dirty="0">
                <a:solidFill>
                  <a:srgbClr val="002C93"/>
                </a:solidFill>
                <a:latin typeface="Montserrat"/>
              </a:rPr>
              <a:t>                               </a:t>
            </a:r>
            <a:r>
              <a:rPr lang="fr-FR" sz="2400" b="1" dirty="0" smtClean="0">
                <a:solidFill>
                  <a:srgbClr val="002C93"/>
                </a:solidFill>
                <a:latin typeface="Montserrat"/>
              </a:rPr>
              <a:t> </a:t>
            </a:r>
            <a:r>
              <a:rPr lang="it-IT" sz="2400" b="1" dirty="0" smtClean="0">
                <a:solidFill>
                  <a:srgbClr val="00B0F0"/>
                </a:solidFill>
                <a:latin typeface="Montserrat"/>
              </a:rPr>
              <a:t>Eventi agroalimentari </a:t>
            </a:r>
            <a:r>
              <a:rPr lang="it-IT" sz="2400" b="1" dirty="0" smtClean="0">
                <a:solidFill>
                  <a:srgbClr val="00B0F0"/>
                </a:solidFill>
                <a:latin typeface="Montserrat"/>
              </a:rPr>
              <a:t> e/o  </a:t>
            </a:r>
            <a:r>
              <a:rPr lang="it-IT" sz="2400" b="1" dirty="0" smtClean="0">
                <a:solidFill>
                  <a:srgbClr val="00B0F0"/>
                </a:solidFill>
                <a:latin typeface="Montserrat"/>
              </a:rPr>
              <a:t>di turismo sostenibile</a:t>
            </a:r>
            <a:endParaRPr lang="fr-FR" sz="2400" b="1" dirty="0">
              <a:solidFill>
                <a:srgbClr val="00B0F0"/>
              </a:solidFill>
              <a:latin typeface="Montserra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205345" y="2701635"/>
            <a:ext cx="101553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Evénements ciblés / </a:t>
            </a:r>
            <a:r>
              <a:rPr lang="fr-FR" sz="2800" b="1" i="1" dirty="0" err="1" smtClean="0">
                <a:solidFill>
                  <a:srgbClr val="00B0F0"/>
                </a:solidFill>
              </a:rPr>
              <a:t>Eventi</a:t>
            </a:r>
            <a:r>
              <a:rPr lang="fr-FR" sz="2800" b="1" i="1" dirty="0" smtClean="0">
                <a:solidFill>
                  <a:srgbClr val="00B0F0"/>
                </a:solidFill>
              </a:rPr>
              <a:t> </a:t>
            </a:r>
            <a:r>
              <a:rPr lang="fr-FR" sz="2800" b="1" i="1" dirty="0" err="1" smtClean="0">
                <a:solidFill>
                  <a:srgbClr val="00B0F0"/>
                </a:solidFill>
              </a:rPr>
              <a:t>ciblati</a:t>
            </a:r>
            <a:r>
              <a:rPr lang="fr-FR" sz="2800" b="1" dirty="0" smtClean="0"/>
              <a:t> : 28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>
                <a:solidFill>
                  <a:srgbClr val="002060"/>
                </a:solidFill>
              </a:rPr>
              <a:t>Evénements avec participation </a:t>
            </a:r>
            <a:r>
              <a:rPr lang="fr-FR" sz="2800" b="1" dirty="0" smtClean="0"/>
              <a:t>/ </a:t>
            </a:r>
            <a:r>
              <a:rPr lang="fr-FR" sz="2800" b="1" i="1" dirty="0" err="1" smtClean="0">
                <a:solidFill>
                  <a:srgbClr val="00B0F0"/>
                </a:solidFill>
              </a:rPr>
              <a:t>Eventi</a:t>
            </a:r>
            <a:r>
              <a:rPr lang="fr-FR" sz="2800" b="1" i="1" dirty="0" smtClean="0">
                <a:solidFill>
                  <a:srgbClr val="00B0F0"/>
                </a:solidFill>
              </a:rPr>
              <a:t> con </a:t>
            </a:r>
            <a:r>
              <a:rPr lang="fr-FR" sz="2800" b="1" i="1" dirty="0" err="1" smtClean="0">
                <a:solidFill>
                  <a:srgbClr val="00B0F0"/>
                </a:solidFill>
              </a:rPr>
              <a:t>partecipazione</a:t>
            </a:r>
            <a:r>
              <a:rPr lang="fr-FR" sz="2800" b="1" dirty="0" smtClean="0"/>
              <a:t> : 10  </a:t>
            </a:r>
            <a:endParaRPr lang="fr-FR" sz="2800" b="1" dirty="0"/>
          </a:p>
        </p:txBody>
      </p:sp>
    </p:spTree>
    <p:extLst>
      <p:ext uri="{BB962C8B-B14F-4D97-AF65-F5344CB8AC3E}">
        <p14:creationId xmlns="" xmlns:p14="http://schemas.microsoft.com/office/powerpoint/2010/main" val="37129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468ECF22-7C8B-4344-A07D-CE22687DEBDF}"/>
              </a:ext>
            </a:extLst>
          </p:cNvPr>
          <p:cNvSpPr txBox="1"/>
          <p:nvPr/>
        </p:nvSpPr>
        <p:spPr>
          <a:xfrm>
            <a:off x="1837113" y="945792"/>
            <a:ext cx="9387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Activités de la composante T2</a:t>
            </a:r>
          </a:p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                                 </a:t>
            </a:r>
            <a:r>
              <a:rPr lang="it-IT" sz="2400" b="1" dirty="0" smtClean="0">
                <a:solidFill>
                  <a:schemeClr val="accent1"/>
                </a:solidFill>
                <a:latin typeface="Montserrat"/>
              </a:rPr>
              <a:t>Attività </a:t>
            </a:r>
            <a:r>
              <a:rPr lang="it-IT" sz="2400" b="1" dirty="0">
                <a:solidFill>
                  <a:schemeClr val="accent1"/>
                </a:solidFill>
                <a:latin typeface="Montserrat"/>
              </a:rPr>
              <a:t>del componente T2</a:t>
            </a:r>
            <a:endParaRPr lang="fr-FR" sz="2400" b="1" dirty="0">
              <a:solidFill>
                <a:schemeClr val="accent1"/>
              </a:solidFill>
              <a:latin typeface="Montserra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80109" y="1877729"/>
          <a:ext cx="11844869" cy="4079726"/>
        </p:xfrm>
        <a:graphic>
          <a:graphicData uri="http://schemas.openxmlformats.org/drawingml/2006/table">
            <a:tbl>
              <a:tblPr/>
              <a:tblGrid>
                <a:gridCol w="234071"/>
                <a:gridCol w="721712"/>
                <a:gridCol w="907017"/>
                <a:gridCol w="887513"/>
                <a:gridCol w="887513"/>
                <a:gridCol w="985041"/>
                <a:gridCol w="955782"/>
                <a:gridCol w="994793"/>
                <a:gridCol w="1250806"/>
                <a:gridCol w="1248368"/>
                <a:gridCol w="1338581"/>
                <a:gridCol w="1433672"/>
              </a:tblGrid>
              <a:tr h="884784"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Mois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Meso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Nom de la manifestation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Nome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dell'evento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Date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Data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Lieux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Luogo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Type Opération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Tipo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Operazione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Partenaire local impliqué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Partner locale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implicato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Partenaires externes participants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partner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esterni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coinvolti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Thème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Tema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Opérations d'accompagnement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Operazioni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di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supporto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Cible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Pubblico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interessato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Modalités de participation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4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1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avril</a:t>
                      </a:r>
                      <a:endParaRPr lang="fr-FR" sz="1000" b="1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Art'è</a:t>
                      </a:r>
                      <a:r>
                        <a:rPr lang="fr-FR" sz="1000" b="1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Gustu</a:t>
                      </a:r>
                      <a:endParaRPr lang="fr-FR" sz="1000" b="1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30/04/22-01/05/22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Bonifacio (Corse)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Festival Gastronomique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CCI de Corse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Agroalimentaire, Artisanat, Gastronomie (Chefs)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Workshop / </a:t>
                      </a:r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Webinaire</a:t>
                      </a:r>
                      <a:endParaRPr lang="fr-FR" sz="100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Producteurs de toutes les régions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Stand </a:t>
                      </a:r>
                      <a:r>
                        <a:rPr lang="fr-FR" sz="1000" b="0" i="0" u="none" strike="noStrike" baseline="0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institutionnel</a:t>
                      </a:r>
                      <a:endParaRPr lang="fr-FR" sz="100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5324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2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mai</a:t>
                      </a:r>
                      <a:endParaRPr lang="fr-FR" sz="1000" b="1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baseline="0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Salon de l'agritourisme 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07/05/2022-15/05/2022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Brignoles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Salon de l'agritourisme 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CCI du Var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Agritourisme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vente/dégustation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Consommateurs, producteurs et distributeurs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Stand institutionnel</a:t>
                      </a:r>
                      <a:b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Stands producteurs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4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juillet</a:t>
                      </a:r>
                      <a:endParaRPr lang="fr-FR" sz="1000" b="1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Liguria da Bere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01/07/22-03/07/22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La Spezia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Mostra/mercato sulle eccellenze vinicole liguri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CCIAA Riviere di Liguria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Agroalimentare/ Vini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Evento formativo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Imprese del territorio di cooperazione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Stand </a:t>
                      </a:r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istituzionale</a:t>
                      </a:r>
                      <a:endParaRPr lang="fr-FR" sz="100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4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baseline="0" dirty="0" err="1" smtClean="0">
                          <a:solidFill>
                            <a:srgbClr val="000000"/>
                          </a:solidFill>
                          <a:latin typeface="Open Sans"/>
                        </a:rPr>
                        <a:t>Settembre</a:t>
                      </a:r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baseline="0" dirty="0" err="1" smtClean="0">
                          <a:solidFill>
                            <a:srgbClr val="000000"/>
                          </a:solidFill>
                          <a:latin typeface="Open Sans"/>
                        </a:rPr>
                        <a:t>Dicembre</a:t>
                      </a:r>
                      <a:endParaRPr lang="fr-FR" sz="1000" b="1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Cortes </a:t>
                      </a:r>
                      <a:r>
                        <a:rPr lang="fr-FR" sz="1000" b="1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Apertas</a:t>
                      </a:r>
                      <a:endParaRPr lang="fr-FR" sz="1000" b="1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01.09.202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Comuni</a:t>
                      </a: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della</a:t>
                      </a: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Barbagia</a:t>
                      </a:r>
                      <a:endParaRPr lang="fr-FR" sz="100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Mostra mercato territoriale in più eventi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PROVINCIA DI NUORO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Turismo</a:t>
                      </a: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/</a:t>
                      </a:r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Agroalimentare</a:t>
                      </a: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/ </a:t>
                      </a:r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Artigianato</a:t>
                      </a:r>
                      <a:endParaRPr lang="fr-FR" sz="100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Evento</a:t>
                      </a:r>
                      <a:endParaRPr lang="fr-FR" sz="100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imprese</a:t>
                      </a: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ed</a:t>
                      </a: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operatori</a:t>
                      </a:r>
                      <a:endParaRPr lang="fr-FR" sz="100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Stand institutionnel Stands producteurs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6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err="1" smtClean="0">
                          <a:solidFill>
                            <a:srgbClr val="000000"/>
                          </a:solidFill>
                          <a:latin typeface="Open Sans"/>
                        </a:rPr>
                        <a:t>settembre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latin typeface="Open Sans"/>
                        </a:rPr>
                        <a:t>Var.Up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22/09/202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Toulon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Salon de l'entreprise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Var.Up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CCI du Var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entreprenariat et promotion de l'activité économique varoise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B to B 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professionnels de l'agroalimentaire et du tourisme 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stand institutionel 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4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6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err="1" smtClean="0">
                          <a:solidFill>
                            <a:srgbClr val="000000"/>
                          </a:solidFill>
                          <a:latin typeface="Open Sans"/>
                        </a:rPr>
                        <a:t>settembre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food festival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da definire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Porto Cervo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Mostra 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PROVINCIA DI NUORO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enogastronomia e turismo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evento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imprese ed operatori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Stand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istituzionale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677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468ECF22-7C8B-4344-A07D-CE22687DEBDF}"/>
              </a:ext>
            </a:extLst>
          </p:cNvPr>
          <p:cNvSpPr txBox="1"/>
          <p:nvPr/>
        </p:nvSpPr>
        <p:spPr>
          <a:xfrm>
            <a:off x="1837113" y="945792"/>
            <a:ext cx="9387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Activités de la composante T2</a:t>
            </a:r>
          </a:p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                                 </a:t>
            </a:r>
            <a:r>
              <a:rPr lang="it-IT" sz="2400" b="1" dirty="0" smtClean="0">
                <a:solidFill>
                  <a:schemeClr val="accent1"/>
                </a:solidFill>
                <a:latin typeface="Montserrat"/>
              </a:rPr>
              <a:t>Attività </a:t>
            </a:r>
            <a:r>
              <a:rPr lang="it-IT" sz="2400" b="1" dirty="0">
                <a:solidFill>
                  <a:schemeClr val="accent1"/>
                </a:solidFill>
                <a:latin typeface="Montserrat"/>
              </a:rPr>
              <a:t>del componente T2</a:t>
            </a:r>
            <a:endParaRPr lang="fr-FR" sz="2400" b="1" dirty="0">
              <a:solidFill>
                <a:schemeClr val="accent1"/>
              </a:solidFill>
              <a:latin typeface="Montserra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7709" y="1909480"/>
          <a:ext cx="12164290" cy="4813630"/>
        </p:xfrm>
        <a:graphic>
          <a:graphicData uri="http://schemas.openxmlformats.org/drawingml/2006/table">
            <a:tbl>
              <a:tblPr/>
              <a:tblGrid>
                <a:gridCol w="213221"/>
                <a:gridCol w="742863"/>
                <a:gridCol w="933599"/>
                <a:gridCol w="913522"/>
                <a:gridCol w="913522"/>
                <a:gridCol w="1013909"/>
                <a:gridCol w="983793"/>
                <a:gridCol w="1023947"/>
                <a:gridCol w="1287463"/>
                <a:gridCol w="1284953"/>
                <a:gridCol w="1377810"/>
                <a:gridCol w="1475688"/>
              </a:tblGrid>
              <a:tr h="385146"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Mois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Meso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Nom de la manifestation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Nome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dell'evento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Date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Data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Lieux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Luogo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Type Opération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Tipo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Operazione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Partenaire local impliqué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Partner locale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implicato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Partenaires externes participants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partner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esterni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coinvolti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Thème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Tema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Opérations d'accompagnement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Operazioni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di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supporto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Cible</a:t>
                      </a:r>
                      <a:b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Pubblico interessato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Modalités de participation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ott</a:t>
                      </a:r>
                      <a:r>
                        <a:rPr lang="fr-FR" sz="1050" b="1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Drac'eco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11/10/2022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Draguignan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Salon d'affaires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CCI du Var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Monde de l'entreprise et de l'entreprenariat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B to B/event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professionnels de l'agroalimentaire et du tourisme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Stand institutionnel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2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8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oct</a:t>
                      </a:r>
                      <a:r>
                        <a:rPr lang="fr-FR" sz="1050" b="1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Salon du Chocolat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à définir 14-16/10/2022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Bastia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Stands expos-ventes, Desserts, épices, ateliers et animations, soirées musicales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CCI de Corse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Desserts et gastronomie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Workshop / Webinaire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Producteurs de toutes les régions, représentation internationale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Stand institutionnel</a:t>
                      </a:r>
                      <a:b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Stands producteurs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sngStrike" baseline="0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9</a:t>
                      </a:r>
                      <a:endParaRPr lang="fr-FR" sz="1000" b="0" i="0" u="none" strike="sng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oct-22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Food and Wine Festival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14-15-16 </a:t>
                      </a:r>
                      <a:r>
                        <a:rPr lang="fr-FR" sz="105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ottobre</a:t>
                      </a:r>
                      <a:r>
                        <a:rPr lang="fr-FR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Pisa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Evento legato al vino e all'enogastromia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RT / CCIAA Pisa, Terre di Pisa, Strade del Vino Colline Pisane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Agroalimentare/ Vini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evento, seminari, workshop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Imprese, operatori, pubblico generico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Stand istituzionale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nov-22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Olioliva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04-06/11/2022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Imperia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Mostra/mercato sulle eccellenze olivicole del territorio ligure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CCIAA Riviere di Liguria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 dirty="0" err="1" smtClean="0">
                          <a:solidFill>
                            <a:srgbClr val="000000"/>
                          </a:solidFill>
                          <a:latin typeface="Open Sans"/>
                        </a:rPr>
                        <a:t>Agroalimentare</a:t>
                      </a:r>
                      <a:endParaRPr lang="fr-FR" sz="105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  <a:p>
                      <a:pPr algn="ctr" fontAlgn="ctr"/>
                      <a:r>
                        <a:rPr lang="fr-FR" sz="1050" b="0" i="0" u="none" strike="noStrike" baseline="0" dirty="0" err="1" smtClean="0">
                          <a:solidFill>
                            <a:srgbClr val="000000"/>
                          </a:solidFill>
                          <a:latin typeface="Open Sans"/>
                        </a:rPr>
                        <a:t>Olio</a:t>
                      </a:r>
                      <a:endParaRPr lang="fr-FR" sz="105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Evento</a:t>
                      </a:r>
                      <a:r>
                        <a:rPr lang="fr-FR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5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formativo</a:t>
                      </a:r>
                      <a:endParaRPr lang="fr-FR" sz="105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Imprese del territorio di cooperazione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Stand </a:t>
                      </a:r>
                      <a:r>
                        <a:rPr lang="fr-FR" sz="105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istituzionale</a:t>
                      </a:r>
                      <a:endParaRPr lang="fr-FR" sz="105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4621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nov-22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Speed Business Meeting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Le 8/11/2022                                 Le 15/11/2022                               Le 22/11/2022                               Le 24/11/2022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Gassin                     Cuers                            Draguignan                La Cadière d'Aur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Speed Business Meeting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CCI du Var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Rencontres et échanges TPE/PME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Evenement business et SBM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Entreprises du territoire Varois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Prise en charge du cocktail de fin d'</a:t>
                      </a:r>
                      <a:r>
                        <a:rPr lang="fr-FR" sz="1050" b="0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évenements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677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A58524A7-DFFA-4432-BE3D-28D29C194926}"/>
              </a:ext>
            </a:extLst>
          </p:cNvPr>
          <p:cNvSpPr txBox="1">
            <a:spLocks/>
          </p:cNvSpPr>
          <p:nvPr/>
        </p:nvSpPr>
        <p:spPr>
          <a:xfrm>
            <a:off x="164871" y="1371601"/>
            <a:ext cx="11926358" cy="4391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endParaRPr lang="fr-FR" sz="4000" b="1" dirty="0" smtClean="0">
              <a:solidFill>
                <a:srgbClr val="00309A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endParaRPr lang="fr-FR" sz="4000" b="1" dirty="0" smtClean="0">
              <a:solidFill>
                <a:srgbClr val="00309A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fr-FR" sz="4000" b="1" dirty="0" smtClean="0">
                <a:solidFill>
                  <a:srgbClr val="00309A"/>
                </a:solidFill>
                <a:latin typeface="Montserrat" panose="00000500000000000000"/>
                <a:ea typeface="+mn-ea"/>
                <a:cs typeface="+mn-cs"/>
              </a:rPr>
              <a:t>Rappel de l’idée du projet</a:t>
            </a:r>
          </a:p>
          <a:p>
            <a:pPr algn="l">
              <a:spcBef>
                <a:spcPts val="0"/>
              </a:spcBef>
            </a:pPr>
            <a:r>
              <a:rPr lang="fr-FR" sz="3200" b="1" dirty="0" smtClean="0">
                <a:solidFill>
                  <a:srgbClr val="00309A"/>
                </a:solidFill>
                <a:latin typeface="Montserrat" pitchFamily="2" charset="0"/>
              </a:rPr>
              <a:t>Faire </a:t>
            </a:r>
            <a:r>
              <a:rPr lang="fr-FR" sz="3200" b="1" dirty="0" smtClean="0">
                <a:solidFill>
                  <a:srgbClr val="00309A"/>
                </a:solidFill>
                <a:latin typeface="Montserrat" pitchFamily="2" charset="0"/>
              </a:rPr>
              <a:t>converger les expériences pour valoriser le système "productions-entreprises-territoires" </a:t>
            </a:r>
            <a:endParaRPr lang="fr-FR" sz="3200" b="1" dirty="0" smtClean="0">
              <a:solidFill>
                <a:srgbClr val="00309A"/>
              </a:solidFill>
              <a:latin typeface="Montserrat" pitchFamily="2" charset="0"/>
            </a:endParaRPr>
          </a:p>
          <a:p>
            <a:pPr algn="l">
              <a:spcBef>
                <a:spcPts val="0"/>
              </a:spcBef>
            </a:pPr>
            <a:endParaRPr lang="fr-FR" sz="3200" b="1" dirty="0" smtClean="0">
              <a:solidFill>
                <a:srgbClr val="00309A"/>
              </a:solidFill>
              <a:latin typeface="Montserrat" pitchFamily="2" charset="0"/>
            </a:endParaRPr>
          </a:p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fr-FR" sz="4000" b="1" dirty="0">
                <a:latin typeface="Montserrat" panose="00000500000000000000"/>
              </a:rPr>
              <a:t/>
            </a:r>
            <a:br>
              <a:rPr lang="fr-FR" sz="4000" b="1" dirty="0">
                <a:latin typeface="Montserrat" panose="00000500000000000000"/>
              </a:rPr>
            </a:br>
            <a:r>
              <a:rPr lang="fr-FR" sz="4000" b="1" dirty="0">
                <a:latin typeface="Montserrat" panose="00000500000000000000"/>
              </a:rPr>
              <a:t> </a:t>
            </a:r>
            <a:r>
              <a:rPr lang="it-IT" sz="4000" b="1" i="1" dirty="0" smtClean="0">
                <a:solidFill>
                  <a:srgbClr val="00B0F0"/>
                </a:solidFill>
                <a:latin typeface="Montserrat" panose="00000500000000000000"/>
              </a:rPr>
              <a:t>L'idea </a:t>
            </a:r>
            <a:r>
              <a:rPr lang="it-IT" sz="4000" b="1" i="1" dirty="0" smtClean="0">
                <a:solidFill>
                  <a:srgbClr val="00B0F0"/>
                </a:solidFill>
                <a:latin typeface="Montserrat" panose="00000500000000000000"/>
              </a:rPr>
              <a:t>alla base del </a:t>
            </a:r>
            <a:r>
              <a:rPr lang="it-IT" sz="4000" b="1" i="1" dirty="0" smtClean="0">
                <a:solidFill>
                  <a:srgbClr val="00B0F0"/>
                </a:solidFill>
                <a:latin typeface="Montserrat" panose="00000500000000000000"/>
              </a:rPr>
              <a:t>progetto</a:t>
            </a:r>
          </a:p>
          <a:p>
            <a:pPr algn="r">
              <a:spcBef>
                <a:spcPts val="0"/>
              </a:spcBef>
            </a:pPr>
            <a:r>
              <a:rPr lang="it-IT" sz="3200" b="1" i="1" dirty="0" smtClean="0">
                <a:solidFill>
                  <a:srgbClr val="00B0F0"/>
                </a:solidFill>
                <a:latin typeface="Montserrat" panose="00000500000000000000"/>
              </a:rPr>
              <a:t>Mettere insieme le esperienze per valorizzare il sistema </a:t>
            </a:r>
            <a:r>
              <a:rPr lang="it-IT" sz="3200" b="1" i="1" dirty="0" smtClean="0">
                <a:solidFill>
                  <a:srgbClr val="00B0F0"/>
                </a:solidFill>
                <a:latin typeface="Montserrat" panose="00000500000000000000"/>
              </a:rPr>
              <a:t> "produzione-impresa-territorio</a:t>
            </a:r>
            <a:r>
              <a:rPr lang="it-IT" sz="3200" b="1" i="1" dirty="0" smtClean="0">
                <a:solidFill>
                  <a:srgbClr val="00B0F0"/>
                </a:solidFill>
                <a:latin typeface="Montserrat" panose="00000500000000000000"/>
              </a:rPr>
              <a:t>"</a:t>
            </a:r>
            <a:r>
              <a:rPr lang="it-IT" sz="3200" b="1" i="1" dirty="0" smtClean="0">
                <a:solidFill>
                  <a:srgbClr val="00B0F0"/>
                </a:solidFill>
                <a:latin typeface="Montserrat" panose="00000500000000000000"/>
              </a:rPr>
              <a:t> </a:t>
            </a: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endParaRPr lang="fr-FR" sz="44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37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468ECF22-7C8B-4344-A07D-CE22687DEBDF}"/>
              </a:ext>
            </a:extLst>
          </p:cNvPr>
          <p:cNvSpPr txBox="1"/>
          <p:nvPr/>
        </p:nvSpPr>
        <p:spPr>
          <a:xfrm>
            <a:off x="2804494" y="836610"/>
            <a:ext cx="9387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Activités de la composante T2</a:t>
            </a:r>
          </a:p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                                 </a:t>
            </a:r>
            <a:r>
              <a:rPr lang="it-IT" sz="2400" b="1" dirty="0" smtClean="0">
                <a:solidFill>
                  <a:schemeClr val="accent1"/>
                </a:solidFill>
                <a:latin typeface="Montserrat"/>
              </a:rPr>
              <a:t>Attività </a:t>
            </a:r>
            <a:r>
              <a:rPr lang="it-IT" sz="2400" b="1" dirty="0">
                <a:solidFill>
                  <a:schemeClr val="accent1"/>
                </a:solidFill>
                <a:latin typeface="Montserrat"/>
              </a:rPr>
              <a:t>del componente T2</a:t>
            </a:r>
            <a:endParaRPr lang="fr-FR" sz="2400" b="1" dirty="0">
              <a:solidFill>
                <a:schemeClr val="accent1"/>
              </a:solidFill>
              <a:latin typeface="Montserra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63773" y="1662416"/>
          <a:ext cx="11851343" cy="3994283"/>
        </p:xfrm>
        <a:graphic>
          <a:graphicData uri="http://schemas.openxmlformats.org/drawingml/2006/table">
            <a:tbl>
              <a:tblPr/>
              <a:tblGrid>
                <a:gridCol w="234198"/>
                <a:gridCol w="722107"/>
                <a:gridCol w="907513"/>
                <a:gridCol w="887998"/>
                <a:gridCol w="887998"/>
                <a:gridCol w="985579"/>
                <a:gridCol w="956305"/>
                <a:gridCol w="995337"/>
                <a:gridCol w="1251490"/>
                <a:gridCol w="1249050"/>
                <a:gridCol w="1339312"/>
                <a:gridCol w="1434456"/>
              </a:tblGrid>
              <a:tr h="812333"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Mois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Meso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Nom de la manifestation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Nome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dell'evento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Date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Data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Lieux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Luogo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Type Opération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Tipo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Operazione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Partenaire local impliqué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Partner locale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implicato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Partenaires externes participants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partner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esterni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coinvolti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Thème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Tema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Opérations d'accompagnement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Operazioni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di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supporto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Cible</a:t>
                      </a:r>
                      <a:b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Pubblico interessato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Modalités de participation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nov-22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AGRIETOUR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        13/11/2022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Arezzo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Mostra delle eccellenze enogastronomiche, artigianali e turistiche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Regione Toscana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oui/si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Agroalimentare, artigianato e Turismo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Eventi, degustazione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operatori e pubblico generico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Stand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istituzionale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9740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janv-23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Var Acces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27-janv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Le Cannet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Speed Business Meeting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CCI du Var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Rencontres et échanges TPE/PME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Evenement business et SBM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Entreprises du territoire Varois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Prise en charge du cocktail de fin d'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évenement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48888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fev-23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Atelier de formation digitale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06-févr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Toulon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CCI du Var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Formation transition digitale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Echange entre partcipants et 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Entreprises beneficiares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Prise en charge de la salle et du cocktail de fin d'évenement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4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Mars 2023 / Marzo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SALONE DELL'AGROALIMENTARE LIGURE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10/12 MARZO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Finale Ligure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Salone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espositivo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CCIAA Riviere di Liguria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 distanza e di persona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Agroalimentare di eccellenza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imprese del settore agroalimentare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Stand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isituzionale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4677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468ECF22-7C8B-4344-A07D-CE22687DEBDF}"/>
              </a:ext>
            </a:extLst>
          </p:cNvPr>
          <p:cNvSpPr txBox="1"/>
          <p:nvPr/>
        </p:nvSpPr>
        <p:spPr>
          <a:xfrm>
            <a:off x="2804494" y="836610"/>
            <a:ext cx="9387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Activités de la composante T2</a:t>
            </a:r>
          </a:p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                                 </a:t>
            </a:r>
            <a:r>
              <a:rPr lang="it-IT" sz="2400" b="1" dirty="0" smtClean="0">
                <a:solidFill>
                  <a:schemeClr val="accent1"/>
                </a:solidFill>
                <a:latin typeface="Montserrat"/>
              </a:rPr>
              <a:t>Attività </a:t>
            </a:r>
            <a:r>
              <a:rPr lang="it-IT" sz="2400" b="1" dirty="0">
                <a:solidFill>
                  <a:schemeClr val="accent1"/>
                </a:solidFill>
                <a:latin typeface="Montserrat"/>
              </a:rPr>
              <a:t>del componente T2</a:t>
            </a:r>
            <a:endParaRPr lang="fr-FR" sz="2400" b="1" dirty="0">
              <a:solidFill>
                <a:schemeClr val="accent1"/>
              </a:solidFill>
              <a:latin typeface="Montserra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63773" y="1662416"/>
          <a:ext cx="11851343" cy="4535303"/>
        </p:xfrm>
        <a:graphic>
          <a:graphicData uri="http://schemas.openxmlformats.org/drawingml/2006/table">
            <a:tbl>
              <a:tblPr/>
              <a:tblGrid>
                <a:gridCol w="234198"/>
                <a:gridCol w="722107"/>
                <a:gridCol w="907513"/>
                <a:gridCol w="887998"/>
                <a:gridCol w="887998"/>
                <a:gridCol w="985579"/>
                <a:gridCol w="956305"/>
                <a:gridCol w="995337"/>
                <a:gridCol w="1251490"/>
                <a:gridCol w="1249050"/>
                <a:gridCol w="1339312"/>
                <a:gridCol w="1434456"/>
              </a:tblGrid>
              <a:tr h="812333"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Mois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Meso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Nom de la manifestation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Nome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dell'evento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Date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Data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Lieux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Luogo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Type Opération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Tipo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Operazione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Partenaire local impliqué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Partner locale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implicato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Partenaires externes participants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partner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esterni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coinvolti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Thème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Tema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Opérations d'accompagnement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Operazioni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di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supporto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Cible</a:t>
                      </a:r>
                      <a:b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Pubblico interessato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Modalités de participation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0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baseline="0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16</a:t>
                      </a:r>
                      <a:endParaRPr lang="fr-FR" sz="100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fine marzo/ inizio Aprile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Che Gusto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da definire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Sassari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Festival Agroalimentare / Vini / show-cooking / editoria / laboratori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Confcommercio Imprese per l'Italia Nord Sardegna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Agroalimentare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Workshop / Webinaire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baseline="0">
                          <a:solidFill>
                            <a:srgbClr val="000000"/>
                          </a:solidFill>
                          <a:latin typeface="Open Sans"/>
                        </a:rPr>
                        <a:t>Imprese del territorio di cooperazione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baseline="0" dirty="0">
                          <a:solidFill>
                            <a:srgbClr val="000000"/>
                          </a:solidFill>
                          <a:latin typeface="Open Sans"/>
                        </a:rPr>
                        <a:t>Stand </a:t>
                      </a:r>
                      <a:r>
                        <a:rPr lang="fr-FR" sz="1050" b="0" i="0" u="none" strike="noStrike" baseline="0" dirty="0" err="1">
                          <a:solidFill>
                            <a:srgbClr val="000000"/>
                          </a:solidFill>
                          <a:latin typeface="Open Sans"/>
                        </a:rPr>
                        <a:t>istituzionale</a:t>
                      </a:r>
                      <a:endParaRPr lang="fr-FR" sz="1050" b="0" i="0" u="none" strike="noStrike" baseline="0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8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Agrifiera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janv-00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22 avril - 1er Mai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Pontasserchio San Giuliano Terme (Pisa)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Fiera agroalimentaria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Regione Toscana / Federazione Strade del Vino dell'Olio e dei Sapori di Toscana 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Agricoltura, Enogastronomia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Degustazione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aziende, Imprese, operatori, pubblico generico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Stand istituzionale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44494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18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Avril 2023 / Aprile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Art'è Gustu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22-23/04/2023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Bonifacio (Corse)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Festival Gastronomique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CCI de Corse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oui/si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Agroalimentaire, Artisanat, Gastronomie (Chefs)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Workshop / Webinaire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Producteurs de toutes les régions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Stand institutionnel</a:t>
                      </a:r>
                      <a:br>
                        <a:rPr lang="fr-FR" sz="105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Stands producteurs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4469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Mag-giu23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Mostra del Chianti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27 Maggio / 4 giugno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Montespertoli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64° Mostra mercato sui vini del territorio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RT / Federazione Strade del Vino dell'Olio e des Sapori di Toscana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Vino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Eventi, degustazione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aziende, Imprese, operatori, pubblico generico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Stand </a:t>
                      </a:r>
                      <a:r>
                        <a:rPr lang="fr-FR" sz="1050" b="0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istituzionale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0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4677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468ECF22-7C8B-4344-A07D-CE22687DEBDF}"/>
              </a:ext>
            </a:extLst>
          </p:cNvPr>
          <p:cNvSpPr txBox="1"/>
          <p:nvPr/>
        </p:nvSpPr>
        <p:spPr>
          <a:xfrm>
            <a:off x="2804494" y="836610"/>
            <a:ext cx="9387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Activités de la composante T2</a:t>
            </a:r>
          </a:p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                                 </a:t>
            </a:r>
            <a:r>
              <a:rPr lang="it-IT" sz="2400" b="1" dirty="0" smtClean="0">
                <a:solidFill>
                  <a:schemeClr val="accent1"/>
                </a:solidFill>
                <a:latin typeface="Montserrat"/>
              </a:rPr>
              <a:t>Attività </a:t>
            </a:r>
            <a:r>
              <a:rPr lang="it-IT" sz="2400" b="1" dirty="0">
                <a:solidFill>
                  <a:schemeClr val="accent1"/>
                </a:solidFill>
                <a:latin typeface="Montserrat"/>
              </a:rPr>
              <a:t>del componente T2</a:t>
            </a:r>
            <a:endParaRPr lang="fr-FR" sz="2400" b="1" dirty="0">
              <a:solidFill>
                <a:schemeClr val="accent1"/>
              </a:solidFill>
              <a:latin typeface="Montserra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66254" y="2003610"/>
          <a:ext cx="11848861" cy="1837223"/>
        </p:xfrm>
        <a:graphic>
          <a:graphicData uri="http://schemas.openxmlformats.org/drawingml/2006/table">
            <a:tbl>
              <a:tblPr/>
              <a:tblGrid>
                <a:gridCol w="231716"/>
                <a:gridCol w="722107"/>
                <a:gridCol w="907513"/>
                <a:gridCol w="887998"/>
                <a:gridCol w="887998"/>
                <a:gridCol w="985579"/>
                <a:gridCol w="956305"/>
                <a:gridCol w="995337"/>
                <a:gridCol w="1251490"/>
                <a:gridCol w="1249050"/>
                <a:gridCol w="1339312"/>
                <a:gridCol w="1434456"/>
              </a:tblGrid>
              <a:tr h="812333"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Mois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Meso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Nom de la manifestation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Nome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dell'evento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Date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Data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Lieux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Luogo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Type Opération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Tipo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Operazione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Partenaire local impliqué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Partner locale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implicato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Partenaires externes participants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partner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esterni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coinvolti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Thème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Tema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Opérations d'accompagnement</a:t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Operazioni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 di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supporto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Cible</a:t>
                      </a:r>
                      <a:b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</a:br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Open Sans"/>
                        </a:rPr>
                        <a:t>Pubblico interessato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Modalités de participation</a:t>
                      </a: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20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Août   Agosto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Foire rurale de Filitosa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5-6 août 2023 / 5-6 agosto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Sollacaro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Foire du tourisme rural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CCI de Corse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oui/si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Agroalimentaire, artisanat et tourisme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événement /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latin typeface="Open Sans"/>
                        </a:rPr>
                        <a:t>eventi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professionnels de l'agroalimentaire et du tourisme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Open Sans"/>
                        </a:rPr>
                        <a:t>Stand institutionnel Stands producteurs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4904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21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505" marR="3505" marT="3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septembre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Open Sans"/>
                        </a:rPr>
                        <a:t>Cena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 sociale Olbia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1er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 septembre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Olbia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Promotion agroalimentaire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Confcommercio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non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Agroalimentaire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latin typeface="Open Sans"/>
                        </a:rPr>
                        <a:t>Cena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 Sociale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professionnels de l'agroalimentaire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Open Sans"/>
                        </a:rPr>
                        <a:t>Stand institutionnel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4677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468ECF22-7C8B-4344-A07D-CE22687DEBDF}"/>
              </a:ext>
            </a:extLst>
          </p:cNvPr>
          <p:cNvSpPr txBox="1"/>
          <p:nvPr/>
        </p:nvSpPr>
        <p:spPr>
          <a:xfrm>
            <a:off x="726312" y="1238391"/>
            <a:ext cx="5346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2C93"/>
                </a:solidFill>
                <a:latin typeface="Montserrat"/>
              </a:rPr>
              <a:t>Pour conclure</a:t>
            </a:r>
            <a:endParaRPr lang="fr-FR" sz="2400" b="1" dirty="0">
              <a:solidFill>
                <a:srgbClr val="002C93"/>
              </a:solidFill>
              <a:latin typeface="Montserrat"/>
            </a:endParaRPr>
          </a:p>
          <a:p>
            <a:r>
              <a:rPr lang="fr-FR" sz="2400" b="1" dirty="0">
                <a:solidFill>
                  <a:srgbClr val="002C93"/>
                </a:solidFill>
                <a:latin typeface="Montserrat"/>
              </a:rPr>
              <a:t>                                 </a:t>
            </a:r>
            <a:r>
              <a:rPr lang="it-IT" sz="2400" b="1" i="1" dirty="0" smtClean="0">
                <a:solidFill>
                  <a:srgbClr val="00B0F0"/>
                </a:solidFill>
                <a:latin typeface="Montserrat"/>
              </a:rPr>
              <a:t>Per concludere</a:t>
            </a:r>
            <a:endParaRPr lang="fr-FR" sz="2400" b="1" i="1" dirty="0">
              <a:solidFill>
                <a:srgbClr val="00B0F0"/>
              </a:solidFill>
              <a:latin typeface="Montserra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1316181" y="2369127"/>
            <a:ext cx="1066800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309A"/>
                </a:solidFill>
              </a:rPr>
              <a:t>Output du projet : 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00309A"/>
                </a:solidFill>
              </a:rPr>
              <a:t>Elaboration </a:t>
            </a:r>
            <a:r>
              <a:rPr lang="fr-FR" sz="2800" b="1" dirty="0" smtClean="0">
                <a:solidFill>
                  <a:srgbClr val="00309A"/>
                </a:solidFill>
              </a:rPr>
              <a:t>d'une stratégie </a:t>
            </a:r>
            <a:r>
              <a:rPr lang="fr-FR" sz="2800" b="1" dirty="0" smtClean="0">
                <a:solidFill>
                  <a:srgbClr val="00309A"/>
                </a:solidFill>
              </a:rPr>
              <a:t>conjointe</a:t>
            </a:r>
            <a:r>
              <a:rPr lang="fr-FR" sz="2800" b="1" dirty="0" smtClean="0">
                <a:solidFill>
                  <a:srgbClr val="00B0F0"/>
                </a:solidFill>
              </a:rPr>
              <a:t> / </a:t>
            </a:r>
            <a:r>
              <a:rPr lang="it-IT" sz="2800" b="1" dirty="0" smtClean="0">
                <a:solidFill>
                  <a:srgbClr val="00B0F0"/>
                </a:solidFill>
              </a:rPr>
              <a:t>Elaborazione di una strategia comune</a:t>
            </a:r>
            <a:endParaRPr lang="fr-FR" sz="2800" b="1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00309A"/>
                </a:solidFill>
              </a:rPr>
              <a:t>Mise en synergie des réseaux avec 150 entreprises soutenus et bénéficières de subventions</a:t>
            </a:r>
            <a:r>
              <a:rPr lang="fr-FR" sz="2800" b="1" dirty="0" smtClean="0">
                <a:solidFill>
                  <a:srgbClr val="00309A"/>
                </a:solidFill>
              </a:rPr>
              <a:t> </a:t>
            </a:r>
            <a:r>
              <a:rPr lang="fr-FR" sz="2800" dirty="0" smtClean="0">
                <a:solidFill>
                  <a:srgbClr val="00309A"/>
                </a:solidFill>
              </a:rPr>
              <a:t>/ </a:t>
            </a:r>
            <a:r>
              <a:rPr lang="it-IT" sz="2800" b="1" dirty="0" smtClean="0">
                <a:solidFill>
                  <a:srgbClr val="00B0F0"/>
                </a:solidFill>
              </a:rPr>
              <a:t>Sinergia di rete con 150 aziende supportate e beneficiarie di sovvenzioni </a:t>
            </a:r>
            <a:endParaRPr lang="fr-FR" sz="2800" b="1" dirty="0" smtClean="0">
              <a:solidFill>
                <a:srgbClr val="00B0F0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4677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8E115E6-6C7F-464D-BCE0-1535A9EBC0D5}"/>
              </a:ext>
            </a:extLst>
          </p:cNvPr>
          <p:cNvSpPr/>
          <p:nvPr/>
        </p:nvSpPr>
        <p:spPr>
          <a:xfrm>
            <a:off x="974238" y="1740831"/>
            <a:ext cx="10548594" cy="2069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64917"/>
            <a:ext cx="12036425" cy="1990164"/>
          </a:xfrm>
        </p:spPr>
        <p:txBody>
          <a:bodyPr>
            <a:noAutofit/>
          </a:bodyPr>
          <a:lstStyle/>
          <a:p>
            <a:pPr fontAlgn="auto"/>
            <a: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6600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spc="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4800" b="1" spc="600" dirty="0" smtClean="0">
                <a:solidFill>
                  <a:schemeClr val="accent1">
                    <a:lumMod val="50000"/>
                  </a:schemeClr>
                </a:solidFill>
              </a:rPr>
              <a:t>CAP.TERRES</a:t>
            </a:r>
            <a:r>
              <a:rPr lang="fr-FR" sz="4000" b="1" spc="600" dirty="0" smtClean="0">
                <a:solidFill>
                  <a:schemeClr val="accent1">
                    <a:lumMod val="75000"/>
                  </a:schemeClr>
                </a:solidFill>
                <a:latin typeface="Montserrat" panose="00000500000000000000"/>
              </a:rPr>
              <a:t> </a:t>
            </a:r>
            <a:r>
              <a:rPr lang="fr-FR" sz="2000" b="1" spc="600" dirty="0" smtClean="0">
                <a:solidFill>
                  <a:schemeClr val="accent1">
                    <a:lumMod val="75000"/>
                  </a:schemeClr>
                </a:solidFill>
                <a:latin typeface="Montserrat" panose="00000500000000000000"/>
              </a:rPr>
              <a:t/>
            </a:r>
            <a:br>
              <a:rPr lang="fr-FR" sz="2000" b="1" spc="600" dirty="0" smtClean="0">
                <a:solidFill>
                  <a:schemeClr val="accent1">
                    <a:lumMod val="75000"/>
                  </a:schemeClr>
                </a:solidFill>
                <a:latin typeface="Montserrat" panose="00000500000000000000"/>
              </a:rPr>
            </a:br>
            <a:r>
              <a:rPr lang="fr-FR" sz="3200" b="1" i="1" dirty="0" smtClean="0"/>
              <a:t>Capitalisation pour la </a:t>
            </a:r>
            <a:r>
              <a:rPr lang="fr-FR" sz="3200" b="1" i="1" dirty="0" err="1" smtClean="0"/>
              <a:t>vAlorisation</a:t>
            </a:r>
            <a:r>
              <a:rPr lang="fr-FR" sz="3200" b="1" i="1" dirty="0" smtClean="0"/>
              <a:t> des Producteurs locaux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b="1" i="1" dirty="0" smtClean="0"/>
              <a:t>et des </a:t>
            </a:r>
            <a:r>
              <a:rPr lang="fr-FR" sz="3200" b="1" i="1" dirty="0" err="1" smtClean="0"/>
              <a:t>TERitoires</a:t>
            </a:r>
            <a:r>
              <a:rPr lang="fr-FR" sz="3200" b="1" i="1" dirty="0" smtClean="0"/>
              <a:t> </a:t>
            </a:r>
            <a:r>
              <a:rPr lang="fr-FR" sz="3200" b="1" i="1" dirty="0" err="1" smtClean="0"/>
              <a:t>duRablEs</a:t>
            </a:r>
            <a:r>
              <a:rPr lang="fr-FR" sz="3200" b="1" i="1" dirty="0" smtClean="0"/>
              <a:t> par des Systèmes intelligents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95612" y="4337100"/>
            <a:ext cx="9144000" cy="1655762"/>
          </a:xfrm>
        </p:spPr>
        <p:txBody>
          <a:bodyPr anchor="ctr">
            <a:normAutofit/>
          </a:bodyPr>
          <a:lstStyle/>
          <a:p>
            <a:r>
              <a:rPr lang="fr-FR" b="1" dirty="0" smtClean="0">
                <a:solidFill>
                  <a:srgbClr val="00309A"/>
                </a:solidFill>
                <a:latin typeface="Montserrat" panose="00000500000000000000"/>
              </a:rPr>
              <a:t>MERCI POUR VOTRE ATTENTION !</a:t>
            </a:r>
          </a:p>
          <a:p>
            <a:endParaRPr lang="fr-FR" b="1" i="1" dirty="0" smtClean="0">
              <a:latin typeface="Montserrat" panose="00000500000000000000"/>
            </a:endParaRPr>
          </a:p>
          <a:p>
            <a:r>
              <a:rPr lang="it-IT" b="1" i="1" dirty="0" smtClean="0">
                <a:solidFill>
                  <a:srgbClr val="00B0F0"/>
                </a:solidFill>
                <a:latin typeface="Montserrat" panose="00000500000000000000"/>
              </a:rPr>
              <a:t>GRAZIE PER LA VOSTRA </a:t>
            </a:r>
            <a:r>
              <a:rPr lang="it-IT" b="1" i="1" dirty="0" smtClean="0">
                <a:solidFill>
                  <a:srgbClr val="00B0F0"/>
                </a:solidFill>
                <a:latin typeface="Montserrat" panose="00000500000000000000"/>
              </a:rPr>
              <a:t>ATTENZIONE</a:t>
            </a:r>
            <a:r>
              <a:rPr lang="fr-FR" b="1" i="1" dirty="0" smtClean="0">
                <a:solidFill>
                  <a:srgbClr val="00B0F0"/>
                </a:solidFill>
                <a:latin typeface="Montserrat" panose="00000500000000000000"/>
              </a:rPr>
              <a:t> !</a:t>
            </a:r>
          </a:p>
        </p:txBody>
      </p:sp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2549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A58524A7-DFFA-4432-BE3D-28D29C194926}"/>
              </a:ext>
            </a:extLst>
          </p:cNvPr>
          <p:cNvSpPr txBox="1">
            <a:spLocks/>
          </p:cNvSpPr>
          <p:nvPr/>
        </p:nvSpPr>
        <p:spPr>
          <a:xfrm>
            <a:off x="164871" y="1613430"/>
            <a:ext cx="11926358" cy="447628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r>
              <a:rPr lang="fr-FR" sz="4000" b="1" dirty="0" smtClean="0">
                <a:solidFill>
                  <a:srgbClr val="002C93"/>
                </a:solidFill>
                <a:latin typeface="Montserrat" panose="00000500000000000000"/>
                <a:ea typeface="+mn-ea"/>
                <a:cs typeface="+mn-cs"/>
              </a:rPr>
              <a:t>Rappel des objectifs</a:t>
            </a:r>
          </a:p>
          <a:p>
            <a:pPr algn="l">
              <a:buFont typeface="Arial" pitchFamily="34" charset="0"/>
              <a:buChar char="•"/>
            </a:pPr>
            <a:r>
              <a:rPr lang="fr-FR" sz="3200" b="1" dirty="0" smtClean="0">
                <a:solidFill>
                  <a:srgbClr val="00309A"/>
                </a:solidFill>
              </a:rPr>
              <a:t> </a:t>
            </a:r>
            <a:r>
              <a:rPr lang="fr-FR" sz="3200" b="1" dirty="0" smtClean="0">
                <a:solidFill>
                  <a:srgbClr val="00309A"/>
                </a:solidFill>
              </a:rPr>
              <a:t>Améliorer la </a:t>
            </a:r>
            <a:r>
              <a:rPr lang="fr-FR" sz="3200" b="1" dirty="0" smtClean="0">
                <a:solidFill>
                  <a:srgbClr val="00309A"/>
                </a:solidFill>
              </a:rPr>
              <a:t>compétitivité </a:t>
            </a:r>
            <a:r>
              <a:rPr lang="fr-FR" sz="3200" b="1" dirty="0" smtClean="0">
                <a:solidFill>
                  <a:srgbClr val="00309A"/>
                </a:solidFill>
              </a:rPr>
              <a:t>et </a:t>
            </a:r>
            <a:r>
              <a:rPr lang="fr-FR" sz="3200" b="1" dirty="0" smtClean="0">
                <a:solidFill>
                  <a:srgbClr val="00309A"/>
                </a:solidFill>
              </a:rPr>
              <a:t>la capacité d'innovation des </a:t>
            </a:r>
            <a:r>
              <a:rPr lang="fr-FR" sz="3200" b="1" dirty="0" smtClean="0">
                <a:solidFill>
                  <a:srgbClr val="00309A"/>
                </a:solidFill>
              </a:rPr>
              <a:t>entreprises.</a:t>
            </a:r>
          </a:p>
          <a:p>
            <a:pPr algn="l">
              <a:buFont typeface="Arial" pitchFamily="34" charset="0"/>
              <a:buChar char="•"/>
            </a:pPr>
            <a:r>
              <a:rPr lang="fr-FR" sz="3200" b="1" dirty="0" smtClean="0">
                <a:solidFill>
                  <a:srgbClr val="00309A"/>
                </a:solidFill>
              </a:rPr>
              <a:t> Élargir la vision géographique.</a:t>
            </a:r>
          </a:p>
          <a:p>
            <a:pPr algn="l">
              <a:buFont typeface="Arial" pitchFamily="34" charset="0"/>
              <a:buChar char="•"/>
            </a:pPr>
            <a:r>
              <a:rPr lang="fr-FR" sz="3200" b="1" dirty="0" smtClean="0">
                <a:solidFill>
                  <a:srgbClr val="00309A"/>
                </a:solidFill>
              </a:rPr>
              <a:t> Intégrer </a:t>
            </a:r>
            <a:r>
              <a:rPr lang="fr-FR" sz="3200" b="1" dirty="0" smtClean="0">
                <a:solidFill>
                  <a:srgbClr val="00309A"/>
                </a:solidFill>
              </a:rPr>
              <a:t>au système </a:t>
            </a:r>
            <a:r>
              <a:rPr lang="fr-FR" sz="3200" b="1" dirty="0" smtClean="0">
                <a:solidFill>
                  <a:srgbClr val="00309A"/>
                </a:solidFill>
              </a:rPr>
              <a:t>les services </a:t>
            </a:r>
            <a:r>
              <a:rPr lang="fr-FR" sz="3200" b="1" dirty="0" smtClean="0">
                <a:solidFill>
                  <a:srgbClr val="00309A"/>
                </a:solidFill>
              </a:rPr>
              <a:t>du tourisme </a:t>
            </a:r>
            <a:r>
              <a:rPr lang="fr-FR" sz="3200" b="1" dirty="0" smtClean="0">
                <a:solidFill>
                  <a:srgbClr val="00309A"/>
                </a:solidFill>
              </a:rPr>
              <a:t>durable.</a:t>
            </a:r>
            <a:endParaRPr lang="fr-FR" sz="3200" b="1" dirty="0" smtClean="0">
              <a:solidFill>
                <a:srgbClr val="00309A"/>
              </a:solidFill>
              <a:latin typeface="Montserrat" panose="00000500000000000000"/>
              <a:ea typeface="+mn-ea"/>
              <a:cs typeface="+mn-cs"/>
            </a:endParaRPr>
          </a:p>
          <a:p>
            <a:pPr algn="r">
              <a:spcBef>
                <a:spcPts val="0"/>
              </a:spcBef>
            </a:pPr>
            <a:r>
              <a:rPr lang="fr-FR" sz="4000" b="1" dirty="0">
                <a:latin typeface="Montserrat" panose="00000500000000000000"/>
              </a:rPr>
              <a:t/>
            </a:r>
            <a:br>
              <a:rPr lang="fr-FR" sz="4000" b="1" dirty="0">
                <a:latin typeface="Montserrat" panose="00000500000000000000"/>
              </a:rPr>
            </a:br>
            <a:r>
              <a:rPr lang="fr-FR" sz="4000" b="1" i="1" dirty="0">
                <a:solidFill>
                  <a:srgbClr val="00B0F0"/>
                </a:solidFill>
                <a:latin typeface="Montserrat" panose="00000500000000000000"/>
              </a:rPr>
              <a:t>               </a:t>
            </a:r>
            <a:r>
              <a:rPr lang="it-IT" sz="4000" b="1" i="1" dirty="0" smtClean="0">
                <a:solidFill>
                  <a:srgbClr val="00B0F0"/>
                </a:solidFill>
                <a:latin typeface="Montserrat" panose="00000500000000000000"/>
                <a:ea typeface="+mn-ea"/>
                <a:cs typeface="+mn-cs"/>
              </a:rPr>
              <a:t>Rammento degli </a:t>
            </a:r>
            <a:r>
              <a:rPr lang="it-IT" sz="4000" b="1" i="1" dirty="0" smtClean="0">
                <a:solidFill>
                  <a:srgbClr val="00B0F0"/>
                </a:solidFill>
                <a:latin typeface="Montserrat" panose="00000500000000000000"/>
                <a:ea typeface="+mn-ea"/>
                <a:cs typeface="+mn-cs"/>
              </a:rPr>
              <a:t>obiettivi</a:t>
            </a:r>
          </a:p>
          <a:p>
            <a:pPr algn="r">
              <a:spcBef>
                <a:spcPts val="0"/>
              </a:spcBef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rgbClr val="00B0F0"/>
                </a:solidFill>
              </a:rPr>
              <a:t> Migliorare </a:t>
            </a:r>
            <a:r>
              <a:rPr lang="it-IT" sz="3200" b="1" i="1" dirty="0" smtClean="0">
                <a:solidFill>
                  <a:srgbClr val="00B0F0"/>
                </a:solidFill>
              </a:rPr>
              <a:t>la competitività e la capacità innovativa delle imprese.</a:t>
            </a:r>
          </a:p>
          <a:p>
            <a:pPr algn="r">
              <a:spcBef>
                <a:spcPts val="0"/>
              </a:spcBef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rgbClr val="00B0F0"/>
                </a:solidFill>
              </a:rPr>
              <a:t> Ampliare </a:t>
            </a:r>
            <a:r>
              <a:rPr lang="it-IT" sz="3200" b="1" i="1" dirty="0" smtClean="0">
                <a:solidFill>
                  <a:srgbClr val="00B0F0"/>
                </a:solidFill>
              </a:rPr>
              <a:t>la visione geografica.</a:t>
            </a:r>
          </a:p>
          <a:p>
            <a:pPr algn="r">
              <a:spcBef>
                <a:spcPts val="0"/>
              </a:spcBef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rgbClr val="00B0F0"/>
                </a:solidFill>
              </a:rPr>
              <a:t> Integrare </a:t>
            </a:r>
            <a:r>
              <a:rPr lang="it-IT" sz="3200" b="1" i="1" dirty="0" smtClean="0">
                <a:solidFill>
                  <a:srgbClr val="00B0F0"/>
                </a:solidFill>
              </a:rPr>
              <a:t>nel sistema i servizi turistici sostenibili.</a:t>
            </a:r>
            <a:r>
              <a:rPr lang="it-IT" sz="3200" b="1" i="1" dirty="0">
                <a:solidFill>
                  <a:srgbClr val="00B0F0"/>
                </a:solidFill>
              </a:rPr>
              <a:t/>
            </a:r>
            <a:br>
              <a:rPr lang="it-IT" sz="3200" b="1" i="1" dirty="0">
                <a:solidFill>
                  <a:srgbClr val="00B0F0"/>
                </a:solidFill>
              </a:rPr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endParaRPr lang="fr-FR" sz="44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37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A58524A7-DFFA-4432-BE3D-28D29C194926}"/>
              </a:ext>
            </a:extLst>
          </p:cNvPr>
          <p:cNvSpPr txBox="1">
            <a:spLocks/>
          </p:cNvSpPr>
          <p:nvPr/>
        </p:nvSpPr>
        <p:spPr>
          <a:xfrm>
            <a:off x="265642" y="1233055"/>
            <a:ext cx="11926358" cy="46412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r>
              <a:rPr lang="fr-FR" sz="4000" b="1" dirty="0" smtClean="0">
                <a:solidFill>
                  <a:srgbClr val="002C93"/>
                </a:solidFill>
                <a:latin typeface="Montserrat" panose="00000500000000000000"/>
                <a:ea typeface="+mn-ea"/>
                <a:cs typeface="+mn-cs"/>
              </a:rPr>
              <a:t>Les moyens mis en œuvre</a:t>
            </a:r>
          </a:p>
          <a:p>
            <a:pPr algn="l">
              <a:buFont typeface="Arial" pitchFamily="34" charset="0"/>
              <a:buChar char="•"/>
            </a:pPr>
            <a:r>
              <a:rPr lang="fr-FR" sz="3200" b="1" dirty="0" smtClean="0">
                <a:solidFill>
                  <a:srgbClr val="00309A"/>
                </a:solidFill>
              </a:rPr>
              <a:t> </a:t>
            </a:r>
            <a:r>
              <a:rPr lang="fr-FR" sz="3200" b="1" dirty="0" smtClean="0">
                <a:solidFill>
                  <a:srgbClr val="00309A"/>
                </a:solidFill>
              </a:rPr>
              <a:t>Analyse stratégique.</a:t>
            </a:r>
          </a:p>
          <a:p>
            <a:pPr algn="l">
              <a:buFont typeface="Arial" pitchFamily="34" charset="0"/>
              <a:buChar char="•"/>
            </a:pPr>
            <a:r>
              <a:rPr lang="fr-FR" sz="3200" b="1" dirty="0" smtClean="0">
                <a:solidFill>
                  <a:srgbClr val="00309A"/>
                </a:solidFill>
              </a:rPr>
              <a:t> Un outil numérique.</a:t>
            </a:r>
          </a:p>
          <a:p>
            <a:pPr algn="l">
              <a:buFont typeface="Arial" pitchFamily="34" charset="0"/>
              <a:buChar char="•"/>
            </a:pPr>
            <a:r>
              <a:rPr lang="fr-FR" sz="3200" b="1" dirty="0" smtClean="0">
                <a:solidFill>
                  <a:srgbClr val="00309A"/>
                </a:solidFill>
              </a:rPr>
              <a:t> Formations, rencontres </a:t>
            </a:r>
            <a:r>
              <a:rPr lang="fr-FR" sz="3200" b="1" dirty="0" err="1" smtClean="0">
                <a:solidFill>
                  <a:srgbClr val="00309A"/>
                </a:solidFill>
              </a:rPr>
              <a:t>BtoB</a:t>
            </a:r>
            <a:r>
              <a:rPr lang="fr-FR" sz="3200" b="1" dirty="0" smtClean="0">
                <a:solidFill>
                  <a:srgbClr val="00309A"/>
                </a:solidFill>
              </a:rPr>
              <a:t>, participations à des événements.</a:t>
            </a:r>
          </a:p>
          <a:p>
            <a:pPr algn="l"/>
            <a:endParaRPr lang="fr-FR" sz="3200" b="1" dirty="0" smtClean="0">
              <a:solidFill>
                <a:srgbClr val="00309A"/>
              </a:solidFill>
              <a:latin typeface="Montserrat" panose="00000500000000000000"/>
              <a:ea typeface="+mn-ea"/>
              <a:cs typeface="+mn-cs"/>
            </a:endParaRPr>
          </a:p>
          <a:p>
            <a:pPr algn="r">
              <a:spcBef>
                <a:spcPts val="0"/>
              </a:spcBef>
            </a:pPr>
            <a:r>
              <a:rPr lang="it-IT" sz="4000" b="1" i="1" dirty="0" smtClean="0">
                <a:solidFill>
                  <a:srgbClr val="00B0F0"/>
                </a:solidFill>
                <a:latin typeface="Montserrat" panose="00000500000000000000"/>
                <a:ea typeface="+mn-ea"/>
                <a:cs typeface="+mn-cs"/>
              </a:rPr>
              <a:t>Le risorse </a:t>
            </a:r>
            <a:r>
              <a:rPr lang="it-IT" sz="4000" b="1" i="1" dirty="0" smtClean="0">
                <a:solidFill>
                  <a:srgbClr val="00B0F0"/>
                </a:solidFill>
                <a:latin typeface="Montserrat" panose="00000500000000000000"/>
                <a:ea typeface="+mn-ea"/>
                <a:cs typeface="+mn-cs"/>
              </a:rPr>
              <a:t>impiegate</a:t>
            </a:r>
          </a:p>
          <a:p>
            <a:pPr algn="r">
              <a:spcBef>
                <a:spcPts val="0"/>
              </a:spcBef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rgbClr val="00B0F0"/>
                </a:solidFill>
              </a:rPr>
              <a:t>  Analisi strategica.</a:t>
            </a:r>
          </a:p>
          <a:p>
            <a:pPr algn="r">
              <a:spcBef>
                <a:spcPts val="0"/>
              </a:spcBef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rgbClr val="00B0F0"/>
                </a:solidFill>
              </a:rPr>
              <a:t> Uno strumento digitale.</a:t>
            </a:r>
          </a:p>
          <a:p>
            <a:pPr algn="r">
              <a:spcBef>
                <a:spcPts val="0"/>
              </a:spcBef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rgbClr val="00B0F0"/>
                </a:solidFill>
              </a:rPr>
              <a:t> Formazione, incontri BtoB e partecipazione a eventi.</a:t>
            </a: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endParaRPr lang="fr-FR" sz="44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37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918556" y="1109667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C93"/>
                </a:solidFill>
                <a:effectLst/>
                <a:uLnTx/>
                <a:uFillTx/>
                <a:latin typeface="Montserrat" pitchFamily="2" charset="0"/>
              </a:rPr>
              <a:t>Partenariat et budget</a:t>
            </a:r>
          </a:p>
          <a:p>
            <a:pPr lvl="0" algn="r">
              <a:defRPr/>
            </a:pPr>
            <a:r>
              <a:rPr lang="fr-FR" sz="2400" b="1" i="1" dirty="0" err="1" smtClean="0">
                <a:solidFill>
                  <a:srgbClr val="00B0F0"/>
                </a:solidFill>
                <a:latin typeface="Montserrat" pitchFamily="2" charset="0"/>
              </a:rPr>
              <a:t>Partenariato</a:t>
            </a:r>
            <a:r>
              <a:rPr lang="fr-FR" sz="2400" b="1" i="1" dirty="0" smtClean="0">
                <a:solidFill>
                  <a:srgbClr val="00B0F0"/>
                </a:solidFill>
                <a:latin typeface="Montserrat" pitchFamily="2" charset="0"/>
              </a:rPr>
              <a:t> </a:t>
            </a:r>
            <a:r>
              <a:rPr lang="fr-FR" sz="2400" b="1" i="1" dirty="0" smtClean="0">
                <a:solidFill>
                  <a:srgbClr val="00B0F0"/>
                </a:solidFill>
                <a:latin typeface="Montserrat" pitchFamily="2" charset="0"/>
              </a:rPr>
              <a:t>e budget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ontserrat" pitchFamily="2" charset="0"/>
            </a:endParaRPr>
          </a:p>
        </p:txBody>
      </p:sp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3920001"/>
              </p:ext>
            </p:extLst>
          </p:nvPr>
        </p:nvGraphicFramePr>
        <p:xfrm>
          <a:off x="3269673" y="2234121"/>
          <a:ext cx="7370619" cy="340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7782"/>
                <a:gridCol w="2729345">
                  <a:extLst>
                    <a:ext uri="{9D8B030D-6E8A-4147-A177-3AD203B41FA5}">
                      <a16:colId xmlns="" xmlns:a16="http://schemas.microsoft.com/office/drawing/2014/main" val="24393375"/>
                    </a:ext>
                  </a:extLst>
                </a:gridCol>
                <a:gridCol w="1953492">
                  <a:extLst>
                    <a:ext uri="{9D8B030D-6E8A-4147-A177-3AD203B41FA5}">
                      <a16:colId xmlns="" xmlns:a16="http://schemas.microsoft.com/office/drawing/2014/main" val="2381063635"/>
                    </a:ext>
                  </a:extLst>
                </a:gridCol>
              </a:tblGrid>
              <a:tr h="377292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Budget</a:t>
                      </a:r>
                      <a:r>
                        <a:rPr lang="fr-FR" sz="18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1768627"/>
                  </a:ext>
                </a:extLst>
              </a:tr>
              <a:tr h="40873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CORSE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CCI</a:t>
                      </a:r>
                      <a:r>
                        <a:rPr lang="fr-FR" sz="1600" baseline="0" dirty="0" smtClean="0">
                          <a:latin typeface="Montserrat" panose="00000500000000000000"/>
                        </a:rPr>
                        <a:t> DE CORSE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lang="fr-FR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674,00</a:t>
                      </a:r>
                      <a:r>
                        <a:rPr lang="fr-FR" sz="2000" b="0" dirty="0" smtClean="0"/>
                        <a:t>€</a:t>
                      </a:r>
                      <a:endParaRPr lang="fr-FR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5972347"/>
                  </a:ext>
                </a:extLst>
              </a:tr>
              <a:tr h="40873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REGION SUD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UNION</a:t>
                      </a:r>
                      <a:r>
                        <a:rPr lang="fr-FR" sz="1600" baseline="0" dirty="0" smtClean="0">
                          <a:latin typeface="Montserrat" panose="00000500000000000000"/>
                        </a:rPr>
                        <a:t> PRATRONALE DU VAR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35</a:t>
                      </a:r>
                      <a:r>
                        <a:rPr lang="fr-FR" sz="2000" b="0" dirty="0"/>
                        <a:t> </a:t>
                      </a:r>
                      <a:r>
                        <a:rPr lang="fr-FR" sz="2000" b="0" dirty="0" smtClean="0"/>
                        <a:t>793,00 </a:t>
                      </a:r>
                      <a:r>
                        <a:rPr lang="fr-FR" sz="2000" b="0" dirty="0"/>
                        <a:t>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9543045"/>
                  </a:ext>
                </a:extLst>
              </a:tr>
              <a:tr h="40873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REGION SARDAIGNE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PROVINCIA DI NUORO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45</a:t>
                      </a:r>
                      <a:r>
                        <a:rPr lang="fr-FR" sz="2000" b="0" baseline="0" dirty="0" smtClean="0"/>
                        <a:t> 000</a:t>
                      </a:r>
                      <a:r>
                        <a:rPr lang="fr-FR" sz="2000" b="0" dirty="0" smtClean="0"/>
                        <a:t>,00 </a:t>
                      </a:r>
                      <a:r>
                        <a:rPr lang="fr-FR" sz="2000" b="0" dirty="0"/>
                        <a:t>€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7832267"/>
                  </a:ext>
                </a:extLst>
              </a:tr>
              <a:tr h="40873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Montserrat" panose="00000500000000000000"/>
                        </a:rPr>
                        <a:t>REGION LIGURIE</a:t>
                      </a:r>
                      <a:endParaRPr lang="fr-FR" sz="1600" dirty="0" smtClean="0">
                        <a:latin typeface="Montserrat" panose="0000050000000000000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Montserrat" panose="00000500000000000000"/>
                        </a:rPr>
                        <a:t>CCIAA</a:t>
                      </a:r>
                      <a:r>
                        <a:rPr lang="fr-FR" sz="1600" baseline="0" dirty="0" smtClean="0">
                          <a:latin typeface="Montserrat" panose="00000500000000000000"/>
                        </a:rPr>
                        <a:t> RL</a:t>
                      </a:r>
                      <a:endParaRPr lang="fr-FR" sz="1600" dirty="0" smtClean="0">
                        <a:latin typeface="Montserrat" panose="0000050000000000000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85</a:t>
                      </a:r>
                      <a:r>
                        <a:rPr lang="fr-FR" sz="2000" b="0" baseline="0" dirty="0" smtClean="0"/>
                        <a:t> 000</a:t>
                      </a:r>
                      <a:r>
                        <a:rPr lang="fr-FR" sz="2000" b="0" dirty="0" smtClean="0"/>
                        <a:t>,00 </a:t>
                      </a:r>
                      <a:r>
                        <a:rPr lang="fr-FR" sz="2000" b="0" dirty="0"/>
                        <a:t>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26177308"/>
                  </a:ext>
                </a:extLst>
              </a:tr>
              <a:tr h="40873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REGION TOSCANE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REGIONE TOSCANA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82</a:t>
                      </a:r>
                      <a:r>
                        <a:rPr lang="fr-FR" sz="2000" b="0" baseline="0" dirty="0" smtClean="0"/>
                        <a:t> 533</a:t>
                      </a:r>
                      <a:r>
                        <a:rPr lang="fr-FR" sz="2000" b="0" dirty="0" smtClean="0"/>
                        <a:t>,00 €</a:t>
                      </a:r>
                      <a:endParaRPr lang="fr-FR" sz="2000" b="0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</a:tr>
              <a:tr h="40873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REGION SUD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CCI</a:t>
                      </a:r>
                      <a:r>
                        <a:rPr lang="fr-FR" sz="1600" baseline="0" dirty="0" smtClean="0">
                          <a:latin typeface="Montserrat" panose="00000500000000000000"/>
                        </a:rPr>
                        <a:t> DU VAR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86 000,00 €</a:t>
                      </a:r>
                      <a:endParaRPr lang="fr-FR" sz="2000" b="0" dirty="0"/>
                    </a:p>
                  </a:txBody>
                  <a:tcPr anchor="ctr"/>
                </a:tc>
              </a:tr>
              <a:tr h="40873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REGION SARDAIGNE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ontserrat" panose="00000500000000000000"/>
                        </a:rPr>
                        <a:t>CONFCOMMERCIO NS</a:t>
                      </a:r>
                      <a:endParaRPr lang="fr-FR" sz="1600" dirty="0">
                        <a:latin typeface="Montserrat" panose="0000050000000000000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38 299,99 €</a:t>
                      </a:r>
                      <a:endParaRPr lang="fr-FR" sz="2000" b="0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Image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52000" y="6189133"/>
            <a:ext cx="2540000" cy="66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404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Image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52000" y="6189133"/>
            <a:ext cx="2540000" cy="66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1">
            <a:extLst>
              <a:ext uri="{FF2B5EF4-FFF2-40B4-BE49-F238E27FC236}">
                <a16:creationId xmlns="" xmlns:a16="http://schemas.microsoft.com/office/drawing/2014/main" id="{A58524A7-DFFA-4432-BE3D-28D29C194926}"/>
              </a:ext>
            </a:extLst>
          </p:cNvPr>
          <p:cNvSpPr txBox="1">
            <a:spLocks/>
          </p:cNvSpPr>
          <p:nvPr/>
        </p:nvSpPr>
        <p:spPr>
          <a:xfrm>
            <a:off x="1413163" y="1371601"/>
            <a:ext cx="8340437" cy="4391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endParaRPr lang="fr-FR" sz="4000" b="1" dirty="0" smtClean="0">
              <a:solidFill>
                <a:srgbClr val="002C93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endParaRPr lang="fr-FR" sz="4000" b="1" dirty="0" smtClean="0">
              <a:solidFill>
                <a:srgbClr val="00309A"/>
              </a:solidFill>
              <a:latin typeface="Montserrat" panose="00000500000000000000"/>
              <a:ea typeface="+mn-ea"/>
              <a:cs typeface="+mn-cs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endParaRPr lang="fr-FR" sz="4000" b="1" dirty="0" smtClean="0">
              <a:solidFill>
                <a:srgbClr val="00309A"/>
              </a:solidFill>
              <a:latin typeface="Montserrat" panose="00000500000000000000"/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4000" b="1" dirty="0" smtClean="0">
                <a:solidFill>
                  <a:srgbClr val="00309A"/>
                </a:solidFill>
                <a:latin typeface="Montserrat" panose="00000500000000000000"/>
                <a:ea typeface="+mn-ea"/>
                <a:cs typeface="+mn-cs"/>
              </a:rPr>
              <a:t>Les résultats</a:t>
            </a:r>
            <a:endParaRPr lang="fr-FR" sz="3200" b="1" dirty="0" smtClean="0">
              <a:solidFill>
                <a:srgbClr val="00309A"/>
              </a:solidFill>
              <a:latin typeface="Montserrat" pitchFamily="2" charset="0"/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4000" b="1" dirty="0">
                <a:latin typeface="Montserrat" panose="00000500000000000000"/>
              </a:rPr>
              <a:t/>
            </a:r>
            <a:br>
              <a:rPr lang="fr-FR" sz="4000" b="1" dirty="0">
                <a:latin typeface="Montserrat" panose="00000500000000000000"/>
              </a:rPr>
            </a:br>
            <a:r>
              <a:rPr lang="fr-FR" sz="4000" b="1" dirty="0">
                <a:latin typeface="Montserrat" panose="00000500000000000000"/>
              </a:rPr>
              <a:t> </a:t>
            </a:r>
            <a:r>
              <a:rPr lang="it-IT" sz="4000" b="1" i="1" dirty="0" smtClean="0">
                <a:solidFill>
                  <a:srgbClr val="00B0F0"/>
                </a:solidFill>
                <a:latin typeface="Montserrat" panose="00000500000000000000"/>
              </a:rPr>
              <a:t>I risultati</a:t>
            </a: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endParaRPr lang="fr-FR" sz="4400" b="1" dirty="0"/>
          </a:p>
        </p:txBody>
      </p:sp>
    </p:spTree>
    <p:extLst>
      <p:ext uri="{BB962C8B-B14F-4D97-AF65-F5344CB8AC3E}">
        <p14:creationId xmlns="" xmlns:p14="http://schemas.microsoft.com/office/powerpoint/2010/main" val="24404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cci bastia&quot;"/>
          <p:cNvSpPr>
            <a:spLocks noChangeAspect="1" noChangeArrowheads="1"/>
          </p:cNvSpPr>
          <p:nvPr/>
        </p:nvSpPr>
        <p:spPr bwMode="auto">
          <a:xfrm>
            <a:off x="155575" y="-1401763"/>
            <a:ext cx="1562100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606" y="3346721"/>
            <a:ext cx="3591964" cy="3591964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>
          <a:xfrm>
            <a:off x="3031861" y="1312333"/>
            <a:ext cx="6347809" cy="2116667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/>
              </a:rPr>
              <a:t>T1</a:t>
            </a:r>
          </a:p>
          <a:p>
            <a:pPr lvl="0" algn="ctr">
              <a:defRPr/>
            </a:pPr>
            <a:r>
              <a:rPr lang="fr-FR" sz="1600" b="1" kern="0" dirty="0" smtClean="0">
                <a:solidFill>
                  <a:prstClr val="white"/>
                </a:solidFill>
                <a:latin typeface="Montserrat" panose="00000500000000000000"/>
              </a:rPr>
              <a:t>Renforcement des liens entre réseaux pour une mise en synergie : diagnostic, développement d’applications et tests</a:t>
            </a:r>
          </a:p>
          <a:p>
            <a:pPr lvl="0" algn="ctr">
              <a:defRPr/>
            </a:pPr>
            <a:endParaRPr lang="fr-FR" sz="1600" b="1" kern="0" dirty="0" smtClean="0">
              <a:solidFill>
                <a:prstClr val="white"/>
              </a:solidFill>
              <a:latin typeface="Montserrat" panose="00000500000000000000"/>
            </a:endParaRPr>
          </a:p>
          <a:p>
            <a:pPr lvl="0" algn="ctr">
              <a:defRPr/>
            </a:pPr>
            <a:r>
              <a:rPr lang="it-IT" sz="1600" i="1" kern="0" dirty="0" smtClean="0">
                <a:solidFill>
                  <a:srgbClr val="FFFF00"/>
                </a:solidFill>
                <a:latin typeface="Montserrat" panose="00000500000000000000"/>
              </a:rPr>
              <a:t>Rafforzare i rapporti tra le reti per megliorare le sinergie : diagnosi, sviluppo di applicazioni e test</a:t>
            </a:r>
            <a:endParaRPr lang="fr-FR" sz="1600" i="1" kern="0" dirty="0" smtClean="0">
              <a:solidFill>
                <a:srgbClr val="FFFF00"/>
              </a:solidFill>
              <a:latin typeface="Montserrat" panose="0000050000000000000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55150" y="5972175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2309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9DE8AAF-F817-46AF-93F0-2C4C24C1D4D8}"/>
              </a:ext>
            </a:extLst>
          </p:cNvPr>
          <p:cNvSpPr txBox="1"/>
          <p:nvPr/>
        </p:nvSpPr>
        <p:spPr>
          <a:xfrm>
            <a:off x="540327" y="1063059"/>
            <a:ext cx="114161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C93"/>
                </a:solidFill>
                <a:latin typeface="Montserrat"/>
              </a:rPr>
              <a:t>Elaboration d’une stratégie conjointe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fr-FR" sz="2400" dirty="0" smtClean="0"/>
              <a:t>Etablissement de liens entre les plateformes </a:t>
            </a:r>
            <a:r>
              <a:rPr lang="fr-FR" sz="2400" dirty="0" smtClean="0">
                <a:hlinkClick r:id="rId2"/>
              </a:rPr>
              <a:t>www.fw-marketplace.com</a:t>
            </a:r>
            <a:r>
              <a:rPr lang="fr-FR" sz="2400" dirty="0" smtClean="0"/>
              <a:t>, </a:t>
            </a:r>
            <a:r>
              <a:rPr lang="fr-FR" sz="2400" dirty="0" smtClean="0">
                <a:hlinkClick r:id="rId3"/>
              </a:rPr>
              <a:t>www.stradevinoditoscana.it</a:t>
            </a:r>
            <a:r>
              <a:rPr lang="fr-FR" sz="2400" dirty="0" smtClean="0"/>
              <a:t>, </a:t>
            </a:r>
            <a:r>
              <a:rPr lang="fr-FR" sz="2400" dirty="0" smtClean="0">
                <a:hlinkClick r:id="rId4"/>
              </a:rPr>
              <a:t>www.stradadelvinocannonau.it</a:t>
            </a:r>
            <a:r>
              <a:rPr lang="fr-FR" sz="2400" dirty="0" smtClean="0"/>
              <a:t>, </a:t>
            </a:r>
            <a:r>
              <a:rPr lang="fr-FR" sz="2400" dirty="0" smtClean="0">
                <a:hlinkClick r:id="rId5"/>
              </a:rPr>
              <a:t>www.bookingamiata.com</a:t>
            </a:r>
            <a:r>
              <a:rPr lang="fr-FR" sz="2400" dirty="0" smtClean="0"/>
              <a:t>, </a:t>
            </a:r>
            <a:r>
              <a:rPr lang="fr-FR" sz="2400" dirty="0" smtClean="0">
                <a:hlinkClick r:id="rId6"/>
              </a:rPr>
              <a:t>www.garfagnanaexperience.com</a:t>
            </a:r>
            <a:endParaRPr lang="fr-FR" sz="24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fr-FR" sz="2400" dirty="0" smtClean="0"/>
              <a:t>Elaboration d’un calendrier commun des événements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fr-FR" sz="2400" dirty="0" smtClean="0"/>
              <a:t>Organisation ou participation à des événements territoriaux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fr-FR" sz="2400" dirty="0" smtClean="0"/>
              <a:t>Sessions formatives et informatives sous diverses formes (workshop, rencontre </a:t>
            </a:r>
            <a:r>
              <a:rPr lang="fr-FR" sz="2400" dirty="0" err="1" smtClean="0"/>
              <a:t>BtoB</a:t>
            </a:r>
            <a:r>
              <a:rPr lang="fr-FR" sz="2400" dirty="0" smtClean="0"/>
              <a:t>, …)</a:t>
            </a:r>
          </a:p>
          <a:p>
            <a:endParaRPr lang="fr-FR" sz="2400" b="1" dirty="0" smtClean="0">
              <a:solidFill>
                <a:srgbClr val="002C93"/>
              </a:solidFill>
              <a:latin typeface="Montserrat"/>
            </a:endParaRPr>
          </a:p>
          <a:p>
            <a:pPr algn="r"/>
            <a:r>
              <a:rPr lang="fr-FR" sz="2400" b="1" dirty="0" smtClean="0">
                <a:solidFill>
                  <a:srgbClr val="00B0F0"/>
                </a:solidFill>
                <a:latin typeface="Montserrat"/>
              </a:rPr>
              <a:t>                                        </a:t>
            </a:r>
            <a:r>
              <a:rPr lang="it-IT" sz="2400" b="1" dirty="0" smtClean="0">
                <a:solidFill>
                  <a:srgbClr val="00B0F0"/>
                </a:solidFill>
                <a:latin typeface="Montserrat"/>
              </a:rPr>
              <a:t>Elaborazione di una strategia comune</a:t>
            </a:r>
          </a:p>
          <a:p>
            <a:pPr marL="179388" indent="-179388" algn="r"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B0F0"/>
                </a:solidFill>
              </a:rPr>
              <a:t>Stabilire </a:t>
            </a:r>
            <a:r>
              <a:rPr lang="it-IT" sz="2400" dirty="0" smtClean="0">
                <a:solidFill>
                  <a:srgbClr val="00B0F0"/>
                </a:solidFill>
              </a:rPr>
              <a:t>collegamenti tra le piattaforme www.fw-marketplace.com, www.stradevinoditoscana.it, www.stradadelvinocannonau.it, www.bookingamiata.com e www.garfagnanaexperience.com.</a:t>
            </a:r>
          </a:p>
          <a:p>
            <a:pPr marL="179388" indent="-179388" algn="r"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B0F0"/>
                </a:solidFill>
              </a:rPr>
              <a:t>Elaborazione di un calendario comune di eventi</a:t>
            </a:r>
          </a:p>
          <a:p>
            <a:pPr marL="179388" indent="-179388" algn="r"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B0F0"/>
                </a:solidFill>
              </a:rPr>
              <a:t>Organizzazione o partecipazione a eventi locali</a:t>
            </a:r>
          </a:p>
          <a:p>
            <a:pPr marL="179388" indent="-179388" algn="r"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B0F0"/>
                </a:solidFill>
              </a:rPr>
              <a:t>sessioni di formazione e informazione in varie forme (workshop, incontri BtoB, ecc</a:t>
            </a:r>
            <a:r>
              <a:rPr lang="it-IT" sz="2400" dirty="0" smtClean="0">
                <a:solidFill>
                  <a:srgbClr val="00B0F0"/>
                </a:solidFill>
              </a:rPr>
              <a:t>.)</a:t>
            </a:r>
            <a:endParaRPr lang="fr-FR" sz="2400" dirty="0" smtClean="0">
              <a:solidFill>
                <a:srgbClr val="00B0F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 4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455150" y="0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8126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9DE8AAF-F817-46AF-93F0-2C4C24C1D4D8}"/>
              </a:ext>
            </a:extLst>
          </p:cNvPr>
          <p:cNvSpPr txBox="1"/>
          <p:nvPr/>
        </p:nvSpPr>
        <p:spPr>
          <a:xfrm>
            <a:off x="540327" y="1063059"/>
            <a:ext cx="114161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C93"/>
                </a:solidFill>
                <a:latin typeface="Montserrat"/>
              </a:rPr>
              <a:t>Elaboration d’une stratégie conjointe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fr-FR" sz="2400" dirty="0" smtClean="0"/>
              <a:t>Etablissement de liens entre les plateformes </a:t>
            </a:r>
            <a:r>
              <a:rPr lang="fr-FR" sz="2400" dirty="0" smtClean="0">
                <a:hlinkClick r:id="rId2"/>
              </a:rPr>
              <a:t>www.fw-marketplace.com</a:t>
            </a:r>
            <a:r>
              <a:rPr lang="fr-FR" sz="2400" dirty="0" smtClean="0"/>
              <a:t>, </a:t>
            </a:r>
            <a:r>
              <a:rPr lang="fr-FR" sz="2400" dirty="0" smtClean="0">
                <a:hlinkClick r:id="rId3"/>
              </a:rPr>
              <a:t>www.stradevinoditoscana.it</a:t>
            </a:r>
            <a:r>
              <a:rPr lang="fr-FR" sz="2400" dirty="0" smtClean="0"/>
              <a:t>, </a:t>
            </a:r>
            <a:r>
              <a:rPr lang="fr-FR" sz="2400" dirty="0" smtClean="0">
                <a:hlinkClick r:id="rId4"/>
              </a:rPr>
              <a:t>www.stradadelvinocannonau.it</a:t>
            </a:r>
            <a:r>
              <a:rPr lang="fr-FR" sz="2400" dirty="0" smtClean="0"/>
              <a:t>, </a:t>
            </a:r>
            <a:r>
              <a:rPr lang="fr-FR" sz="2400" dirty="0" smtClean="0">
                <a:hlinkClick r:id="rId5"/>
              </a:rPr>
              <a:t>www.bookingamiata.com</a:t>
            </a:r>
            <a:r>
              <a:rPr lang="fr-FR" sz="2400" dirty="0" smtClean="0"/>
              <a:t>, </a:t>
            </a:r>
            <a:r>
              <a:rPr lang="fr-FR" sz="2400" dirty="0" smtClean="0">
                <a:hlinkClick r:id="rId6"/>
              </a:rPr>
              <a:t>www.garfagnanaexperience.com</a:t>
            </a:r>
            <a:endParaRPr lang="fr-FR" sz="24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fr-FR" sz="2400" dirty="0" smtClean="0"/>
              <a:t>Elaboration d’un calendrier commun des événements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fr-FR" sz="2400" dirty="0" smtClean="0"/>
              <a:t>Organisation ou participation à des événements territoriaux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fr-FR" sz="2400" dirty="0" smtClean="0"/>
              <a:t>Sessions formatives et informatives sous diverses formes (workshop, rencontre </a:t>
            </a:r>
            <a:r>
              <a:rPr lang="fr-FR" sz="2400" dirty="0" err="1" smtClean="0"/>
              <a:t>BtoB</a:t>
            </a:r>
            <a:r>
              <a:rPr lang="fr-FR" sz="2400" dirty="0" smtClean="0"/>
              <a:t>, …)</a:t>
            </a:r>
          </a:p>
          <a:p>
            <a:endParaRPr lang="fr-FR" sz="2400" b="1" dirty="0" smtClean="0">
              <a:solidFill>
                <a:srgbClr val="002C93"/>
              </a:solidFill>
              <a:latin typeface="Montserrat"/>
            </a:endParaRPr>
          </a:p>
          <a:p>
            <a:pPr algn="r"/>
            <a:r>
              <a:rPr lang="fr-FR" sz="2400" b="1" dirty="0" smtClean="0">
                <a:solidFill>
                  <a:srgbClr val="00B0F0"/>
                </a:solidFill>
                <a:latin typeface="Montserrat"/>
              </a:rPr>
              <a:t>                                        </a:t>
            </a:r>
            <a:r>
              <a:rPr lang="it-IT" sz="2400" b="1" dirty="0" smtClean="0">
                <a:solidFill>
                  <a:srgbClr val="00B0F0"/>
                </a:solidFill>
                <a:latin typeface="Montserrat"/>
              </a:rPr>
              <a:t>Elaborazione di una strategia comune</a:t>
            </a:r>
          </a:p>
          <a:p>
            <a:pPr marL="179388" indent="-179388" algn="r"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B0F0"/>
                </a:solidFill>
              </a:rPr>
              <a:t>Stabilire </a:t>
            </a:r>
            <a:r>
              <a:rPr lang="it-IT" sz="2400" dirty="0" smtClean="0">
                <a:solidFill>
                  <a:srgbClr val="00B0F0"/>
                </a:solidFill>
              </a:rPr>
              <a:t>collegamenti tra le piattaforme www.fw-marketplace.com, www.stradevinoditoscana.it, www.stradadelvinocannonau.it, www.bookingamiata.com e www.garfagnanaexperience.com.</a:t>
            </a:r>
          </a:p>
          <a:p>
            <a:pPr marL="179388" indent="-179388" algn="r"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B0F0"/>
                </a:solidFill>
              </a:rPr>
              <a:t>Elaborazione di un calendario comune di eventi</a:t>
            </a:r>
          </a:p>
          <a:p>
            <a:pPr marL="179388" indent="-179388" algn="r"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B0F0"/>
                </a:solidFill>
              </a:rPr>
              <a:t>Organizzazione o partecipazione a eventi locali</a:t>
            </a:r>
          </a:p>
          <a:p>
            <a:pPr marL="179388" indent="-179388" algn="r"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00B0F0"/>
                </a:solidFill>
              </a:rPr>
              <a:t>sessioni di formazione e informazione in varie forme (workshop, incontri BtoB, ecc</a:t>
            </a:r>
            <a:r>
              <a:rPr lang="it-IT" sz="2400" dirty="0" smtClean="0">
                <a:solidFill>
                  <a:srgbClr val="00B0F0"/>
                </a:solidFill>
              </a:rPr>
              <a:t>.)</a:t>
            </a:r>
            <a:endParaRPr lang="fr-FR" sz="2400" dirty="0" smtClean="0">
              <a:solidFill>
                <a:srgbClr val="00B0F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4834467" cy="9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 4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455150" y="0"/>
            <a:ext cx="27368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812620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15459</TotalTime>
  <Words>1603</Words>
  <Application>Microsoft Office PowerPoint</Application>
  <PresentationFormat>Personnalisé</PresentationFormat>
  <Paragraphs>482</Paragraphs>
  <Slides>24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          CAP.TERRES  Capitalisation pour la vAlorisation des Producteurs locaux  et des TERitoires duRablEs par des Systèmes intelligents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          CAP.TERRES  Capitalisation pour la vAlorisation des Producteurs locaux  et des TERitoires duRablEs par des Systèmes intelligents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</dc:title>
  <dc:creator>JeanNoel Juillard</dc:creator>
  <cp:lastModifiedBy>Albert</cp:lastModifiedBy>
  <cp:revision>711</cp:revision>
  <dcterms:created xsi:type="dcterms:W3CDTF">2018-06-15T09:03:56Z</dcterms:created>
  <dcterms:modified xsi:type="dcterms:W3CDTF">2023-08-01T16:38:49Z</dcterms:modified>
</cp:coreProperties>
</file>