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71" d="100"/>
          <a:sy n="71" d="100"/>
        </p:scale>
        <p:origin x="4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211C62-4BCD-434B-9D3E-F775942BC7B8}" type="datetimeFigureOut">
              <a:rPr lang="fr-FR" smtClean="0"/>
              <a:t>10/11/2022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A98C3B-0C88-4234-906E-4CAC4C2515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6579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34566D-BC2A-8B47-3D2F-8ECC2A74CE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4C21388-6AA8-86A4-4EF6-AB14B1A109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1E570F2-8AFD-55E2-F688-0CA13AF98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224C1-76DB-4022-A457-ADB15034CF6D}" type="datetime1">
              <a:rPr lang="fr-FR" smtClean="0"/>
              <a:t>10/11/2022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3E2C00D-CEFE-4C60-D4E7-D4ECBA649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87B8FC5-485A-D93D-C957-88DC8BD46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5E027-0D11-4C42-9BD5-FE7CBDCB94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1607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2B3D17-8E1D-220B-B709-B48FD6EDC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A715B0D-64AE-76E6-DF13-EDF04E0D6B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BDE867E-55AE-8492-FB98-A59529DDF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42470-CDAE-4269-94AB-83E6477AA614}" type="datetime1">
              <a:rPr lang="fr-FR" smtClean="0"/>
              <a:t>10/11/2022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FC07494-D0D2-B01E-36D4-A2A2E60AF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241CE9F-8FA5-A8B9-76F4-ADE22C4C6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5E027-0D11-4C42-9BD5-FE7CBDCB94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8369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3691A0B-017F-CC0F-87BA-899858DF69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072FB98-6CEB-45F1-320D-6323D2C5EA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464FDEB-3EC8-47E9-D251-2126DE548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5BD57-6E40-4D04-936F-FB36F0134965}" type="datetime1">
              <a:rPr lang="fr-FR" smtClean="0"/>
              <a:t>10/11/2022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B1BE42C-1949-6B4A-EB63-971F2512B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9112863-51A9-C318-0DDE-3D6786EBB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5E027-0D11-4C42-9BD5-FE7CBDCB94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8915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DF47A0-216B-09AC-D03E-C25B1FD7B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A697A34-E060-3F54-DC91-513A1C5D9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8F538A1-F575-DF4A-5179-0E131EFCB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2AE3E-CDD9-4D21-8CB9-74B64096E431}" type="datetime1">
              <a:rPr lang="fr-FR" smtClean="0"/>
              <a:t>10/11/2022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30B0A2E-D16E-D1D9-57EC-26DE04729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BC95C55-ED37-E5C0-CC09-5248A04E7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5E027-0D11-4C42-9BD5-FE7CBDCB94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4328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D8C733-BEF3-B02D-7F6F-BBA981257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1504A62-DB34-48E0-67BB-6AC514E1A8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DE4318E-BE84-4ACE-3609-B350E247E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2E431-BF84-433A-A13B-BF5B136592B0}" type="datetime1">
              <a:rPr lang="fr-FR" smtClean="0"/>
              <a:t>10/11/2022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7F5860A-49B6-0DCB-1B89-F01D80497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24C147B-5EB8-73C8-9A72-65CEC3A9B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5E027-0D11-4C42-9BD5-FE7CBDCB94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5825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E16D1B-4579-A3AC-172E-ED1421460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08976B7-0743-72EE-9B30-2DA2412A9A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FFBBCFB-18F8-0FA6-DDAE-39B2A98A65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968426B-3432-312D-8BE2-3691DC86A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5E6F0-4BA6-4CBA-AECD-787374F7FE6E}" type="datetime1">
              <a:rPr lang="fr-FR" smtClean="0"/>
              <a:t>10/11/2022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1C7FF5A-BEB2-8D38-3E2F-2F0449460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33F321F-7FE6-1D50-3551-F601836CC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5E027-0D11-4C42-9BD5-FE7CBDCB94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823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983103-0143-FAA4-9247-80D35EDBE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F3B5588-E428-5FEE-F2E0-476963F3C0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2659358-BB25-58F5-0417-2F3E6304D0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CB2B31D-04BD-CABE-63C0-53AF907E45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C31A8DC-C8D2-C3EA-161C-20073D56E5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A31C1C5-5497-51E5-E601-E58FF1528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7E9F7-C189-4EE3-B000-DF3DDCAA08C2}" type="datetime1">
              <a:rPr lang="fr-FR" smtClean="0"/>
              <a:t>10/11/2022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303D84C-F7E4-2773-AD5A-50D0D0E9E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78C9731-B18B-7FD4-B2EE-A698C23A2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5E027-0D11-4C42-9BD5-FE7CBDCB94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3266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36B68C-2362-F6B7-314F-180D694BC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80C346F-83E2-2415-ECF4-4265EA660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AF93E-C5F4-4D61-A482-712F32AC3CA0}" type="datetime1">
              <a:rPr lang="fr-FR" smtClean="0"/>
              <a:t>10/11/2022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A499278-5FAE-F02F-0239-7C15C4402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E179908-2A85-4091-359F-A18C77745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5E027-0D11-4C42-9BD5-FE7CBDCB94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6435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53B0812-102B-0BAC-BF5A-B95228FDE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6AE4-39C5-4D6C-95AA-C46483CA950C}" type="datetime1">
              <a:rPr lang="fr-FR" smtClean="0"/>
              <a:t>10/11/2022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F80FDB4-1459-170A-2673-C87AACA5B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C4063F2-99E9-A4B0-8252-AD85FAAB0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5E027-0D11-4C42-9BD5-FE7CBDCB94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6042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9B2D81-E0FF-E9CB-A781-96856E588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D797643-DD26-2DF6-6722-9BB834C258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5EF4B2F-CE0F-6ECE-41C3-68DE5222FF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3778BF4-3B67-4C5B-B237-8D16B8709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3CC86-0A28-4F6E-95ED-8684B5F486FA}" type="datetime1">
              <a:rPr lang="fr-FR" smtClean="0"/>
              <a:t>10/11/2022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FD3567B-F7CC-B82A-FDD8-92A318E25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C0F7838-9295-CD39-EAD7-1491D0ED8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5E027-0D11-4C42-9BD5-FE7CBDCB94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2625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EB6983-272D-2760-93E3-A136F1ADC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7898D98-4DE2-284A-A365-0F7F20016D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566473E-4E68-2AFD-9A2F-666F350DF7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AE53933-A783-EFBB-A2DD-79472BAE3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4162D-4B26-4C69-BBFF-3AD876BC2A8C}" type="datetime1">
              <a:rPr lang="fr-FR" smtClean="0"/>
              <a:t>10/11/2022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37EFCBE-5342-DD11-97F6-BF971869F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F72B9D1-9A05-F083-5FE7-2E03A8F4F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5E027-0D11-4C42-9BD5-FE7CBDCB94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6677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9926620-C512-7FF5-4EC2-9030A0D3A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73F2402-EE51-541B-305E-052E49C77C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D1A26B5-0875-4516-9980-38BB6E0A29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B3620-2DB2-4D09-BF33-F26969D7B3E8}" type="datetime1">
              <a:rPr lang="fr-FR" smtClean="0"/>
              <a:t>10/11/2022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97DB856-3B92-7764-8D98-0EDFAEBC26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7E12B8A-BF6E-E8D8-A157-54C17403B9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5E027-0D11-4C42-9BD5-FE7CBDCB94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6083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3C8FB1-46C6-5C99-AFAA-92452BA321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fr-FR" dirty="0"/>
            </a:b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671123B-CE8F-43A2-A5FE-4F131BC9A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99000"/>
            <a:ext cx="9144000" cy="1655762"/>
          </a:xfrm>
        </p:spPr>
        <p:txBody>
          <a:bodyPr/>
          <a:lstStyle/>
          <a:p>
            <a:endParaRPr lang="fr-FR" dirty="0"/>
          </a:p>
          <a:p>
            <a:r>
              <a:rPr lang="fr-FR" sz="5400" dirty="0"/>
              <a:t>AREZZO 13 novembre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FAB74A5-9DEC-079B-16FF-CA0A4BC5B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1429A41-6255-7633-90E9-9B66E3FAD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5E027-0D11-4C42-9BD5-FE7CBDCB9428}" type="slidenum">
              <a:rPr lang="fr-FR" smtClean="0"/>
              <a:t>1</a:t>
            </a:fld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D4CBAA9F-20C0-41AF-95AF-3FC9266E82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0" y="5464175"/>
            <a:ext cx="2095500" cy="1257300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13E672D3-664F-C365-51D1-021B2EF860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0603" y="5416818"/>
            <a:ext cx="5102794" cy="1304657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DB30B222-A50B-8B40-AA48-A44648EBA71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4602" y="1140771"/>
            <a:ext cx="5818632" cy="707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203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3C8FB1-46C6-5C99-AFAA-92452BA321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64024"/>
            <a:ext cx="9144000" cy="3325439"/>
          </a:xfrm>
        </p:spPr>
        <p:txBody>
          <a:bodyPr>
            <a:normAutofit fontScale="90000"/>
          </a:bodyPr>
          <a:lstStyle/>
          <a:p>
            <a:br>
              <a:rPr lang="fr-FR" dirty="0"/>
            </a:br>
            <a:r>
              <a:rPr lang="fr-FR" sz="3100" dirty="0" err="1"/>
              <a:t>finanzato</a:t>
            </a:r>
            <a:r>
              <a:rPr lang="fr-FR" sz="3100" dirty="0"/>
              <a:t> dal </a:t>
            </a:r>
            <a:r>
              <a:rPr lang="fr-FR" sz="3100" dirty="0" err="1"/>
              <a:t>Programmo</a:t>
            </a:r>
            <a:r>
              <a:rPr lang="fr-FR" sz="3100" dirty="0"/>
              <a:t> </a:t>
            </a:r>
            <a:r>
              <a:rPr lang="fr-FR" sz="3100" dirty="0" err="1"/>
              <a:t>Transfronatliere</a:t>
            </a:r>
            <a:r>
              <a:rPr lang="fr-FR" sz="3100" dirty="0"/>
              <a:t> </a:t>
            </a:r>
            <a:r>
              <a:rPr lang="fr-FR" sz="3100" dirty="0" err="1"/>
              <a:t>Marittimo</a:t>
            </a:r>
            <a:r>
              <a:rPr lang="fr-FR" sz="3100" dirty="0"/>
              <a:t> Italia-Francia 2014-2020</a:t>
            </a:r>
            <a:br>
              <a:rPr lang="fr-FR" dirty="0"/>
            </a:br>
            <a:br>
              <a:rPr lang="fr-FR" sz="2800" dirty="0"/>
            </a:br>
            <a:r>
              <a:rPr lang="fr-FR" sz="2800" dirty="0"/>
              <a:t>Chambre de Commerce et d’Industrie de Corse; Union Patronale du Var; </a:t>
            </a:r>
            <a:r>
              <a:rPr lang="fr-FR" sz="2800" dirty="0" err="1"/>
              <a:t>Provincia</a:t>
            </a:r>
            <a:r>
              <a:rPr lang="fr-FR" sz="2800" dirty="0"/>
              <a:t> di Nuoro; Camera di </a:t>
            </a:r>
            <a:r>
              <a:rPr lang="fr-FR" sz="2800" dirty="0" err="1"/>
              <a:t>ComercioRiviere</a:t>
            </a:r>
            <a:r>
              <a:rPr lang="fr-FR" sz="2800" dirty="0"/>
              <a:t> </a:t>
            </a:r>
            <a:r>
              <a:rPr lang="fr-FR" sz="2800" dirty="0" err="1"/>
              <a:t>Liguria</a:t>
            </a:r>
            <a:r>
              <a:rPr lang="fr-FR" sz="2800" dirty="0"/>
              <a:t> Imperia La </a:t>
            </a:r>
            <a:r>
              <a:rPr lang="fr-FR" sz="2800" dirty="0" err="1"/>
              <a:t>Spezia</a:t>
            </a:r>
            <a:r>
              <a:rPr lang="fr-FR" sz="2800" dirty="0"/>
              <a:t> Savone; </a:t>
            </a:r>
            <a:r>
              <a:rPr lang="fr-FR" sz="2800" dirty="0" err="1"/>
              <a:t>Regione</a:t>
            </a:r>
            <a:r>
              <a:rPr lang="fr-FR" sz="2800" dirty="0"/>
              <a:t> </a:t>
            </a:r>
            <a:r>
              <a:rPr lang="fr-FR" sz="2800" dirty="0" err="1"/>
              <a:t>Toscana</a:t>
            </a:r>
            <a:r>
              <a:rPr lang="fr-FR" sz="2800" dirty="0"/>
              <a:t>; Chambre de Commerce et d’Industrie du Var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671123B-CE8F-43A2-A5FE-4F131BC9A5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FAB74A5-9DEC-079B-16FF-CA0A4BC5B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1429A41-6255-7633-90E9-9B66E3FAD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5E027-0D11-4C42-9BD5-FE7CBDCB9428}" type="slidenum">
              <a:rPr lang="fr-FR" smtClean="0"/>
              <a:t>2</a:t>
            </a:fld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D4CBAA9F-20C0-41AF-95AF-3FC9266E82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0" y="5464175"/>
            <a:ext cx="2095500" cy="1257300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E8BF9E0A-FD38-6A7F-F688-4FE1455751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0603" y="5553343"/>
            <a:ext cx="5102794" cy="1304657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F9744EAF-1DAC-BB67-0A91-5C389224D1C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4602" y="1127499"/>
            <a:ext cx="5818632" cy="707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719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3C8FB1-46C6-5C99-AFAA-92452BA321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20272"/>
            <a:ext cx="9144000" cy="4383740"/>
          </a:xfrm>
        </p:spPr>
        <p:txBody>
          <a:bodyPr>
            <a:normAutofit/>
          </a:bodyPr>
          <a:lstStyle/>
          <a:p>
            <a:r>
              <a:rPr lang="fr-FR" sz="4000" dirty="0" err="1"/>
              <a:t>Obietivi</a:t>
            </a:r>
            <a:r>
              <a:rPr lang="fr-FR" sz="4000" dirty="0"/>
              <a:t> </a:t>
            </a:r>
            <a:br>
              <a:rPr lang="fr-FR" dirty="0"/>
            </a:br>
            <a:r>
              <a:rPr lang="it-IT" sz="2000" dirty="0">
                <a:solidFill>
                  <a:srgbClr val="282828"/>
                </a:solidFill>
                <a:latin typeface="Open Sans" panose="020B0606030504020204" pitchFamily="34" charset="0"/>
              </a:rPr>
              <a:t>D</a:t>
            </a:r>
            <a:r>
              <a:rPr lang="it-IT" sz="2000" b="0" i="0" dirty="0">
                <a:solidFill>
                  <a:srgbClr val="282828"/>
                </a:solidFill>
                <a:effectLst/>
                <a:latin typeface="Open Sans" panose="020B0606030504020204" pitchFamily="34" charset="0"/>
              </a:rPr>
              <a:t>are nuovo impulso alla rete di 250 aziende sulla piattaforma www.fw-marketplace.fr associandola all'attività di altre piattaforme digitali come www.bookingamiata.com, www.garfagnanaexperience.com. </a:t>
            </a:r>
            <a:br>
              <a:rPr lang="it-IT" sz="2000" b="0" i="0" dirty="0">
                <a:solidFill>
                  <a:srgbClr val="282828"/>
                </a:solidFill>
                <a:effectLst/>
                <a:latin typeface="Open Sans" panose="020B0606030504020204" pitchFamily="34" charset="0"/>
              </a:rPr>
            </a:br>
            <a:br>
              <a:rPr lang="it-IT" sz="2000" b="0" i="0" dirty="0">
                <a:solidFill>
                  <a:srgbClr val="282828"/>
                </a:solidFill>
                <a:effectLst/>
                <a:latin typeface="Open Sans" panose="020B0606030504020204" pitchFamily="34" charset="0"/>
              </a:rPr>
            </a:br>
            <a:r>
              <a:rPr lang="it-IT" sz="2000" dirty="0">
                <a:solidFill>
                  <a:srgbClr val="282828"/>
                </a:solidFill>
                <a:latin typeface="Open Sans" panose="020B0606030504020204" pitchFamily="34" charset="0"/>
              </a:rPr>
              <a:t>A</a:t>
            </a:r>
            <a:r>
              <a:rPr lang="it-IT" sz="2000" b="0" i="0" dirty="0">
                <a:solidFill>
                  <a:srgbClr val="282828"/>
                </a:solidFill>
                <a:effectLst/>
                <a:latin typeface="Open Sans" panose="020B0606030504020204" pitchFamily="34" charset="0"/>
              </a:rPr>
              <a:t>ssociare nuove dimensioni territoriali e settoriali al processo di miglioramento della competitività e della capacità innovativa delle imprese.  </a:t>
            </a:r>
            <a:br>
              <a:rPr lang="it-IT" sz="2000" b="0" i="0" dirty="0">
                <a:solidFill>
                  <a:srgbClr val="282828"/>
                </a:solidFill>
                <a:effectLst/>
                <a:latin typeface="Open Sans" panose="020B0606030504020204" pitchFamily="34" charset="0"/>
              </a:rPr>
            </a:br>
            <a:br>
              <a:rPr lang="it-IT" sz="2000" b="0" i="0" dirty="0">
                <a:solidFill>
                  <a:srgbClr val="282828"/>
                </a:solidFill>
                <a:effectLst/>
                <a:latin typeface="Open Sans" panose="020B0606030504020204" pitchFamily="34" charset="0"/>
              </a:rPr>
            </a:br>
            <a:r>
              <a:rPr lang="it-IT" sz="2000" b="0" i="0" dirty="0">
                <a:solidFill>
                  <a:srgbClr val="282828"/>
                </a:solidFill>
                <a:effectLst/>
                <a:latin typeface="Open Sans" panose="020B0606030504020204" pitchFamily="34" charset="0"/>
              </a:rPr>
              <a:t>Così, l'ampliamento dell'ambito geografico, l'apertura agli approcci territoriali e l'integrazione dell'attività di servizio del turismo sostenibile nel sistema sono </a:t>
            </a:r>
            <a:r>
              <a:rPr lang="it-IT" sz="2000" b="1" i="0" dirty="0">
                <a:solidFill>
                  <a:srgbClr val="282828"/>
                </a:solidFill>
                <a:effectLst/>
                <a:latin typeface="Open Sans" panose="020B0606030504020204" pitchFamily="34" charset="0"/>
              </a:rPr>
              <a:t>nuove risposte alle sfide.</a:t>
            </a:r>
            <a:br>
              <a:rPr lang="fr-FR" sz="2000" dirty="0"/>
            </a:br>
            <a:endParaRPr lang="fr-FR" sz="2000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FAB74A5-9DEC-079B-16FF-CA0A4BC5B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1429A41-6255-7633-90E9-9B66E3FAD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5E027-0D11-4C42-9BD5-FE7CBDCB9428}" type="slidenum">
              <a:rPr lang="fr-FR" smtClean="0"/>
              <a:t>3</a:t>
            </a:fld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D4CBAA9F-20C0-41AF-95AF-3FC9266E82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0" y="5464175"/>
            <a:ext cx="2095500" cy="1257300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D6DEC751-5DCF-4128-51BA-39E563284E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0625" y="5422248"/>
            <a:ext cx="5099950" cy="1299227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97CB202E-EB3A-E8FC-521B-4590D11443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1155" y="560109"/>
            <a:ext cx="5818632" cy="707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0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3C8FB1-46C6-5C99-AFAA-92452BA321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8625" y="2292679"/>
            <a:ext cx="9144000" cy="1775012"/>
          </a:xfrm>
        </p:spPr>
        <p:txBody>
          <a:bodyPr>
            <a:normAutofit fontScale="90000"/>
          </a:bodyPr>
          <a:lstStyle/>
          <a:p>
            <a:r>
              <a:rPr lang="fr-FR" sz="4000" dirty="0"/>
              <a:t> </a:t>
            </a:r>
            <a:r>
              <a:rPr lang="it-IT" sz="2200" b="0" i="0" dirty="0">
                <a:solidFill>
                  <a:srgbClr val="282828"/>
                </a:solidFill>
                <a:effectLst/>
                <a:latin typeface="Open Sans" panose="020B0606030504020204" pitchFamily="34" charset="0"/>
              </a:rPr>
              <a:t>Gli strumenti e i metodi sviluppati permetteranno di far convergere le esperienze e portare allo sviluppo di un sistema "produzione-impresa-territorio" </a:t>
            </a:r>
            <a:br>
              <a:rPr lang="it-IT" sz="2200" b="0" i="0" dirty="0">
                <a:solidFill>
                  <a:srgbClr val="282828"/>
                </a:solidFill>
                <a:effectLst/>
                <a:latin typeface="Open Sans" panose="020B0606030504020204" pitchFamily="34" charset="0"/>
              </a:rPr>
            </a:br>
            <a:r>
              <a:rPr lang="it-IT" sz="2200" b="0" i="0" dirty="0">
                <a:solidFill>
                  <a:srgbClr val="282828"/>
                </a:solidFill>
                <a:effectLst/>
                <a:latin typeface="Open Sans" panose="020B0606030504020204" pitchFamily="34" charset="0"/>
              </a:rPr>
              <a:t>CAP.TERRES creerà ponti tecnologici che riuniranno esperienze e strumenti e creeranno le condizioni per la fecondazione incrociata</a:t>
            </a:r>
            <a:br>
              <a:rPr lang="fr-FR" sz="2200" dirty="0"/>
            </a:br>
            <a:endParaRPr lang="fr-FR" sz="2200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FAB74A5-9DEC-079B-16FF-CA0A4BC5B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1429A41-6255-7633-90E9-9B66E3FAD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5E027-0D11-4C42-9BD5-FE7CBDCB9428}" type="slidenum">
              <a:rPr lang="fr-FR" smtClean="0"/>
              <a:t>4</a:t>
            </a:fld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D4CBAA9F-20C0-41AF-95AF-3FC9266E82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0" y="5464175"/>
            <a:ext cx="2095500" cy="1257300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D6DEC751-5DCF-4128-51BA-39E563284E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0625" y="5422248"/>
            <a:ext cx="5099950" cy="1299227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97CB202E-EB3A-E8FC-521B-4590D11443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1155" y="560109"/>
            <a:ext cx="5818632" cy="707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424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3C8FB1-46C6-5C99-AFAA-92452BA321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8625" y="2292679"/>
            <a:ext cx="9144000" cy="1775012"/>
          </a:xfrm>
        </p:spPr>
        <p:txBody>
          <a:bodyPr>
            <a:normAutofit/>
          </a:bodyPr>
          <a:lstStyle/>
          <a:p>
            <a:pPr algn="l"/>
            <a:r>
              <a:rPr lang="it-IT" sz="2200" b="1" dirty="0"/>
              <a:t>1</a:t>
            </a:r>
            <a:r>
              <a:rPr lang="it-IT" sz="2200" dirty="0"/>
              <a:t>     Collegamento e interazione  fra le piattaforma multimediali esistenti  per favorire il posizionamento sul mercato  di prodotti e servizi  nell’area transfrontaliera</a:t>
            </a:r>
            <a:br>
              <a:rPr lang="it-IT" sz="2200" dirty="0"/>
            </a:br>
            <a:br>
              <a:rPr lang="it-IT" sz="2200" dirty="0"/>
            </a:br>
            <a:r>
              <a:rPr lang="it-IT" sz="2200" b="1" dirty="0"/>
              <a:t>2</a:t>
            </a:r>
            <a:r>
              <a:rPr lang="it-IT" sz="2200" dirty="0"/>
              <a:t>     Calendario multimediale unico degli eventi</a:t>
            </a:r>
            <a:endParaRPr lang="fr-FR" sz="2200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FAB74A5-9DEC-079B-16FF-CA0A4BC5B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1429A41-6255-7633-90E9-9B66E3FAD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5E027-0D11-4C42-9BD5-FE7CBDCB9428}" type="slidenum">
              <a:rPr lang="fr-FR" smtClean="0"/>
              <a:t>5</a:t>
            </a:fld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D4CBAA9F-20C0-41AF-95AF-3FC9266E82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0" y="5464175"/>
            <a:ext cx="2095500" cy="1257300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D6DEC751-5DCF-4128-51BA-39E563284E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0625" y="5422248"/>
            <a:ext cx="5099950" cy="1299227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97CB202E-EB3A-E8FC-521B-4590D11443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1155" y="560109"/>
            <a:ext cx="5818632" cy="707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579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3C8FB1-46C6-5C99-AFAA-92452BA321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8471" y="1667435"/>
            <a:ext cx="9144000" cy="3796740"/>
          </a:xfr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pc="170">
                <a:latin typeface="Times New Roman" pitchFamily="18"/>
              </a:defRPr>
            </a:pPr>
            <a:r>
              <a:rPr lang="fr-FR" sz="2200" b="1" dirty="0"/>
              <a:t>3</a:t>
            </a:r>
            <a:r>
              <a:rPr lang="fr-FR" sz="2700" b="1" spc="170" dirty="0">
                <a:latin typeface="Times New Roman" pitchFamily="18"/>
              </a:rPr>
              <a:t>  </a:t>
            </a:r>
            <a:r>
              <a:rPr lang="fr-FR" sz="2200" dirty="0" err="1"/>
              <a:t>Participazione</a:t>
            </a:r>
            <a:r>
              <a:rPr lang="fr-FR" sz="2200" dirty="0"/>
              <a:t> à </a:t>
            </a:r>
            <a:r>
              <a:rPr lang="fr-FR" sz="2200" dirty="0" err="1"/>
              <a:t>éventi</a:t>
            </a:r>
            <a:r>
              <a:rPr lang="fr-FR" sz="2200" dirty="0"/>
              <a:t> </a:t>
            </a:r>
            <a:r>
              <a:rPr lang="fr-FR" sz="2200" dirty="0" err="1"/>
              <a:t>internazionali</a:t>
            </a:r>
            <a:r>
              <a:rPr lang="fr-FR" sz="2200" dirty="0"/>
              <a:t> </a:t>
            </a:r>
            <a:r>
              <a:rPr lang="fr-FR" sz="2200" dirty="0" err="1"/>
              <a:t>scelti</a:t>
            </a:r>
            <a:r>
              <a:rPr lang="fr-FR" sz="2200" dirty="0"/>
              <a:t> dal </a:t>
            </a:r>
            <a:r>
              <a:rPr lang="fr-FR" sz="2200" dirty="0" err="1"/>
              <a:t>partenariato</a:t>
            </a:r>
            <a:r>
              <a:rPr lang="fr-FR" sz="2200" dirty="0"/>
              <a:t>:</a:t>
            </a:r>
            <a:br>
              <a:rPr lang="fr-FR" sz="2200" dirty="0"/>
            </a:br>
            <a:r>
              <a:rPr kumimoji="0" lang="it-IT" sz="1800" i="0" u="none" strike="noStrike" kern="1200" cap="none" spc="17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/>
                <a:ea typeface="Microsoft YaHei" pitchFamily="2"/>
                <a:cs typeface="Mangal" pitchFamily="2"/>
              </a:rPr>
              <a:t>1) Bit di milano (borsa internazionale del turismo )</a:t>
            </a:r>
            <a:br>
              <a:rPr kumimoji="0" lang="it-IT" sz="1800" i="0" u="none" strike="noStrike" kern="1200" cap="none" spc="17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/>
                <a:ea typeface="Microsoft YaHei" pitchFamily="2"/>
                <a:cs typeface="Mangal" pitchFamily="2"/>
              </a:rPr>
            </a:br>
            <a:r>
              <a:rPr kumimoji="0" lang="it-IT" sz="1800" i="0" u="none" strike="noStrike" kern="1200" cap="none" spc="17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/>
                <a:ea typeface="Microsoft YaHei" pitchFamily="2"/>
                <a:cs typeface="Mangal" pitchFamily="2"/>
              </a:rPr>
              <a:t>2) Vinitaly</a:t>
            </a:r>
            <a:br>
              <a:rPr kumimoji="0" lang="it-IT" sz="1800" i="0" u="none" strike="noStrike" kern="1200" cap="none" spc="17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/>
                <a:ea typeface="Microsoft YaHei" pitchFamily="2"/>
                <a:cs typeface="Mangal" pitchFamily="2"/>
              </a:rPr>
            </a:br>
            <a:r>
              <a:rPr kumimoji="0" lang="it-IT" sz="1800" i="0" u="none" strike="noStrike" kern="1200" cap="none" spc="17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/>
                <a:ea typeface="Microsoft YaHei" pitchFamily="2"/>
                <a:cs typeface="Times New Roman" pitchFamily="18"/>
              </a:rPr>
              <a:t>3)</a:t>
            </a:r>
            <a:r>
              <a:rPr kumimoji="0" lang="it-IT" sz="1800" i="0" u="none" strike="noStrike" kern="0" cap="none" spc="17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/>
                <a:ea typeface="Microsoft YaHei" pitchFamily="2"/>
                <a:cs typeface="Times New Roman" pitchFamily="18"/>
              </a:rPr>
              <a:t> ITB Berlin: Fiera </a:t>
            </a:r>
            <a:r>
              <a:rPr lang="it-IT" sz="1800" kern="0" spc="170" dirty="0">
                <a:solidFill>
                  <a:prstClr val="black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I</a:t>
            </a:r>
            <a:r>
              <a:rPr kumimoji="0" lang="it-IT" sz="1800" i="0" u="none" strike="noStrike" kern="0" cap="none" spc="17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/>
                <a:ea typeface="Microsoft YaHei" pitchFamily="2"/>
                <a:cs typeface="Times New Roman" pitchFamily="18"/>
              </a:rPr>
              <a:t>nternazionale del Turismo</a:t>
            </a:r>
            <a:br>
              <a:rPr kumimoji="0" lang="it-IT" sz="1800" i="0" u="none" strike="noStrike" kern="0" cap="none" spc="17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/>
                <a:ea typeface="Microsoft YaHei" pitchFamily="2"/>
                <a:cs typeface="Times New Roman" pitchFamily="18"/>
              </a:rPr>
            </a:br>
            <a:r>
              <a:rPr kumimoji="0" lang="it-IT" sz="1800" i="0" u="none" strike="noStrike" kern="1200" cap="none" spc="17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/>
                <a:ea typeface="Microsoft YaHei" pitchFamily="2"/>
                <a:cs typeface="Mangal" pitchFamily="2"/>
              </a:rPr>
              <a:t>4) Borsa Mediterranea Del Turismo Archeologico Di Paestum</a:t>
            </a:r>
            <a:br>
              <a:rPr kumimoji="0" lang="it-IT" sz="1800" i="0" u="none" strike="noStrike" kern="1200" cap="none" spc="17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/>
                <a:ea typeface="Microsoft YaHei" pitchFamily="2"/>
                <a:cs typeface="Mangal" pitchFamily="2"/>
              </a:rPr>
            </a:br>
            <a:r>
              <a:rPr kumimoji="0" lang="it-IT" sz="1800" i="0" u="none" strike="noStrike" kern="1200" cap="none" spc="17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/>
                <a:ea typeface="Microsoft YaHei" pitchFamily="2"/>
                <a:cs typeface="Times New Roman" pitchFamily="18"/>
              </a:rPr>
              <a:t>5) Foire De Marseille</a:t>
            </a:r>
            <a:br>
              <a:rPr kumimoji="0" lang="it-IT" sz="1800" i="0" u="none" strike="noStrike" kern="1200" cap="none" spc="17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/>
                <a:ea typeface="Microsoft YaHei" pitchFamily="2"/>
                <a:cs typeface="Times New Roman" pitchFamily="18"/>
              </a:rPr>
            </a:br>
            <a:br>
              <a:rPr lang="fr-FR" sz="2000" dirty="0"/>
            </a:br>
            <a:endParaRPr lang="fr-FR" sz="2000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FAB74A5-9DEC-079B-16FF-CA0A4BC5B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1429A41-6255-7633-90E9-9B66E3FAD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5E027-0D11-4C42-9BD5-FE7CBDCB9428}" type="slidenum">
              <a:rPr lang="fr-FR" smtClean="0"/>
              <a:t>6</a:t>
            </a:fld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D4CBAA9F-20C0-41AF-95AF-3FC9266E82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0" y="5464175"/>
            <a:ext cx="2095500" cy="1257300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D6DEC751-5DCF-4128-51BA-39E563284E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0625" y="5422248"/>
            <a:ext cx="5099950" cy="1299227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97CB202E-EB3A-E8FC-521B-4590D11443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1155" y="560109"/>
            <a:ext cx="5818632" cy="707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969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3C8FB1-46C6-5C99-AFAA-92452BA321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8471" y="2716306"/>
            <a:ext cx="9144000" cy="1087975"/>
          </a:xfrm>
        </p:spPr>
        <p:txBody>
          <a:bodyPr>
            <a:normAutofit fontScale="90000"/>
          </a:bodyPr>
          <a:lstStyle/>
          <a:p>
            <a:pPr marL="0" marR="0" lvl="0" indent="0" algn="l" defTabSz="914400" rtl="0" eaLnBrk="1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pc="170">
                <a:latin typeface="Times New Roman" pitchFamily="18"/>
              </a:defRPr>
            </a:pPr>
            <a:r>
              <a:rPr lang="it-IT" sz="2400" b="1" spc="170" dirty="0">
                <a:latin typeface="Times New Roman" pitchFamily="18"/>
              </a:rPr>
              <a:t>4</a:t>
            </a:r>
            <a:r>
              <a:rPr kumimoji="0" lang="it-IT" sz="1600" i="0" strike="noStrike" kern="1200" cap="none" spc="17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/>
                <a:ea typeface="Microsoft YaHei" pitchFamily="2"/>
                <a:cs typeface="Times New Roman" pitchFamily="18"/>
              </a:rPr>
              <a:t>     </a:t>
            </a:r>
            <a:r>
              <a:rPr lang="it-IT" sz="2000" spc="170" dirty="0">
                <a:latin typeface="Times New Roman" pitchFamily="18"/>
              </a:rPr>
              <a:t>Partecipazione à eventi/workshop proposti dal partenariato:</a:t>
            </a:r>
            <a:br>
              <a:rPr lang="it-IT" sz="2000" spc="170" dirty="0">
                <a:latin typeface="Times New Roman" pitchFamily="18"/>
              </a:rPr>
            </a:br>
            <a:r>
              <a:rPr lang="it-IT" sz="2000" spc="170" dirty="0">
                <a:latin typeface="Times New Roman" pitchFamily="18"/>
              </a:rPr>
              <a:t>A l’occasione di cui si svolgono le formazione</a:t>
            </a:r>
            <a:br>
              <a:rPr lang="it-IT" sz="2000" spc="170" dirty="0">
                <a:latin typeface="Times New Roman" pitchFamily="18"/>
              </a:rPr>
            </a:br>
            <a:endParaRPr lang="fr-FR" sz="2000" spc="170" dirty="0">
              <a:latin typeface="Times New Roman" pitchFamily="18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FAB74A5-9DEC-079B-16FF-CA0A4BC5B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1429A41-6255-7633-90E9-9B66E3FAD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5E027-0D11-4C42-9BD5-FE7CBDCB9428}" type="slidenum">
              <a:rPr lang="fr-FR" smtClean="0"/>
              <a:t>7</a:t>
            </a:fld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D4CBAA9F-20C0-41AF-95AF-3FC9266E82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0" y="5464175"/>
            <a:ext cx="2095500" cy="1257300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D6DEC751-5DCF-4128-51BA-39E563284E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0625" y="5422248"/>
            <a:ext cx="5099950" cy="1299227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97CB202E-EB3A-E8FC-521B-4590D11443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1155" y="560109"/>
            <a:ext cx="5818632" cy="707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215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3C8FB1-46C6-5C99-AFAA-92452BA321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8471" y="2716306"/>
            <a:ext cx="9144000" cy="1087975"/>
          </a:xfr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pc="170">
                <a:latin typeface="Times New Roman" pitchFamily="18"/>
              </a:defRPr>
            </a:pPr>
            <a:r>
              <a:rPr lang="it-IT" sz="2400" b="1" spc="170">
                <a:latin typeface="Times New Roman" pitchFamily="18"/>
              </a:rPr>
              <a:t>Grazia per l’attenzione</a:t>
            </a:r>
            <a:br>
              <a:rPr lang="it-IT" sz="2000" spc="170" dirty="0">
                <a:latin typeface="Times New Roman" pitchFamily="18"/>
              </a:rPr>
            </a:br>
            <a:endParaRPr lang="fr-FR" sz="2000" spc="170" dirty="0">
              <a:latin typeface="Times New Roman" pitchFamily="18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FAB74A5-9DEC-079B-16FF-CA0A4BC5B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1429A41-6255-7633-90E9-9B66E3FAD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5E027-0D11-4C42-9BD5-FE7CBDCB9428}" type="slidenum">
              <a:rPr lang="fr-FR" smtClean="0"/>
              <a:t>8</a:t>
            </a:fld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D4CBAA9F-20C0-41AF-95AF-3FC9266E82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0" y="5464175"/>
            <a:ext cx="2095500" cy="1257300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D6DEC751-5DCF-4128-51BA-39E563284E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0625" y="5422248"/>
            <a:ext cx="5099950" cy="1299227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97CB202E-EB3A-E8FC-521B-4590D11443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1155" y="560109"/>
            <a:ext cx="5818632" cy="707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56714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294</Words>
  <Application>Microsoft Office PowerPoint</Application>
  <PresentationFormat>Grand écran</PresentationFormat>
  <Paragraphs>18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Open Sans</vt:lpstr>
      <vt:lpstr>Times New Roman</vt:lpstr>
      <vt:lpstr>Thème Office</vt:lpstr>
      <vt:lpstr> </vt:lpstr>
      <vt:lpstr> finanzato dal Programmo Transfronatliere Marittimo Italia-Francia 2014-2020  Chambre de Commerce et d’Industrie de Corse; Union Patronale du Var; Provincia di Nuoro; Camera di ComercioRiviere Liguria Imperia La Spezia Savone; Regione Toscana; Chambre de Commerce et d’Industrie du Var</vt:lpstr>
      <vt:lpstr>Obietivi  Dare nuovo impulso alla rete di 250 aziende sulla piattaforma www.fw-marketplace.fr associandola all'attività di altre piattaforme digitali come www.bookingamiata.com, www.garfagnanaexperience.com.   Associare nuove dimensioni territoriali e settoriali al processo di miglioramento della competitività e della capacità innovativa delle imprese.    Così, l'ampliamento dell'ambito geografico, l'apertura agli approcci territoriali e l'integrazione dell'attività di servizio del turismo sostenibile nel sistema sono nuove risposte alle sfide. </vt:lpstr>
      <vt:lpstr> Gli strumenti e i metodi sviluppati permetteranno di far convergere le esperienze e portare allo sviluppo di un sistema "produzione-impresa-territorio"  CAP.TERRES creerà ponti tecnologici che riuniranno esperienze e strumenti e creeranno le condizioni per la fecondazione incrociata </vt:lpstr>
      <vt:lpstr>1     Collegamento e interazione  fra le piattaforma multimediali esistenti  per favorire il posizionamento sul mercato  di prodotti e servizi  nell’area transfrontaliera  2     Calendario multimediale unico degli eventi</vt:lpstr>
      <vt:lpstr>3  Participazione à éventi internazionali scelti dal partenariato: 1) Bit di milano (borsa internazionale del turismo ) 2) Vinitaly 3) ITB Berlin: Fiera Internazionale del Turismo 4) Borsa Mediterranea Del Turismo Archeologico Di Paestum 5) Foire De Marseille  </vt:lpstr>
      <vt:lpstr>4     Partecipazione à eventi/workshop proposti dal partenariato: A l’occasione di cui si svolgono le formazione </vt:lpstr>
      <vt:lpstr>Grazia per l’attenzione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Veronique Sciaretti</dc:creator>
  <cp:lastModifiedBy>Veronique Sciaretti</cp:lastModifiedBy>
  <cp:revision>2</cp:revision>
  <dcterms:created xsi:type="dcterms:W3CDTF">2022-11-10T08:35:24Z</dcterms:created>
  <dcterms:modified xsi:type="dcterms:W3CDTF">2022-11-10T13:40:46Z</dcterms:modified>
</cp:coreProperties>
</file>