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8"/>
  </p:notesMasterIdLst>
  <p:handoutMasterIdLst>
    <p:handoutMasterId r:id="rId19"/>
  </p:handoutMasterIdLst>
  <p:sldIdLst>
    <p:sldId id="282" r:id="rId5"/>
    <p:sldId id="280" r:id="rId6"/>
    <p:sldId id="273" r:id="rId7"/>
    <p:sldId id="262" r:id="rId8"/>
    <p:sldId id="300" r:id="rId9"/>
    <p:sldId id="308" r:id="rId10"/>
    <p:sldId id="288" r:id="rId11"/>
    <p:sldId id="289" r:id="rId12"/>
    <p:sldId id="297" r:id="rId13"/>
    <p:sldId id="309" r:id="rId14"/>
    <p:sldId id="307" r:id="rId15"/>
    <p:sldId id="291" r:id="rId16"/>
    <p:sldId id="277" r:id="rId17"/>
  </p:sldIdLst>
  <p:sldSz cx="9144000" cy="6858000" type="screen4x3"/>
  <p:notesSz cx="6797675" cy="9872663"/>
  <p:defaultTex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DA2"/>
    <a:srgbClr val="F579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9516" autoAdjust="0"/>
  </p:normalViewPr>
  <p:slideViewPr>
    <p:cSldViewPr>
      <p:cViewPr varScale="1">
        <p:scale>
          <a:sx n="86" d="100"/>
          <a:sy n="86" d="100"/>
        </p:scale>
        <p:origin x="1354"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atin typeface="Calibri" charset="0"/>
                <a:cs typeface="Arial" pitchFamily="34" charset="0"/>
              </a:defRPr>
            </a:lvl1pPr>
          </a:lstStyle>
          <a:p>
            <a:pPr>
              <a:defRPr/>
            </a:pPr>
            <a:endParaRPr lang="fr-FR"/>
          </a:p>
        </p:txBody>
      </p:sp>
      <p:sp>
        <p:nvSpPr>
          <p:cNvPr id="3" name="Espace réservé de la date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atin typeface="Calibri" charset="0"/>
                <a:cs typeface="Arial" pitchFamily="34" charset="0"/>
              </a:defRPr>
            </a:lvl1pPr>
          </a:lstStyle>
          <a:p>
            <a:pPr>
              <a:defRPr/>
            </a:pPr>
            <a:fld id="{70CBFBE4-E11B-4DA2-AB7A-4364E98298A9}" type="datetimeFigureOut">
              <a:rPr lang="fr-FR"/>
              <a:pPr>
                <a:defRPr/>
              </a:pPr>
              <a:t>21/05/2021</a:t>
            </a:fld>
            <a:endParaRPr lang="fr-FR"/>
          </a:p>
        </p:txBody>
      </p:sp>
      <p:sp>
        <p:nvSpPr>
          <p:cNvPr id="4" name="Espace réservé du pied de page 3"/>
          <p:cNvSpPr>
            <a:spLocks noGrp="1"/>
          </p:cNvSpPr>
          <p:nvPr>
            <p:ph type="ftr" sz="quarter" idx="2"/>
          </p:nvPr>
        </p:nvSpPr>
        <p:spPr>
          <a:xfrm>
            <a:off x="0" y="9377363"/>
            <a:ext cx="2946400" cy="493712"/>
          </a:xfrm>
          <a:prstGeom prst="rect">
            <a:avLst/>
          </a:prstGeom>
        </p:spPr>
        <p:txBody>
          <a:bodyPr vert="horz" lIns="91440" tIns="45720" rIns="91440" bIns="45720" rtlCol="0" anchor="b"/>
          <a:lstStyle>
            <a:lvl1pPr algn="l">
              <a:defRPr sz="1200">
                <a:latin typeface="Calibri" charset="0"/>
                <a:cs typeface="Arial" pitchFamily="34" charset="0"/>
              </a:defRPr>
            </a:lvl1pPr>
          </a:lstStyle>
          <a:p>
            <a:pPr>
              <a:defRPr/>
            </a:pPr>
            <a:endParaRPr lang="fr-FR"/>
          </a:p>
        </p:txBody>
      </p:sp>
      <p:sp>
        <p:nvSpPr>
          <p:cNvPr id="5" name="Espace réservé du numéro de diapositive 4"/>
          <p:cNvSpPr>
            <a:spLocks noGrp="1"/>
          </p:cNvSpPr>
          <p:nvPr>
            <p:ph type="sldNum" sz="quarter" idx="3"/>
          </p:nvPr>
        </p:nvSpPr>
        <p:spPr>
          <a:xfrm>
            <a:off x="3849688" y="9377363"/>
            <a:ext cx="2946400" cy="493712"/>
          </a:xfrm>
          <a:prstGeom prst="rect">
            <a:avLst/>
          </a:prstGeom>
        </p:spPr>
        <p:txBody>
          <a:bodyPr vert="horz" lIns="91440" tIns="45720" rIns="91440" bIns="45720" rtlCol="0" anchor="b"/>
          <a:lstStyle>
            <a:lvl1pPr algn="r">
              <a:defRPr sz="1200">
                <a:latin typeface="Calibri" charset="0"/>
                <a:cs typeface="Arial" pitchFamily="34" charset="0"/>
              </a:defRPr>
            </a:lvl1pPr>
          </a:lstStyle>
          <a:p>
            <a:pPr>
              <a:defRPr/>
            </a:pPr>
            <a:fld id="{88824AD6-CD2D-48D3-9F4F-D2827EC48108}" type="slidenum">
              <a:rPr lang="fr-FR"/>
              <a:pPr>
                <a:defRPr/>
              </a:pPr>
              <a:t>‹N°›</a:t>
            </a:fld>
            <a:endParaRPr lang="fr-FR"/>
          </a:p>
        </p:txBody>
      </p:sp>
    </p:spTree>
    <p:extLst>
      <p:ext uri="{BB962C8B-B14F-4D97-AF65-F5344CB8AC3E}">
        <p14:creationId xmlns:p14="http://schemas.microsoft.com/office/powerpoint/2010/main" val="29701014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49688" y="0"/>
            <a:ext cx="2946400" cy="4937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14A94F5-460E-4EF2-8019-79AD074AEE7C}" type="datetimeFigureOut">
              <a:rPr lang="fr-FR"/>
              <a:pPr>
                <a:defRPr/>
              </a:pPr>
              <a:t>21/05/2021</a:t>
            </a:fld>
            <a:endParaRPr lang="fr-FR"/>
          </a:p>
        </p:txBody>
      </p:sp>
      <p:sp>
        <p:nvSpPr>
          <p:cNvPr id="4" name="Espace réservé de l'image des diapositives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450" y="4689475"/>
            <a:ext cx="5438775" cy="4443413"/>
          </a:xfrm>
          <a:prstGeom prst="rect">
            <a:avLst/>
          </a:prstGeom>
        </p:spPr>
        <p:txBody>
          <a:bodyPr vert="horz" lIns="91440" tIns="45720" rIns="91440" bIns="45720"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377363"/>
            <a:ext cx="2946400" cy="49371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49688" y="9377363"/>
            <a:ext cx="2946400" cy="49371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C978896-2D41-437A-95D1-B65ABE90D60F}" type="slidenum">
              <a:rPr lang="fr-FR"/>
              <a:pPr>
                <a:defRPr/>
              </a:pPr>
              <a:t>‹N°›</a:t>
            </a:fld>
            <a:endParaRPr lang="fr-FR"/>
          </a:p>
        </p:txBody>
      </p:sp>
    </p:spTree>
    <p:extLst>
      <p:ext uri="{BB962C8B-B14F-4D97-AF65-F5344CB8AC3E}">
        <p14:creationId xmlns:p14="http://schemas.microsoft.com/office/powerpoint/2010/main" val="129911446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bwMode="auto">
          <a:xfrm>
            <a:off x="930275" y="739775"/>
            <a:ext cx="4937125"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4" name="Espace réservé du numéro de diapositive 3"/>
          <p:cNvSpPr>
            <a:spLocks noGrp="1"/>
          </p:cNvSpPr>
          <p:nvPr>
            <p:ph type="sldNum" sz="quarter" idx="5"/>
          </p:nvPr>
        </p:nvSpPr>
        <p:spPr/>
        <p:txBody>
          <a:bodyPr/>
          <a:lstStyle/>
          <a:p>
            <a:pPr>
              <a:defRPr/>
            </a:pPr>
            <a:fld id="{D8B4E655-894D-4B10-8E47-78B4771D3D59}" type="slidenum">
              <a:rPr lang="fr-FR" smtClean="0"/>
              <a:pPr>
                <a:defRPr/>
              </a:pPr>
              <a:t>13</a:t>
            </a:fld>
            <a:endParaRPr lang="fr-FR"/>
          </a:p>
        </p:txBody>
      </p:sp>
      <p:sp>
        <p:nvSpPr>
          <p:cNvPr id="5" name="Espace réservé du pied de page 4"/>
          <p:cNvSpPr>
            <a:spLocks noGrp="1"/>
          </p:cNvSpPr>
          <p:nvPr>
            <p:ph type="ftr" sz="quarter" idx="4"/>
          </p:nvPr>
        </p:nvSpPr>
        <p:spPr/>
        <p:txBody>
          <a:bodyPr/>
          <a:lstStyle/>
          <a:p>
            <a:pPr>
              <a:defRPr/>
            </a:pPr>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7"/>
            <a:ext cx="7772400" cy="1470025"/>
          </a:xfrm>
        </p:spPr>
        <p:txBody>
          <a:bodyPr/>
          <a:lstStyle/>
          <a:p>
            <a:r>
              <a:rPr lang="fr-FR"/>
              <a:t>Modifiez le style du titre</a:t>
            </a:r>
            <a:endParaRPr lang="fr-FR" dirty="0"/>
          </a:p>
        </p:txBody>
      </p:sp>
      <p:sp>
        <p:nvSpPr>
          <p:cNvPr id="3" name="Sous-titre 2"/>
          <p:cNvSpPr>
            <a:spLocks noGrp="1"/>
          </p:cNvSpPr>
          <p:nvPr>
            <p:ph type="subTitle" idx="1" hasCustomPrompt="1"/>
          </p:nvPr>
        </p:nvSpPr>
        <p:spPr>
          <a:xfrm>
            <a:off x="1371600" y="3886200"/>
            <a:ext cx="6400800" cy="1752600"/>
          </a:xfrm>
        </p:spPr>
        <p:txBody>
          <a:bodyPr/>
          <a:lstStyle>
            <a:lvl1pPr marL="0" indent="0" algn="ctr">
              <a:buNone/>
              <a:defRPr sz="2000" baseline="0">
                <a:solidFill>
                  <a:schemeClr val="tx1"/>
                </a:solidFill>
                <a:latin typeface="Franklin Gothic Medium" panose="020B06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Ajouter Nom organisme</a:t>
            </a:r>
          </a:p>
        </p:txBody>
      </p:sp>
      <p:sp>
        <p:nvSpPr>
          <p:cNvPr id="4" name="Espace réservé de la date 3"/>
          <p:cNvSpPr>
            <a:spLocks noGrp="1"/>
          </p:cNvSpPr>
          <p:nvPr>
            <p:ph type="dt" sz="half" idx="10"/>
          </p:nvPr>
        </p:nvSpPr>
        <p:spPr/>
        <p:txBody>
          <a:bodyPr/>
          <a:lstStyle>
            <a:lvl1pPr>
              <a:defRPr/>
            </a:lvl1pPr>
          </a:lstStyle>
          <a:p>
            <a:pPr>
              <a:defRPr/>
            </a:pPr>
            <a:fld id="{3D0A80FC-13BA-4E82-999E-9F010E97C4DD}" type="datetime1">
              <a:rPr lang="fr-FR" smtClean="0"/>
              <a:t>21/05/2021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dirty="0"/>
              <a:t>UNION DES PORTS DE FRANCE - 8, Place du général Catroux 75017 Paris - www.port.fr</a:t>
            </a:r>
          </a:p>
        </p:txBody>
      </p:sp>
      <p:sp>
        <p:nvSpPr>
          <p:cNvPr id="7" name="ZoneTexte 6">
            <a:extLst>
              <a:ext uri="{FF2B5EF4-FFF2-40B4-BE49-F238E27FC236}">
                <a16:creationId xmlns:a16="http://schemas.microsoft.com/office/drawing/2014/main" id="{A50D962F-9268-4B21-885E-AD1083FE151C}"/>
              </a:ext>
            </a:extLst>
          </p:cNvPr>
          <p:cNvSpPr txBox="1"/>
          <p:nvPr userDrawn="1"/>
        </p:nvSpPr>
        <p:spPr>
          <a:xfrm>
            <a:off x="8028383" y="6328119"/>
            <a:ext cx="827629" cy="307777"/>
          </a:xfrm>
          <a:prstGeom prst="rect">
            <a:avLst/>
          </a:prstGeom>
          <a:noFill/>
        </p:spPr>
        <p:txBody>
          <a:bodyPr wrap="square" rtlCol="0">
            <a:spAutoFit/>
          </a:bodyPr>
          <a:lstStyle/>
          <a:p>
            <a:fld id="{470F417D-3536-4F01-A3E8-5F4D22C60555}" type="slidenum">
              <a:rPr lang="fr-FR" sz="1400" smtClean="0"/>
              <a:t>‹N°›</a:t>
            </a:fld>
            <a:endParaRPr lang="fr-FR" sz="1400" dirty="0"/>
          </a:p>
        </p:txBody>
      </p:sp>
    </p:spTree>
    <p:extLst>
      <p:ext uri="{BB962C8B-B14F-4D97-AF65-F5344CB8AC3E}">
        <p14:creationId xmlns:p14="http://schemas.microsoft.com/office/powerpoint/2010/main" val="4066675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3858AD77-2E3D-46A2-8AEC-6F274946F390}" type="datetime1">
              <a:rPr lang="fr-FR" smtClean="0"/>
              <a:t>21/05/2021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dirty="0"/>
              <a:t>UNION DES PORTS DE FRANCE - 8, Place du général Catroux 75017 Paris - www.port.fr</a:t>
            </a:r>
          </a:p>
        </p:txBody>
      </p:sp>
      <p:sp>
        <p:nvSpPr>
          <p:cNvPr id="9" name="ZoneTexte 8">
            <a:extLst>
              <a:ext uri="{FF2B5EF4-FFF2-40B4-BE49-F238E27FC236}">
                <a16:creationId xmlns:a16="http://schemas.microsoft.com/office/drawing/2014/main" id="{02D0AAD0-827E-471A-9587-04E0E9BC4812}"/>
              </a:ext>
            </a:extLst>
          </p:cNvPr>
          <p:cNvSpPr txBox="1"/>
          <p:nvPr userDrawn="1"/>
        </p:nvSpPr>
        <p:spPr>
          <a:xfrm>
            <a:off x="8028383" y="6328119"/>
            <a:ext cx="827629" cy="307777"/>
          </a:xfrm>
          <a:prstGeom prst="rect">
            <a:avLst/>
          </a:prstGeom>
          <a:noFill/>
        </p:spPr>
        <p:txBody>
          <a:bodyPr wrap="square" rtlCol="0">
            <a:spAutoFit/>
          </a:bodyPr>
          <a:lstStyle/>
          <a:p>
            <a:fld id="{470F417D-3536-4F01-A3E8-5F4D22C60555}" type="slidenum">
              <a:rPr lang="fr-FR" sz="1400" smtClean="0"/>
              <a:t>‹N°›</a:t>
            </a:fld>
            <a:endParaRPr lang="fr-FR" sz="1400" dirty="0"/>
          </a:p>
        </p:txBody>
      </p:sp>
    </p:spTree>
    <p:extLst>
      <p:ext uri="{BB962C8B-B14F-4D97-AF65-F5344CB8AC3E}">
        <p14:creationId xmlns:p14="http://schemas.microsoft.com/office/powerpoint/2010/main" val="779095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0"/>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40"/>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830DEA4-520C-4E18-BB1B-5C3F3DC1B8C1}" type="datetime1">
              <a:rPr lang="fr-FR" smtClean="0"/>
              <a:t>21/05/2021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dirty="0"/>
              <a:t>UNION DES PORTS DE FRANCE - 8, Place du général Catroux 75017 Paris - www.port.fr</a:t>
            </a:r>
          </a:p>
        </p:txBody>
      </p:sp>
      <p:sp>
        <p:nvSpPr>
          <p:cNvPr id="8" name="ZoneTexte 7">
            <a:extLst>
              <a:ext uri="{FF2B5EF4-FFF2-40B4-BE49-F238E27FC236}">
                <a16:creationId xmlns:a16="http://schemas.microsoft.com/office/drawing/2014/main" id="{D5067F84-DCD7-49D2-9F85-A2D02BA3A239}"/>
              </a:ext>
            </a:extLst>
          </p:cNvPr>
          <p:cNvSpPr txBox="1"/>
          <p:nvPr userDrawn="1"/>
        </p:nvSpPr>
        <p:spPr>
          <a:xfrm>
            <a:off x="8028383" y="6328119"/>
            <a:ext cx="827629" cy="307777"/>
          </a:xfrm>
          <a:prstGeom prst="rect">
            <a:avLst/>
          </a:prstGeom>
          <a:noFill/>
        </p:spPr>
        <p:txBody>
          <a:bodyPr wrap="square" rtlCol="0">
            <a:spAutoFit/>
          </a:bodyPr>
          <a:lstStyle/>
          <a:p>
            <a:fld id="{470F417D-3536-4F01-A3E8-5F4D22C60555}" type="slidenum">
              <a:rPr lang="fr-FR" sz="1400" smtClean="0"/>
              <a:t>‹N°›</a:t>
            </a:fld>
            <a:endParaRPr lang="fr-FR" sz="1400" dirty="0"/>
          </a:p>
        </p:txBody>
      </p:sp>
    </p:spTree>
    <p:extLst>
      <p:ext uri="{BB962C8B-B14F-4D97-AF65-F5344CB8AC3E}">
        <p14:creationId xmlns:p14="http://schemas.microsoft.com/office/powerpoint/2010/main" val="2630571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bg1"/>
                </a:solidFill>
                <a:latin typeface="Franklin Gothic Demi"/>
                <a:cs typeface="Franklin Gothic Dem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800" b="0" i="0">
                <a:solidFill>
                  <a:srgbClr val="888888"/>
                </a:solidFill>
                <a:latin typeface="Calibri"/>
                <a:cs typeface="Calibri"/>
              </a:defRPr>
            </a:lvl1pPr>
          </a:lstStyle>
          <a:p>
            <a:pPr algn="ctr">
              <a:lnSpc>
                <a:spcPts val="865"/>
              </a:lnSpc>
            </a:pPr>
            <a:r>
              <a:rPr dirty="0"/>
              <a:t>UNION</a:t>
            </a:r>
            <a:r>
              <a:rPr spc="-35" dirty="0"/>
              <a:t> </a:t>
            </a:r>
            <a:r>
              <a:rPr dirty="0"/>
              <a:t>DES</a:t>
            </a:r>
            <a:r>
              <a:rPr spc="-30" dirty="0"/>
              <a:t> </a:t>
            </a:r>
            <a:r>
              <a:rPr dirty="0"/>
              <a:t>PORTS</a:t>
            </a:r>
            <a:r>
              <a:rPr spc="-40" dirty="0"/>
              <a:t> </a:t>
            </a:r>
            <a:r>
              <a:rPr spc="-5" dirty="0"/>
              <a:t>DE</a:t>
            </a:r>
            <a:r>
              <a:rPr spc="-15" dirty="0"/>
              <a:t> </a:t>
            </a:r>
            <a:r>
              <a:rPr dirty="0"/>
              <a:t>FRANCE</a:t>
            </a:r>
            <a:r>
              <a:rPr spc="-35" dirty="0"/>
              <a:t> </a:t>
            </a:r>
            <a:r>
              <a:rPr dirty="0"/>
              <a:t>- 8,</a:t>
            </a:r>
            <a:r>
              <a:rPr spc="-30" dirty="0"/>
              <a:t> </a:t>
            </a:r>
            <a:r>
              <a:rPr spc="-5" dirty="0"/>
              <a:t>Place</a:t>
            </a:r>
            <a:r>
              <a:rPr dirty="0"/>
              <a:t> </a:t>
            </a:r>
            <a:r>
              <a:rPr spc="-5" dirty="0"/>
              <a:t>du</a:t>
            </a:r>
            <a:r>
              <a:rPr spc="-10" dirty="0"/>
              <a:t> </a:t>
            </a:r>
            <a:r>
              <a:rPr spc="-5" dirty="0"/>
              <a:t>général Catroux</a:t>
            </a:r>
          </a:p>
          <a:p>
            <a:pPr algn="ctr">
              <a:lnSpc>
                <a:spcPct val="100000"/>
              </a:lnSpc>
            </a:pPr>
            <a:r>
              <a:rPr dirty="0"/>
              <a:t>75017 </a:t>
            </a:r>
            <a:r>
              <a:rPr spc="-5" dirty="0"/>
              <a:t>Paris </a:t>
            </a:r>
            <a:r>
              <a:rPr dirty="0"/>
              <a:t>-</a:t>
            </a:r>
            <a:r>
              <a:rPr spc="-95" dirty="0"/>
              <a:t> </a:t>
            </a:r>
            <a:r>
              <a:rPr spc="-5" dirty="0"/>
              <a:t>www.port.fr</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18C488F-51A7-4228-90FC-9DFAA9A1F8EB}" type="datetime1">
              <a:rPr lang="fr-FR" smtClean="0"/>
              <a:t>21/05/2021</a:t>
            </a:fld>
            <a:endParaRPr lang="en-US"/>
          </a:p>
        </p:txBody>
      </p:sp>
      <p:sp>
        <p:nvSpPr>
          <p:cNvPr id="8" name="ZoneTexte 7">
            <a:extLst>
              <a:ext uri="{FF2B5EF4-FFF2-40B4-BE49-F238E27FC236}">
                <a16:creationId xmlns:a16="http://schemas.microsoft.com/office/drawing/2014/main" id="{EDC32F75-02B5-47D0-9035-8CA2A4EF708A}"/>
              </a:ext>
            </a:extLst>
          </p:cNvPr>
          <p:cNvSpPr txBox="1"/>
          <p:nvPr userDrawn="1"/>
        </p:nvSpPr>
        <p:spPr>
          <a:xfrm>
            <a:off x="8028383" y="6328119"/>
            <a:ext cx="827629" cy="307777"/>
          </a:xfrm>
          <a:prstGeom prst="rect">
            <a:avLst/>
          </a:prstGeom>
          <a:noFill/>
        </p:spPr>
        <p:txBody>
          <a:bodyPr wrap="square" rtlCol="0">
            <a:spAutoFit/>
          </a:bodyPr>
          <a:lstStyle/>
          <a:p>
            <a:fld id="{470F417D-3536-4F01-A3E8-5F4D22C60555}" type="slidenum">
              <a:rPr lang="fr-FR" sz="1400" smtClean="0"/>
              <a:t>‹N°›</a:t>
            </a:fld>
            <a:endParaRPr lang="fr-FR" sz="1400" dirty="0"/>
          </a:p>
        </p:txBody>
      </p:sp>
    </p:spTree>
    <p:extLst>
      <p:ext uri="{BB962C8B-B14F-4D97-AF65-F5344CB8AC3E}">
        <p14:creationId xmlns:p14="http://schemas.microsoft.com/office/powerpoint/2010/main" val="1355539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sz="2800" cap="all" baseline="0">
                <a:latin typeface="Franklin Gothic Medium" panose="020B0603020102020204" pitchFamily="34" charset="0"/>
              </a:defRPr>
            </a:lvl1pPr>
          </a:lstStyle>
          <a:p>
            <a:r>
              <a:rPr lang="fr-FR" dirty="0"/>
              <a:t>Titre chapitre</a:t>
            </a:r>
          </a:p>
        </p:txBody>
      </p:sp>
      <p:sp>
        <p:nvSpPr>
          <p:cNvPr id="3" name="Espace réservé du contenu 2"/>
          <p:cNvSpPr>
            <a:spLocks noGrp="1"/>
          </p:cNvSpPr>
          <p:nvPr>
            <p:ph idx="1" hasCustomPrompt="1"/>
          </p:nvPr>
        </p:nvSpPr>
        <p:spPr>
          <a:xfrm>
            <a:off x="395536" y="1556794"/>
            <a:ext cx="8229600" cy="4525963"/>
          </a:xfrm>
        </p:spPr>
        <p:txBody>
          <a:bodyPr/>
          <a:lstStyle>
            <a:lvl1pPr marL="0" indent="0">
              <a:buNone/>
              <a:defRPr sz="1600" baseline="0">
                <a:solidFill>
                  <a:schemeClr val="tx1"/>
                </a:solidFill>
                <a:latin typeface="Franklin Gothic Medium" panose="020B0603020102020204" pitchFamily="34" charset="0"/>
              </a:defRPr>
            </a:lvl1pPr>
          </a:lstStyle>
          <a:p>
            <a:pPr lvl="0"/>
            <a:r>
              <a:rPr lang="fr-FR" dirty="0"/>
              <a:t>Cliquer pour ajouter du texte</a:t>
            </a:r>
          </a:p>
        </p:txBody>
      </p:sp>
      <p:sp>
        <p:nvSpPr>
          <p:cNvPr id="4" name="Espace réservé de la date 3"/>
          <p:cNvSpPr>
            <a:spLocks noGrp="1"/>
          </p:cNvSpPr>
          <p:nvPr>
            <p:ph type="dt" sz="half" idx="10"/>
          </p:nvPr>
        </p:nvSpPr>
        <p:spPr/>
        <p:txBody>
          <a:bodyPr/>
          <a:lstStyle>
            <a:lvl1pPr>
              <a:defRPr/>
            </a:lvl1pPr>
          </a:lstStyle>
          <a:p>
            <a:pPr>
              <a:defRPr/>
            </a:pPr>
            <a:fld id="{47BFED94-DD97-4EFA-8D3B-72F79368DF9C}" type="datetime1">
              <a:rPr lang="fr-FR" smtClean="0"/>
              <a:t>21/05/2021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dirty="0"/>
              <a:t>UNION DES PORTS DE FRANCE - 8, Place du général Catroux 75017 Paris - www.port.fr</a:t>
            </a:r>
          </a:p>
        </p:txBody>
      </p:sp>
      <p:sp>
        <p:nvSpPr>
          <p:cNvPr id="7" name="ZoneTexte 6">
            <a:extLst>
              <a:ext uri="{FF2B5EF4-FFF2-40B4-BE49-F238E27FC236}">
                <a16:creationId xmlns:a16="http://schemas.microsoft.com/office/drawing/2014/main" id="{DB9A9F5A-BFEF-4C0B-8324-005C90D1B8A9}"/>
              </a:ext>
            </a:extLst>
          </p:cNvPr>
          <p:cNvSpPr txBox="1"/>
          <p:nvPr userDrawn="1"/>
        </p:nvSpPr>
        <p:spPr>
          <a:xfrm>
            <a:off x="8028383" y="6328119"/>
            <a:ext cx="827629" cy="307777"/>
          </a:xfrm>
          <a:prstGeom prst="rect">
            <a:avLst/>
          </a:prstGeom>
          <a:noFill/>
        </p:spPr>
        <p:txBody>
          <a:bodyPr wrap="square" rtlCol="0">
            <a:spAutoFit/>
          </a:bodyPr>
          <a:lstStyle/>
          <a:p>
            <a:fld id="{470F417D-3536-4F01-A3E8-5F4D22C60555}" type="slidenum">
              <a:rPr lang="fr-FR" sz="1400" smtClean="0"/>
              <a:t>‹N°›</a:t>
            </a:fld>
            <a:endParaRPr lang="fr-FR" sz="1400" dirty="0"/>
          </a:p>
        </p:txBody>
      </p:sp>
    </p:spTree>
    <p:extLst>
      <p:ext uri="{BB962C8B-B14F-4D97-AF65-F5344CB8AC3E}">
        <p14:creationId xmlns:p14="http://schemas.microsoft.com/office/powerpoint/2010/main" val="2757672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2"/>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902EA030-E9C5-441D-BEDA-6635C942FC37}" type="datetime1">
              <a:rPr lang="fr-FR" smtClean="0"/>
              <a:t>21/05/2021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dirty="0"/>
              <a:t>UNION DES PORTS DE FRANCE - 8, Place du général Catroux 75017 Paris - www.port.fr</a:t>
            </a:r>
          </a:p>
        </p:txBody>
      </p:sp>
      <p:sp>
        <p:nvSpPr>
          <p:cNvPr id="7" name="ZoneTexte 6">
            <a:extLst>
              <a:ext uri="{FF2B5EF4-FFF2-40B4-BE49-F238E27FC236}">
                <a16:creationId xmlns:a16="http://schemas.microsoft.com/office/drawing/2014/main" id="{C5846D52-BB31-47B2-AE09-BADFF1491F8B}"/>
              </a:ext>
            </a:extLst>
          </p:cNvPr>
          <p:cNvSpPr txBox="1"/>
          <p:nvPr userDrawn="1"/>
        </p:nvSpPr>
        <p:spPr>
          <a:xfrm>
            <a:off x="8028383" y="6328119"/>
            <a:ext cx="827629" cy="307777"/>
          </a:xfrm>
          <a:prstGeom prst="rect">
            <a:avLst/>
          </a:prstGeom>
          <a:noFill/>
        </p:spPr>
        <p:txBody>
          <a:bodyPr wrap="square" rtlCol="0">
            <a:spAutoFit/>
          </a:bodyPr>
          <a:lstStyle/>
          <a:p>
            <a:fld id="{470F417D-3536-4F01-A3E8-5F4D22C60555}" type="slidenum">
              <a:rPr lang="fr-FR" sz="1400" smtClean="0"/>
              <a:t>‹N°›</a:t>
            </a:fld>
            <a:endParaRPr lang="fr-FR" sz="1400" dirty="0"/>
          </a:p>
        </p:txBody>
      </p:sp>
    </p:spTree>
    <p:extLst>
      <p:ext uri="{BB962C8B-B14F-4D97-AF65-F5344CB8AC3E}">
        <p14:creationId xmlns:p14="http://schemas.microsoft.com/office/powerpoint/2010/main" val="1860087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B2396876-4C7D-4B53-AF2B-B5EE8E4881A9}" type="datetime1">
              <a:rPr lang="fr-FR" smtClean="0"/>
              <a:t>21/05/2021</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dirty="0"/>
              <a:t>UNION DES PORTS DE FRANCE - 8, Place du général Catroux 75017 Paris - www.port.fr</a:t>
            </a:r>
          </a:p>
        </p:txBody>
      </p:sp>
      <p:sp>
        <p:nvSpPr>
          <p:cNvPr id="8" name="ZoneTexte 7">
            <a:extLst>
              <a:ext uri="{FF2B5EF4-FFF2-40B4-BE49-F238E27FC236}">
                <a16:creationId xmlns:a16="http://schemas.microsoft.com/office/drawing/2014/main" id="{B73D9D21-C64B-46C0-BB91-93C7C3129E31}"/>
              </a:ext>
            </a:extLst>
          </p:cNvPr>
          <p:cNvSpPr txBox="1"/>
          <p:nvPr userDrawn="1"/>
        </p:nvSpPr>
        <p:spPr>
          <a:xfrm>
            <a:off x="8028383" y="6328119"/>
            <a:ext cx="827629" cy="307777"/>
          </a:xfrm>
          <a:prstGeom prst="rect">
            <a:avLst/>
          </a:prstGeom>
          <a:noFill/>
        </p:spPr>
        <p:txBody>
          <a:bodyPr wrap="square" rtlCol="0">
            <a:spAutoFit/>
          </a:bodyPr>
          <a:lstStyle/>
          <a:p>
            <a:fld id="{470F417D-3536-4F01-A3E8-5F4D22C60555}" type="slidenum">
              <a:rPr lang="fr-FR" sz="1400" smtClean="0"/>
              <a:t>‹N°›</a:t>
            </a:fld>
            <a:endParaRPr lang="fr-FR" sz="1400" dirty="0"/>
          </a:p>
        </p:txBody>
      </p:sp>
    </p:spTree>
    <p:extLst>
      <p:ext uri="{BB962C8B-B14F-4D97-AF65-F5344CB8AC3E}">
        <p14:creationId xmlns:p14="http://schemas.microsoft.com/office/powerpoint/2010/main" val="2270819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2F7D1062-AAB8-403B-B9A7-52EBA20C4FB6}" type="datetime1">
              <a:rPr lang="fr-FR" smtClean="0"/>
              <a:t>21/05/2021</a:t>
            </a:fld>
            <a:endParaRPr lang="fr-FR"/>
          </a:p>
        </p:txBody>
      </p:sp>
      <p:sp>
        <p:nvSpPr>
          <p:cNvPr id="8" name="Espace réservé du pied de page 4"/>
          <p:cNvSpPr>
            <a:spLocks noGrp="1"/>
          </p:cNvSpPr>
          <p:nvPr>
            <p:ph type="ftr" sz="quarter" idx="11"/>
          </p:nvPr>
        </p:nvSpPr>
        <p:spPr/>
        <p:txBody>
          <a:bodyPr/>
          <a:lstStyle>
            <a:lvl1pPr>
              <a:defRPr/>
            </a:lvl1pPr>
          </a:lstStyle>
          <a:p>
            <a:pPr>
              <a:defRPr/>
            </a:pPr>
            <a:r>
              <a:rPr lang="fr-FR" dirty="0"/>
              <a:t>UNION DES PORTS DE FRANCE - 8, Place du général Catroux 75017 Paris - www.port.fr</a:t>
            </a:r>
          </a:p>
        </p:txBody>
      </p:sp>
      <p:sp>
        <p:nvSpPr>
          <p:cNvPr id="10" name="ZoneTexte 9">
            <a:extLst>
              <a:ext uri="{FF2B5EF4-FFF2-40B4-BE49-F238E27FC236}">
                <a16:creationId xmlns:a16="http://schemas.microsoft.com/office/drawing/2014/main" id="{F2AACD78-4340-4BCB-AA06-25C3BE0E5108}"/>
              </a:ext>
            </a:extLst>
          </p:cNvPr>
          <p:cNvSpPr txBox="1"/>
          <p:nvPr userDrawn="1"/>
        </p:nvSpPr>
        <p:spPr>
          <a:xfrm>
            <a:off x="8028383" y="6328119"/>
            <a:ext cx="827629" cy="307777"/>
          </a:xfrm>
          <a:prstGeom prst="rect">
            <a:avLst/>
          </a:prstGeom>
          <a:noFill/>
        </p:spPr>
        <p:txBody>
          <a:bodyPr wrap="square" rtlCol="0">
            <a:spAutoFit/>
          </a:bodyPr>
          <a:lstStyle/>
          <a:p>
            <a:fld id="{470F417D-3536-4F01-A3E8-5F4D22C60555}" type="slidenum">
              <a:rPr lang="fr-FR" sz="1400" smtClean="0"/>
              <a:t>‹N°›</a:t>
            </a:fld>
            <a:endParaRPr lang="fr-FR" sz="1400" dirty="0"/>
          </a:p>
        </p:txBody>
      </p:sp>
    </p:spTree>
    <p:extLst>
      <p:ext uri="{BB962C8B-B14F-4D97-AF65-F5344CB8AC3E}">
        <p14:creationId xmlns:p14="http://schemas.microsoft.com/office/powerpoint/2010/main" val="2335484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p:cNvSpPr>
            <a:spLocks noGrp="1"/>
          </p:cNvSpPr>
          <p:nvPr>
            <p:ph type="dt" sz="half" idx="10"/>
          </p:nvPr>
        </p:nvSpPr>
        <p:spPr/>
        <p:txBody>
          <a:bodyPr/>
          <a:lstStyle>
            <a:lvl1pPr>
              <a:defRPr/>
            </a:lvl1pPr>
          </a:lstStyle>
          <a:p>
            <a:pPr>
              <a:defRPr/>
            </a:pPr>
            <a:fld id="{C5B4E8AA-7E4C-41F7-B970-20664DFA5298}" type="datetime1">
              <a:rPr lang="fr-FR" smtClean="0"/>
              <a:t>21/05/2021</a:t>
            </a:fld>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fr-FR" dirty="0"/>
              <a:t>UNION DES PORTS DE FRANCE - 8, Place du général Catroux 75017 Paris - www.port.fr</a:t>
            </a:r>
          </a:p>
        </p:txBody>
      </p:sp>
      <p:sp>
        <p:nvSpPr>
          <p:cNvPr id="6" name="ZoneTexte 5">
            <a:extLst>
              <a:ext uri="{FF2B5EF4-FFF2-40B4-BE49-F238E27FC236}">
                <a16:creationId xmlns:a16="http://schemas.microsoft.com/office/drawing/2014/main" id="{EA9A8216-9ECE-43D2-A038-54CA0E3C8322}"/>
              </a:ext>
            </a:extLst>
          </p:cNvPr>
          <p:cNvSpPr txBox="1"/>
          <p:nvPr userDrawn="1"/>
        </p:nvSpPr>
        <p:spPr>
          <a:xfrm>
            <a:off x="8028383" y="6328119"/>
            <a:ext cx="827629" cy="307777"/>
          </a:xfrm>
          <a:prstGeom prst="rect">
            <a:avLst/>
          </a:prstGeom>
          <a:noFill/>
        </p:spPr>
        <p:txBody>
          <a:bodyPr wrap="square" rtlCol="0">
            <a:spAutoFit/>
          </a:bodyPr>
          <a:lstStyle/>
          <a:p>
            <a:fld id="{470F417D-3536-4F01-A3E8-5F4D22C60555}" type="slidenum">
              <a:rPr lang="fr-FR" sz="1400" smtClean="0"/>
              <a:t>‹N°›</a:t>
            </a:fld>
            <a:endParaRPr lang="fr-FR" sz="1400" dirty="0"/>
          </a:p>
        </p:txBody>
      </p:sp>
    </p:spTree>
    <p:extLst>
      <p:ext uri="{BB962C8B-B14F-4D97-AF65-F5344CB8AC3E}">
        <p14:creationId xmlns:p14="http://schemas.microsoft.com/office/powerpoint/2010/main" val="3639548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8DDD0CB8-3BEF-4EA5-ACA8-12564D57E024}" type="datetime1">
              <a:rPr lang="fr-FR" smtClean="0"/>
              <a:t>21/05/2021</a:t>
            </a:fld>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fr-FR" dirty="0"/>
              <a:t>UNION DES PORTS DE FRANCE - 8, Place du général Catroux 75017 Paris - www.port.fr</a:t>
            </a:r>
          </a:p>
        </p:txBody>
      </p:sp>
      <p:sp>
        <p:nvSpPr>
          <p:cNvPr id="5" name="ZoneTexte 4">
            <a:extLst>
              <a:ext uri="{FF2B5EF4-FFF2-40B4-BE49-F238E27FC236}">
                <a16:creationId xmlns:a16="http://schemas.microsoft.com/office/drawing/2014/main" id="{C64A2101-1C9E-41CF-B667-DCEB48A287DC}"/>
              </a:ext>
            </a:extLst>
          </p:cNvPr>
          <p:cNvSpPr txBox="1"/>
          <p:nvPr userDrawn="1"/>
        </p:nvSpPr>
        <p:spPr>
          <a:xfrm>
            <a:off x="8028383" y="6328119"/>
            <a:ext cx="827629" cy="307777"/>
          </a:xfrm>
          <a:prstGeom prst="rect">
            <a:avLst/>
          </a:prstGeom>
          <a:noFill/>
        </p:spPr>
        <p:txBody>
          <a:bodyPr wrap="square" rtlCol="0">
            <a:spAutoFit/>
          </a:bodyPr>
          <a:lstStyle/>
          <a:p>
            <a:fld id="{470F417D-3536-4F01-A3E8-5F4D22C60555}" type="slidenum">
              <a:rPr lang="fr-FR" sz="1400" smtClean="0"/>
              <a:t>‹N°›</a:t>
            </a:fld>
            <a:endParaRPr lang="fr-FR" sz="1400" dirty="0"/>
          </a:p>
        </p:txBody>
      </p:sp>
    </p:spTree>
    <p:extLst>
      <p:ext uri="{BB962C8B-B14F-4D97-AF65-F5344CB8AC3E}">
        <p14:creationId xmlns:p14="http://schemas.microsoft.com/office/powerpoint/2010/main" val="3255062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41DD1D60-76E2-4A5E-B5D7-279C692D060E}" type="datetime1">
              <a:rPr lang="fr-FR" smtClean="0"/>
              <a:t>21/05/2021</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dirty="0"/>
              <a:t>UNION DES PORTS DE FRANCE - 8, Place du général Catroux 75017 Paris - www.port.fr</a:t>
            </a:r>
          </a:p>
        </p:txBody>
      </p:sp>
      <p:sp>
        <p:nvSpPr>
          <p:cNvPr id="8" name="ZoneTexte 7">
            <a:extLst>
              <a:ext uri="{FF2B5EF4-FFF2-40B4-BE49-F238E27FC236}">
                <a16:creationId xmlns:a16="http://schemas.microsoft.com/office/drawing/2014/main" id="{ACA3FE60-7D29-470A-8114-F01C77C50AE6}"/>
              </a:ext>
            </a:extLst>
          </p:cNvPr>
          <p:cNvSpPr txBox="1"/>
          <p:nvPr userDrawn="1"/>
        </p:nvSpPr>
        <p:spPr>
          <a:xfrm>
            <a:off x="8028383" y="6328119"/>
            <a:ext cx="827629" cy="307777"/>
          </a:xfrm>
          <a:prstGeom prst="rect">
            <a:avLst/>
          </a:prstGeom>
          <a:noFill/>
        </p:spPr>
        <p:txBody>
          <a:bodyPr wrap="square" rtlCol="0">
            <a:spAutoFit/>
          </a:bodyPr>
          <a:lstStyle/>
          <a:p>
            <a:fld id="{470F417D-3536-4F01-A3E8-5F4D22C60555}" type="slidenum">
              <a:rPr lang="fr-FR" sz="1400" smtClean="0"/>
              <a:t>‹N°›</a:t>
            </a:fld>
            <a:endParaRPr lang="fr-FR" sz="1400" dirty="0"/>
          </a:p>
        </p:txBody>
      </p:sp>
    </p:spTree>
    <p:extLst>
      <p:ext uri="{BB962C8B-B14F-4D97-AF65-F5344CB8AC3E}">
        <p14:creationId xmlns:p14="http://schemas.microsoft.com/office/powerpoint/2010/main" val="3990095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F7BEF66-097F-43AD-B644-FF11C01C9DE6}" type="datetime1">
              <a:rPr lang="fr-FR" smtClean="0"/>
              <a:t>21/05/2021</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dirty="0"/>
              <a:t>UNION DES PORTS DE FRANCE - 8, Place du général Catroux 75017 Paris - www.port.fr</a:t>
            </a:r>
          </a:p>
        </p:txBody>
      </p:sp>
      <p:sp>
        <p:nvSpPr>
          <p:cNvPr id="8" name="ZoneTexte 7">
            <a:extLst>
              <a:ext uri="{FF2B5EF4-FFF2-40B4-BE49-F238E27FC236}">
                <a16:creationId xmlns:a16="http://schemas.microsoft.com/office/drawing/2014/main" id="{3BF1501C-2439-4381-9A6B-57C537E6ED0A}"/>
              </a:ext>
            </a:extLst>
          </p:cNvPr>
          <p:cNvSpPr txBox="1"/>
          <p:nvPr userDrawn="1"/>
        </p:nvSpPr>
        <p:spPr>
          <a:xfrm>
            <a:off x="8028383" y="6328119"/>
            <a:ext cx="827629" cy="307777"/>
          </a:xfrm>
          <a:prstGeom prst="rect">
            <a:avLst/>
          </a:prstGeom>
          <a:noFill/>
        </p:spPr>
        <p:txBody>
          <a:bodyPr wrap="square" rtlCol="0">
            <a:spAutoFit/>
          </a:bodyPr>
          <a:lstStyle/>
          <a:p>
            <a:fld id="{470F417D-3536-4F01-A3E8-5F4D22C60555}" type="slidenum">
              <a:rPr lang="fr-FR" sz="1400" smtClean="0"/>
              <a:t>‹N°›</a:t>
            </a:fld>
            <a:endParaRPr lang="fr-FR" sz="1400" dirty="0"/>
          </a:p>
        </p:txBody>
      </p:sp>
    </p:spTree>
    <p:extLst>
      <p:ext uri="{BB962C8B-B14F-4D97-AF65-F5344CB8AC3E}">
        <p14:creationId xmlns:p14="http://schemas.microsoft.com/office/powerpoint/2010/main" val="662085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661DC40-7291-4E95-B9B0-3B6DCAD202C1}" type="datetime1">
              <a:rPr lang="fr-FR" smtClean="0"/>
              <a:t>21/05/2021</a:t>
            </a:fld>
            <a:endParaRPr lang="fr-FR"/>
          </a:p>
        </p:txBody>
      </p:sp>
      <p:sp>
        <p:nvSpPr>
          <p:cNvPr id="5" name="Espace réservé du pied de page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fr-FR" dirty="0"/>
              <a:t>UNION DES PORTS DE FRANCE - 8, Place du général Catroux 75017 Paris - www.port.fr</a:t>
            </a:r>
          </a:p>
        </p:txBody>
      </p:sp>
      <p:sp>
        <p:nvSpPr>
          <p:cNvPr id="6" name="Espace réservé du numéro de diapositive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42B387D-324B-4383-A700-7D9A195780ED}"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a:defRPr>
      </a:lvl2pPr>
      <a:lvl3pPr algn="ctr" rtl="0" eaLnBrk="1" fontAlgn="base" hangingPunct="1">
        <a:spcBef>
          <a:spcPct val="0"/>
        </a:spcBef>
        <a:spcAft>
          <a:spcPct val="0"/>
        </a:spcAft>
        <a:defRPr sz="4400">
          <a:solidFill>
            <a:schemeClr val="tx1"/>
          </a:solidFill>
          <a:latin typeface="Calibri"/>
        </a:defRPr>
      </a:lvl3pPr>
      <a:lvl4pPr algn="ctr" rtl="0" eaLnBrk="1" fontAlgn="base" hangingPunct="1">
        <a:spcBef>
          <a:spcPct val="0"/>
        </a:spcBef>
        <a:spcAft>
          <a:spcPct val="0"/>
        </a:spcAft>
        <a:defRPr sz="4400">
          <a:solidFill>
            <a:schemeClr val="tx1"/>
          </a:solidFill>
          <a:latin typeface="Calibri"/>
        </a:defRPr>
      </a:lvl4pPr>
      <a:lvl5pPr algn="ctr" rtl="0" eaLnBrk="1" fontAlgn="base" hangingPunct="1">
        <a:spcBef>
          <a:spcPct val="0"/>
        </a:spcBef>
        <a:spcAft>
          <a:spcPct val="0"/>
        </a:spcAft>
        <a:defRPr sz="4400">
          <a:solidFill>
            <a:schemeClr val="tx1"/>
          </a:solidFill>
          <a:latin typeface="Calibri"/>
        </a:defRPr>
      </a:lvl5pPr>
      <a:lvl6pPr marL="457200" algn="ctr" rtl="0" eaLnBrk="1" fontAlgn="base" hangingPunct="1">
        <a:spcBef>
          <a:spcPct val="0"/>
        </a:spcBef>
        <a:spcAft>
          <a:spcPct val="0"/>
        </a:spcAft>
        <a:defRPr sz="4400">
          <a:solidFill>
            <a:schemeClr val="tx1"/>
          </a:solidFill>
          <a:latin typeface="Calibri"/>
        </a:defRPr>
      </a:lvl6pPr>
      <a:lvl7pPr marL="914400" algn="ctr" rtl="0" eaLnBrk="1" fontAlgn="base" hangingPunct="1">
        <a:spcBef>
          <a:spcPct val="0"/>
        </a:spcBef>
        <a:spcAft>
          <a:spcPct val="0"/>
        </a:spcAft>
        <a:defRPr sz="4400">
          <a:solidFill>
            <a:schemeClr val="tx1"/>
          </a:solidFill>
          <a:latin typeface="Calibri"/>
        </a:defRPr>
      </a:lvl7pPr>
      <a:lvl8pPr marL="1371600" algn="ctr" rtl="0" eaLnBrk="1" fontAlgn="base" hangingPunct="1">
        <a:spcBef>
          <a:spcPct val="0"/>
        </a:spcBef>
        <a:spcAft>
          <a:spcPct val="0"/>
        </a:spcAft>
        <a:defRPr sz="4400">
          <a:solidFill>
            <a:schemeClr val="tx1"/>
          </a:solidFill>
          <a:latin typeface="Calibri"/>
        </a:defRPr>
      </a:lvl8pPr>
      <a:lvl9pPr marL="1828800" algn="ctr" rtl="0" eaLnBrk="1" fontAlgn="base" hangingPunct="1">
        <a:spcBef>
          <a:spcPct val="0"/>
        </a:spcBef>
        <a:spcAft>
          <a:spcPct val="0"/>
        </a:spcAft>
        <a:defRPr sz="4400">
          <a:solidFill>
            <a:schemeClr val="tx1"/>
          </a:solidFill>
          <a:latin typeface="Calibri"/>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port.f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itre 5"/>
          <p:cNvSpPr>
            <a:spLocks noGrp="1"/>
          </p:cNvSpPr>
          <p:nvPr>
            <p:ph type="ctrTitle"/>
          </p:nvPr>
        </p:nvSpPr>
        <p:spPr/>
        <p:txBody>
          <a:bodyPr/>
          <a:lstStyle/>
          <a:p>
            <a:r>
              <a:rPr lang="fr-FR" altLang="fr-FR" sz="2000" dirty="0">
                <a:solidFill>
                  <a:schemeClr val="bg1"/>
                </a:solidFill>
                <a:latin typeface="Franklin Gothic Demi" pitchFamily="34" charset="0"/>
              </a:rPr>
              <a:t>I. TITRE PARTIE </a:t>
            </a:r>
          </a:p>
        </p:txBody>
      </p:sp>
      <p:sp>
        <p:nvSpPr>
          <p:cNvPr id="11" name="Sous-titre 10"/>
          <p:cNvSpPr>
            <a:spLocks noGrp="1"/>
          </p:cNvSpPr>
          <p:nvPr>
            <p:ph type="subTitle" idx="1"/>
          </p:nvPr>
        </p:nvSpPr>
        <p:spPr>
          <a:xfrm>
            <a:off x="1371600" y="3886200"/>
            <a:ext cx="6400800" cy="2135088"/>
          </a:xfrm>
        </p:spPr>
        <p:txBody>
          <a:bodyPr/>
          <a:lstStyle/>
          <a:p>
            <a:r>
              <a:rPr lang="fr-FR" dirty="0"/>
              <a:t>Jean-Pierre Chalus</a:t>
            </a:r>
          </a:p>
          <a:p>
            <a:r>
              <a:rPr lang="fr-FR" dirty="0"/>
              <a:t>Président de l’Union des Ports de France</a:t>
            </a:r>
          </a:p>
          <a:p>
            <a:endParaRPr lang="fr-FR" dirty="0"/>
          </a:p>
          <a:p>
            <a:r>
              <a:rPr lang="fr-FR" dirty="0"/>
              <a:t>26 mai 2021 – Webconférence EASYLOG </a:t>
            </a:r>
          </a:p>
        </p:txBody>
      </p:sp>
      <p:pic>
        <p:nvPicPr>
          <p:cNvPr id="3078"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5949950"/>
            <a:ext cx="11557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2412"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a:extLst>
              <a:ext uri="{FF2B5EF4-FFF2-40B4-BE49-F238E27FC236}">
                <a16:creationId xmlns:a16="http://schemas.microsoft.com/office/drawing/2014/main" id="{038754A6-5524-4EEB-A51A-12ED32845C41}"/>
              </a:ext>
            </a:extLst>
          </p:cNvPr>
          <p:cNvSpPr txBox="1"/>
          <p:nvPr/>
        </p:nvSpPr>
        <p:spPr>
          <a:xfrm>
            <a:off x="1371600" y="2924946"/>
            <a:ext cx="6400800" cy="830997"/>
          </a:xfrm>
          <a:prstGeom prst="rect">
            <a:avLst/>
          </a:prstGeom>
          <a:noFill/>
        </p:spPr>
        <p:txBody>
          <a:bodyPr wrap="square" rtlCol="0">
            <a:spAutoFit/>
          </a:bodyPr>
          <a:lstStyle/>
          <a:p>
            <a:pPr algn="ctr"/>
            <a:r>
              <a:rPr lang="fr-FR" sz="2400" dirty="0">
                <a:solidFill>
                  <a:srgbClr val="0C4DA2"/>
                </a:solidFill>
                <a:latin typeface="Franklin Gothic Demi" panose="020B0703020102020204" pitchFamily="34" charset="0"/>
              </a:rPr>
              <a:t>PANORAMA DES PORTS </a:t>
            </a:r>
            <a:r>
              <a:rPr lang="fr-FR" sz="2400" cap="all" dirty="0">
                <a:solidFill>
                  <a:srgbClr val="0C4DA2"/>
                </a:solidFill>
                <a:latin typeface="Franklin Gothic Demi" panose="020B0703020102020204" pitchFamily="34" charset="0"/>
              </a:rPr>
              <a:t>FRANçais : </a:t>
            </a:r>
          </a:p>
          <a:p>
            <a:pPr algn="ctr"/>
            <a:r>
              <a:rPr lang="fr-FR" sz="2400" cap="all" dirty="0">
                <a:solidFill>
                  <a:srgbClr val="0C4DA2"/>
                </a:solidFill>
                <a:latin typeface="Franklin Gothic Demi" panose="020B0703020102020204" pitchFamily="34" charset="0"/>
              </a:rPr>
              <a:t>enjeux &amp; défis</a:t>
            </a:r>
          </a:p>
        </p:txBody>
      </p:sp>
    </p:spTree>
    <p:extLst>
      <p:ext uri="{BB962C8B-B14F-4D97-AF65-F5344CB8AC3E}">
        <p14:creationId xmlns:p14="http://schemas.microsoft.com/office/powerpoint/2010/main" val="2234217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itre 5"/>
          <p:cNvSpPr>
            <a:spLocks noGrp="1"/>
          </p:cNvSpPr>
          <p:nvPr>
            <p:ph type="title"/>
          </p:nvPr>
        </p:nvSpPr>
        <p:spPr>
          <a:xfrm>
            <a:off x="1550988" y="116632"/>
            <a:ext cx="5832648" cy="648072"/>
          </a:xfrm>
        </p:spPr>
        <p:txBody>
          <a:bodyPr/>
          <a:lstStyle/>
          <a:p>
            <a:pPr marL="514350" indent="-514350">
              <a:buFont typeface="+mj-lt"/>
              <a:buAutoNum type="romanUcPeriod" startAt="4"/>
            </a:pPr>
            <a:r>
              <a:rPr lang="fr-FR" altLang="fr-FR" sz="2000" dirty="0">
                <a:solidFill>
                  <a:schemeClr val="bg1"/>
                </a:solidFill>
                <a:latin typeface="Franklin Gothic Demi" pitchFamily="34" charset="0"/>
              </a:rPr>
              <a:t>LES DEFIS NUMERIQUES</a:t>
            </a:r>
          </a:p>
        </p:txBody>
      </p:sp>
      <p:sp>
        <p:nvSpPr>
          <p:cNvPr id="2" name="Espace réservé du contenu 1"/>
          <p:cNvSpPr>
            <a:spLocks noGrp="1"/>
          </p:cNvSpPr>
          <p:nvPr>
            <p:ph idx="1"/>
          </p:nvPr>
        </p:nvSpPr>
        <p:spPr>
          <a:xfrm>
            <a:off x="467544" y="798769"/>
            <a:ext cx="8208912" cy="4790472"/>
          </a:xfrm>
        </p:spPr>
        <p:txBody>
          <a:bodyPr/>
          <a:lstStyle/>
          <a:p>
            <a:pPr algn="just">
              <a:spcAft>
                <a:spcPts val="600"/>
              </a:spcAft>
            </a:pPr>
            <a:r>
              <a:rPr lang="fr-FR" sz="1800" dirty="0">
                <a:effectLst/>
                <a:ea typeface="Calibri" panose="020F0502020204030204" pitchFamily="34" charset="0"/>
                <a:cs typeface="Times New Roman" panose="02020603050405020304" pitchFamily="18" charset="0"/>
              </a:rPr>
              <a:t>ACCELERATION NUMERIQUE</a:t>
            </a:r>
          </a:p>
          <a:p>
            <a:pPr marL="342900" indent="-342900" algn="just">
              <a:spcAft>
                <a:spcPts val="0"/>
              </a:spcAft>
              <a:buClr>
                <a:srgbClr val="0C4DA2"/>
              </a:buClr>
              <a:buFont typeface="Arial" panose="020B0604020202020204" pitchFamily="34" charset="0"/>
              <a:buChar char="•"/>
            </a:pPr>
            <a:r>
              <a:rPr lang="fr-FR" dirty="0">
                <a:effectLst/>
                <a:ea typeface="Calibri" panose="020F0502020204030204" pitchFamily="34" charset="0"/>
                <a:cs typeface="Times New Roman" panose="02020603050405020304" pitchFamily="18" charset="0"/>
              </a:rPr>
              <a:t>Le numérique est à la croisée des enjeux  portuaires : </a:t>
            </a:r>
          </a:p>
          <a:p>
            <a:pPr marL="646112" lvl="1" algn="just">
              <a:spcAft>
                <a:spcPts val="0"/>
              </a:spcAft>
              <a:buClr>
                <a:srgbClr val="0C4DA2"/>
              </a:buClr>
              <a:buFont typeface="Courier New" panose="02070309020205020404" pitchFamily="49" charset="0"/>
              <a:buChar char="o"/>
            </a:pPr>
            <a:r>
              <a:rPr lang="fr-FR" sz="1400" dirty="0">
                <a:latin typeface="Franklin Gothic Medium" panose="020B0603020102020204" pitchFamily="34" charset="0"/>
                <a:ea typeface="Calibri" panose="020F0502020204030204" pitchFamily="34" charset="0"/>
                <a:cs typeface="Times New Roman" panose="02020603050405020304" pitchFamily="18" charset="0"/>
              </a:rPr>
              <a:t>A</a:t>
            </a:r>
            <a:r>
              <a:rPr lang="fr-FR" sz="1400" dirty="0">
                <a:effectLst/>
                <a:latin typeface="Franklin Gothic Medium" panose="020B0603020102020204" pitchFamily="34" charset="0"/>
                <a:ea typeface="Calibri" panose="020F0502020204030204" pitchFamily="34" charset="0"/>
                <a:cs typeface="Times New Roman" panose="02020603050405020304" pitchFamily="18" charset="0"/>
              </a:rPr>
              <a:t>mélioration de la performance économique et environnementale des deux activités principales des ports : la logistique et l'industrie</a:t>
            </a:r>
          </a:p>
          <a:p>
            <a:pPr marL="646112" lvl="1" algn="just">
              <a:spcAft>
                <a:spcPts val="0"/>
              </a:spcAft>
              <a:buClr>
                <a:srgbClr val="0C4DA2"/>
              </a:buClr>
              <a:buFont typeface="Courier New" panose="02070309020205020404" pitchFamily="49" charset="0"/>
              <a:buChar char="o"/>
            </a:pPr>
            <a:r>
              <a:rPr lang="fr-FR" sz="1400" dirty="0">
                <a:latin typeface="Franklin Gothic Medium" panose="020B0603020102020204" pitchFamily="34" charset="0"/>
                <a:ea typeface="Calibri" panose="020F0502020204030204" pitchFamily="34" charset="0"/>
                <a:cs typeface="Times New Roman" panose="02020603050405020304" pitchFamily="18" charset="0"/>
              </a:rPr>
              <a:t>M</a:t>
            </a:r>
            <a:r>
              <a:rPr lang="fr-FR" sz="1400" dirty="0">
                <a:effectLst/>
                <a:latin typeface="Franklin Gothic Medium" panose="020B0603020102020204" pitchFamily="34" charset="0"/>
                <a:ea typeface="Calibri" panose="020F0502020204030204" pitchFamily="34" charset="0"/>
                <a:cs typeface="Times New Roman" panose="02020603050405020304" pitchFamily="18" charset="0"/>
              </a:rPr>
              <a:t>eilleure intégration du port dans son territoir</a:t>
            </a:r>
            <a:r>
              <a:rPr lang="fr-FR" sz="1400" dirty="0">
                <a:latin typeface="Franklin Gothic Medium" panose="020B0603020102020204" pitchFamily="34" charset="0"/>
                <a:ea typeface="Calibri" panose="020F0502020204030204" pitchFamily="34" charset="0"/>
                <a:cs typeface="Times New Roman" panose="02020603050405020304" pitchFamily="18" charset="0"/>
              </a:rPr>
              <a:t>e</a:t>
            </a:r>
          </a:p>
          <a:p>
            <a:pPr marL="646112" lvl="1" algn="just">
              <a:spcAft>
                <a:spcPts val="0"/>
              </a:spcAft>
              <a:buClr>
                <a:srgbClr val="0C4DA2"/>
              </a:buClr>
              <a:buFont typeface="Courier New" panose="02070309020205020404" pitchFamily="49" charset="0"/>
              <a:buChar char="o"/>
            </a:pPr>
            <a:r>
              <a:rPr lang="fr-FR" sz="1400" dirty="0">
                <a:effectLst/>
                <a:latin typeface="Franklin Gothic Medium" panose="020B0603020102020204" pitchFamily="34" charset="0"/>
                <a:ea typeface="Calibri" panose="020F0502020204030204" pitchFamily="34" charset="0"/>
                <a:cs typeface="Times New Roman" panose="02020603050405020304" pitchFamily="18" charset="0"/>
              </a:rPr>
              <a:t>Management de l’innovation</a:t>
            </a:r>
          </a:p>
          <a:p>
            <a:pPr marL="360362" lvl="1" indent="0" algn="just">
              <a:spcAft>
                <a:spcPts val="0"/>
              </a:spcAft>
              <a:buClr>
                <a:srgbClr val="0C4DA2"/>
              </a:buClr>
              <a:buNone/>
            </a:pPr>
            <a:endParaRPr lang="fr-FR" sz="14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algn="just">
              <a:spcAft>
                <a:spcPts val="600"/>
              </a:spcAft>
            </a:pPr>
            <a:r>
              <a:rPr lang="fr-FR" sz="1800" dirty="0">
                <a:effectLst/>
                <a:ea typeface="Calibri" panose="020F0502020204030204" pitchFamily="34" charset="0"/>
                <a:cs typeface="Times New Roman" panose="02020603050405020304" pitchFamily="18" charset="0"/>
              </a:rPr>
              <a:t>RENFORCEMENT DE LA CYBERSECURITE</a:t>
            </a:r>
          </a:p>
          <a:p>
            <a:pPr marL="285750" indent="-285750" algn="just">
              <a:spcAft>
                <a:spcPts val="300"/>
              </a:spcAft>
              <a:buClr>
                <a:srgbClr val="0C4DA2"/>
              </a:buClr>
              <a:buFont typeface="Arial" panose="020B0604020202020204" pitchFamily="34" charset="0"/>
              <a:buChar char="•"/>
            </a:pPr>
            <a:r>
              <a:rPr lang="fr-FR" sz="1400" dirty="0">
                <a:solidFill>
                  <a:srgbClr val="171717"/>
                </a:solidFill>
                <a:ea typeface="Calibri" panose="020F0502020204030204" pitchFamily="34" charset="0"/>
              </a:rPr>
              <a:t>C</a:t>
            </a:r>
            <a:r>
              <a:rPr lang="fr-FR" sz="1400" dirty="0">
                <a:solidFill>
                  <a:srgbClr val="171717"/>
                </a:solidFill>
                <a:effectLst/>
                <a:ea typeface="Calibri" panose="020F0502020204030204" pitchFamily="34" charset="0"/>
              </a:rPr>
              <a:t>ontribution au guide de bonnes pratiques « P</a:t>
            </a:r>
            <a:r>
              <a:rPr lang="fr-FR" sz="1400" dirty="0">
                <a:solidFill>
                  <a:srgbClr val="000000"/>
                </a:solidFill>
                <a:effectLst/>
                <a:ea typeface="Calibri" panose="020F0502020204030204" pitchFamily="34" charset="0"/>
              </a:rPr>
              <a:t>orts </a:t>
            </a:r>
            <a:r>
              <a:rPr lang="fr-FR" sz="1400" dirty="0" err="1">
                <a:solidFill>
                  <a:srgbClr val="000000"/>
                </a:solidFill>
                <a:effectLst/>
                <a:ea typeface="Calibri" panose="020F0502020204030204" pitchFamily="34" charset="0"/>
              </a:rPr>
              <a:t>cybersécurisés</a:t>
            </a:r>
            <a:r>
              <a:rPr lang="fr-FR" sz="1400" dirty="0">
                <a:solidFill>
                  <a:srgbClr val="000000"/>
                </a:solidFill>
                <a:ea typeface="Calibri" panose="020F0502020204030204" pitchFamily="34" charset="0"/>
              </a:rPr>
              <a:t> </a:t>
            </a:r>
            <a:r>
              <a:rPr lang="fr-FR" sz="1400" dirty="0">
                <a:solidFill>
                  <a:srgbClr val="000000"/>
                </a:solidFill>
                <a:effectLst/>
                <a:ea typeface="Calibri" panose="020F0502020204030204" pitchFamily="34" charset="0"/>
              </a:rPr>
              <a:t>» (pilotage MTE). </a:t>
            </a:r>
            <a:endParaRPr lang="fr-FR" sz="1400" dirty="0">
              <a:effectLst/>
              <a:ea typeface="Calibri" panose="020F0502020204030204" pitchFamily="34" charset="0"/>
              <a:cs typeface="Times New Roman" panose="02020603050405020304" pitchFamily="18" charset="0"/>
            </a:endParaRPr>
          </a:p>
          <a:p>
            <a:pPr marL="285750" lvl="0" indent="-285750" algn="just">
              <a:spcAft>
                <a:spcPts val="300"/>
              </a:spcAft>
              <a:buClr>
                <a:srgbClr val="0C4DA2"/>
              </a:buClr>
              <a:buFont typeface="Arial" panose="020B0604020202020204" pitchFamily="34" charset="0"/>
              <a:buChar char="•"/>
            </a:pPr>
            <a:r>
              <a:rPr lang="fr-FR" sz="1400" dirty="0">
                <a:effectLst/>
                <a:ea typeface="Calibri" panose="020F0502020204030204" pitchFamily="34" charset="0"/>
                <a:cs typeface="Times New Roman" panose="02020603050405020304" pitchFamily="18" charset="0"/>
              </a:rPr>
              <a:t>UPF</a:t>
            </a:r>
            <a:r>
              <a:rPr lang="fr-FR" sz="1400" dirty="0">
                <a:ea typeface="Calibri" panose="020F0502020204030204" pitchFamily="34" charset="0"/>
                <a:cs typeface="Times New Roman" panose="02020603050405020304" pitchFamily="18" charset="0"/>
              </a:rPr>
              <a:t>, membre de France Cyber Maritime (c</a:t>
            </a:r>
            <a:r>
              <a:rPr lang="fr-FR" sz="1400" dirty="0">
                <a:solidFill>
                  <a:srgbClr val="171717"/>
                </a:solidFill>
                <a:effectLst/>
                <a:latin typeface="Franklin Gothic Medium" panose="020B0603020102020204" pitchFamily="34" charset="0"/>
                <a:ea typeface="Calibri" panose="020F0502020204030204" pitchFamily="34" charset="0"/>
                <a:cs typeface="Calibri" panose="020F0502020204030204" pitchFamily="34" charset="0"/>
              </a:rPr>
              <a:t>réation : novembre 2020).</a:t>
            </a:r>
          </a:p>
          <a:p>
            <a:pPr marL="285750" lvl="0" indent="-285750" algn="just">
              <a:spcAft>
                <a:spcPts val="300"/>
              </a:spcAft>
              <a:buClr>
                <a:srgbClr val="0C4DA2"/>
              </a:buClr>
              <a:buFont typeface="Arial" panose="020B0604020202020204" pitchFamily="34" charset="0"/>
              <a:buChar char="•"/>
            </a:pPr>
            <a:endParaRPr lang="fr-FR" sz="1400" dirty="0">
              <a:solidFill>
                <a:srgbClr val="171717"/>
              </a:solidFill>
              <a:ea typeface="Calibri" panose="020F0502020204030204" pitchFamily="34" charset="0"/>
              <a:cs typeface="Calibri" panose="020F0502020204030204" pitchFamily="34" charset="0"/>
            </a:endParaRPr>
          </a:p>
          <a:p>
            <a:pPr algn="just">
              <a:spcAft>
                <a:spcPts val="600"/>
              </a:spcAft>
            </a:pPr>
            <a:r>
              <a:rPr lang="fr-FR" sz="1800" dirty="0">
                <a:effectLst/>
                <a:ea typeface="Calibri" panose="020F0502020204030204" pitchFamily="34" charset="0"/>
                <a:cs typeface="Times New Roman" panose="02020603050405020304" pitchFamily="18" charset="0"/>
              </a:rPr>
              <a:t>INTEROPERABILITE DES SYSTEMES D’INFORMATION ET D’OUTILS D’ECHANGES DE DONNEES DANS L’ECOSYSTEME LOGISTIQUE</a:t>
            </a:r>
          </a:p>
          <a:p>
            <a:pPr marL="342900" lvl="0" indent="-342900" algn="just">
              <a:spcAft>
                <a:spcPts val="600"/>
              </a:spcAft>
              <a:buClr>
                <a:srgbClr val="0C4DA2"/>
              </a:buClr>
              <a:buFont typeface="Arial" panose="020B0604020202020204" pitchFamily="34" charset="0"/>
              <a:buChar char="•"/>
            </a:pPr>
            <a:r>
              <a:rPr lang="fr-FR" sz="1400" dirty="0">
                <a:cs typeface="Times New Roman" panose="02020603050405020304" pitchFamily="18" charset="0"/>
              </a:rPr>
              <a:t>Développement en cours d’un guichet unique maritime (règlement européen) </a:t>
            </a:r>
          </a:p>
          <a:p>
            <a:pPr marL="342900" lvl="0" indent="-342900" algn="just">
              <a:spcAft>
                <a:spcPts val="600"/>
              </a:spcAft>
              <a:buClr>
                <a:srgbClr val="0C4DA2"/>
              </a:buClr>
              <a:buFont typeface="Arial" panose="020B0604020202020204" pitchFamily="34" charset="0"/>
              <a:buChar char="•"/>
            </a:pPr>
            <a:r>
              <a:rPr lang="fr-FR" sz="1400" dirty="0">
                <a:cs typeface="Times New Roman" panose="02020603050405020304" pitchFamily="18" charset="0"/>
              </a:rPr>
              <a:t>Interface du guichet unique maritime avec les systèmes d’information pour les formalités des transports terrestres (flux d’information d’une chaîne multimodale)</a:t>
            </a:r>
          </a:p>
          <a:p>
            <a:pPr marL="285750" lvl="0" indent="-285750" algn="just">
              <a:spcAft>
                <a:spcPts val="300"/>
              </a:spcAft>
              <a:buClr>
                <a:srgbClr val="0C4DA2"/>
              </a:buClr>
              <a:buFont typeface="Arial" panose="020B0604020202020204" pitchFamily="34" charset="0"/>
              <a:buChar char="•"/>
            </a:pPr>
            <a:endParaRPr lang="fr-FR" sz="1400" dirty="0">
              <a:solidFill>
                <a:srgbClr val="6A6A6A"/>
              </a:solidFill>
              <a:latin typeface="Franklin Gothic Medium" panose="020B0603020102020204" pitchFamily="34" charset="0"/>
              <a:ea typeface="Calibri" panose="020F0502020204030204" pitchFamily="34" charset="0"/>
              <a:cs typeface="Calibri" panose="020F0502020204030204" pitchFamily="34" charset="0"/>
            </a:endParaRPr>
          </a:p>
        </p:txBody>
      </p:sp>
      <p:sp>
        <p:nvSpPr>
          <p:cNvPr id="6" name="Espace réservé du contenu 1">
            <a:extLst>
              <a:ext uri="{FF2B5EF4-FFF2-40B4-BE49-F238E27FC236}">
                <a16:creationId xmlns:a16="http://schemas.microsoft.com/office/drawing/2014/main" id="{476289E1-FB89-4422-9C5C-17C32F6DD6A6}"/>
              </a:ext>
            </a:extLst>
          </p:cNvPr>
          <p:cNvSpPr txBox="1">
            <a:spLocks/>
          </p:cNvSpPr>
          <p:nvPr/>
        </p:nvSpPr>
        <p:spPr bwMode="auto">
          <a:xfrm>
            <a:off x="467544" y="5677140"/>
            <a:ext cx="7491943" cy="1033177"/>
          </a:xfrm>
          <a:prstGeom prst="rect">
            <a:avLst/>
          </a:prstGeom>
          <a:noFill/>
          <a:ln w="444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600" kern="1200" baseline="0">
                <a:solidFill>
                  <a:schemeClr val="tx1"/>
                </a:solidFill>
                <a:latin typeface="Franklin Gothic Medium" panose="020B0603020102020204" pitchFamily="34"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2000" dirty="0"/>
              <a:t>Les objectifs de la Stratégie Nationale portuaire :</a:t>
            </a:r>
          </a:p>
          <a:p>
            <a:pPr marL="285750" indent="-285750">
              <a:buFont typeface="Wingdings" panose="05000000000000000000" pitchFamily="2" charset="2"/>
              <a:buChar char="Ø"/>
            </a:pPr>
            <a:r>
              <a:rPr lang="fr-FR" sz="1800" dirty="0"/>
              <a:t>Dématérialisation totale des formalités déclaratives liées au passage des navires et des marchandises à H2025.</a:t>
            </a:r>
          </a:p>
        </p:txBody>
      </p:sp>
    </p:spTree>
    <p:extLst>
      <p:ext uri="{BB962C8B-B14F-4D97-AF65-F5344CB8AC3E}">
        <p14:creationId xmlns:p14="http://schemas.microsoft.com/office/powerpoint/2010/main" val="1189546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itre 5"/>
          <p:cNvSpPr>
            <a:spLocks noGrp="1"/>
          </p:cNvSpPr>
          <p:nvPr>
            <p:ph type="title"/>
          </p:nvPr>
        </p:nvSpPr>
        <p:spPr>
          <a:xfrm>
            <a:off x="1550988" y="116632"/>
            <a:ext cx="5832648" cy="648072"/>
          </a:xfrm>
        </p:spPr>
        <p:txBody>
          <a:bodyPr/>
          <a:lstStyle/>
          <a:p>
            <a:pPr marL="514350" indent="-514350">
              <a:buFont typeface="+mj-lt"/>
              <a:buAutoNum type="romanUcPeriod" startAt="4"/>
            </a:pPr>
            <a:r>
              <a:rPr lang="fr-FR" altLang="fr-FR" sz="2000" dirty="0">
                <a:solidFill>
                  <a:schemeClr val="bg1"/>
                </a:solidFill>
                <a:latin typeface="Franklin Gothic Demi" pitchFamily="34" charset="0"/>
              </a:rPr>
              <a:t>LES defis NUMERIQUES</a:t>
            </a:r>
          </a:p>
        </p:txBody>
      </p:sp>
      <p:sp>
        <p:nvSpPr>
          <p:cNvPr id="2" name="Espace réservé du contenu 1"/>
          <p:cNvSpPr>
            <a:spLocks noGrp="1"/>
          </p:cNvSpPr>
          <p:nvPr>
            <p:ph idx="1"/>
          </p:nvPr>
        </p:nvSpPr>
        <p:spPr>
          <a:xfrm>
            <a:off x="395288" y="781162"/>
            <a:ext cx="5624512" cy="5695757"/>
          </a:xfrm>
        </p:spPr>
        <p:txBody>
          <a:bodyPr/>
          <a:lstStyle/>
          <a:p>
            <a:pPr algn="just">
              <a:spcAft>
                <a:spcPts val="1200"/>
              </a:spcAft>
            </a:pPr>
            <a:r>
              <a:rPr lang="fr-FR" dirty="0">
                <a:effectLst/>
                <a:ea typeface="Calibri" panose="020F0502020204030204" pitchFamily="34" charset="0"/>
                <a:cs typeface="Times New Roman" panose="02020603050405020304" pitchFamily="18" charset="0"/>
              </a:rPr>
              <a:t> </a:t>
            </a:r>
            <a:r>
              <a:rPr lang="fr-FR" sz="2000" dirty="0">
                <a:effectLst/>
                <a:ea typeface="Calibri" panose="020F0502020204030204" pitchFamily="34" charset="0"/>
                <a:cs typeface="Times New Roman" panose="02020603050405020304" pitchFamily="18" charset="0"/>
              </a:rPr>
              <a:t>ACCELERATION NUMERIQUE</a:t>
            </a:r>
            <a:endParaRPr lang="fr-FR" dirty="0">
              <a:effectLst/>
              <a:ea typeface="Calibri" panose="020F0502020204030204" pitchFamily="34" charset="0"/>
              <a:cs typeface="Times New Roman" panose="02020603050405020304" pitchFamily="18" charset="0"/>
            </a:endParaRPr>
          </a:p>
          <a:p>
            <a:pPr marL="342900" indent="-342900" algn="just">
              <a:spcAft>
                <a:spcPts val="1200"/>
              </a:spcAft>
              <a:buClr>
                <a:srgbClr val="0C4DA2"/>
              </a:buClr>
              <a:buFont typeface="Arial" panose="020B0604020202020204" pitchFamily="34" charset="0"/>
              <a:buChar char="•"/>
            </a:pPr>
            <a:r>
              <a:rPr lang="fr-FR" sz="1600" dirty="0">
                <a:effectLst/>
                <a:ea typeface="Calibri" panose="020F0502020204030204" pitchFamily="34" charset="0"/>
                <a:cs typeface="Times New Roman" panose="02020603050405020304" pitchFamily="18" charset="0"/>
              </a:rPr>
              <a:t>Exemples de déploiement de solutions numériques dans les ports :  Port de Marseille Fos avec l’initiative </a:t>
            </a:r>
            <a:r>
              <a:rPr lang="fr-FR" sz="1600" dirty="0" err="1">
                <a:effectLst/>
                <a:ea typeface="Calibri" panose="020F0502020204030204" pitchFamily="34" charset="0"/>
                <a:cs typeface="Times New Roman" panose="02020603050405020304" pitchFamily="18" charset="0"/>
              </a:rPr>
              <a:t>Smartport</a:t>
            </a:r>
            <a:r>
              <a:rPr lang="fr-FR" sz="1600" dirty="0">
                <a:effectLst/>
                <a:ea typeface="Calibri" panose="020F0502020204030204" pitchFamily="34" charset="0"/>
                <a:cs typeface="Times New Roman" panose="02020603050405020304" pitchFamily="18" charset="0"/>
              </a:rPr>
              <a:t>  et HAROPA avec le projet Smart Port City.</a:t>
            </a:r>
            <a:endParaRPr lang="fr-FR" dirty="0">
              <a:effectLst/>
              <a:ea typeface="Calibri" panose="020F0502020204030204" pitchFamily="34" charset="0"/>
              <a:cs typeface="Times New Roman" panose="02020603050405020304" pitchFamily="18" charset="0"/>
            </a:endParaRPr>
          </a:p>
          <a:p>
            <a:pPr algn="just"/>
            <a:r>
              <a:rPr lang="fr-FR" sz="1600" dirty="0">
                <a:solidFill>
                  <a:srgbClr val="000000"/>
                </a:solidFill>
                <a:effectLst/>
                <a:ea typeface="Calibri" panose="020F0502020204030204" pitchFamily="34" charset="0"/>
              </a:rPr>
              <a:t> </a:t>
            </a:r>
            <a:r>
              <a:rPr lang="fr-FR" sz="1400" dirty="0">
                <a:solidFill>
                  <a:srgbClr val="000000"/>
                </a:solidFill>
                <a:ea typeface="Calibri" panose="020F0502020204030204" pitchFamily="34" charset="0"/>
                <a:cs typeface="Calibri" panose="020F0502020204030204" pitchFamily="34" charset="0"/>
              </a:rPr>
              <a:t>→  </a:t>
            </a:r>
            <a:r>
              <a:rPr lang="fr-FR" sz="1400" u="sng" dirty="0">
                <a:ea typeface="Calibri" panose="020F0502020204030204" pitchFamily="34" charset="0"/>
                <a:cs typeface="Calibri" panose="020F0502020204030204" pitchFamily="34" charset="0"/>
              </a:rPr>
              <a:t>Cas de HAROPA</a:t>
            </a:r>
            <a:r>
              <a:rPr lang="fr-FR" sz="1400" dirty="0">
                <a:ea typeface="Calibri" panose="020F0502020204030204" pitchFamily="34" charset="0"/>
                <a:cs typeface="Calibri" panose="020F0502020204030204" pitchFamily="34" charset="0"/>
              </a:rPr>
              <a:t> : </a:t>
            </a:r>
            <a:r>
              <a:rPr lang="fr-FR" sz="1400" i="0" dirty="0">
                <a:effectLst/>
              </a:rPr>
              <a:t>Le port, </a:t>
            </a:r>
            <a:r>
              <a:rPr lang="fr-FR" sz="1400" i="0" dirty="0">
                <a:solidFill>
                  <a:srgbClr val="0C4DA2"/>
                </a:solidFill>
                <a:effectLst/>
              </a:rPr>
              <a:t>laboratoire de la 5G</a:t>
            </a:r>
            <a:r>
              <a:rPr lang="fr-FR" sz="1400" i="0" dirty="0">
                <a:effectLst/>
              </a:rPr>
              <a:t>, de l’expérimentation au déploiement commercial (projet Smart Port City).</a:t>
            </a:r>
          </a:p>
          <a:p>
            <a:pPr algn="just"/>
            <a:r>
              <a:rPr lang="fr-FR" sz="1400" dirty="0"/>
              <a:t>D</a:t>
            </a:r>
            <a:r>
              <a:rPr lang="fr-FR" sz="1400" i="0" dirty="0">
                <a:effectLst/>
              </a:rPr>
              <a:t>éplacement au Havre de Cédric O, Secrétaire d'Etat chargé de la Transition numérique et des Communications électroniques (19/03/2021)  : échanges sur les projets de développement autour des nouvelles technologies.</a:t>
            </a:r>
          </a:p>
          <a:p>
            <a:pPr marL="361950" lvl="1" indent="-171450" algn="just">
              <a:buClr>
                <a:srgbClr val="0C4DA2"/>
              </a:buClr>
              <a:buFont typeface="Courier New" panose="02070309020205020404" pitchFamily="49" charset="0"/>
              <a:buChar char="o"/>
            </a:pPr>
            <a:r>
              <a:rPr lang="fr-FR" sz="1600" b="0" i="0" dirty="0">
                <a:solidFill>
                  <a:srgbClr val="000000"/>
                </a:solidFill>
                <a:effectLst/>
              </a:rPr>
              <a:t> 2018 : constitution du collectif « </a:t>
            </a:r>
            <a:r>
              <a:rPr lang="fr-FR" sz="1600" b="1" i="0" dirty="0">
                <a:solidFill>
                  <a:srgbClr val="000000"/>
                </a:solidFill>
                <a:effectLst/>
              </a:rPr>
              <a:t>5G </a:t>
            </a:r>
            <a:r>
              <a:rPr lang="fr-FR" sz="1600" b="1" i="0" dirty="0" err="1">
                <a:solidFill>
                  <a:srgbClr val="000000"/>
                </a:solidFill>
                <a:effectLst/>
              </a:rPr>
              <a:t>Lab</a:t>
            </a:r>
            <a:r>
              <a:rPr lang="fr-FR" sz="1600" b="0" i="0" dirty="0">
                <a:solidFill>
                  <a:srgbClr val="000000"/>
                </a:solidFill>
                <a:effectLst/>
              </a:rPr>
              <a:t> » autour du port et de la communauté urbaine, avec trois industriels que sont Nokia, Siemens et EDF. </a:t>
            </a:r>
            <a:r>
              <a:rPr lang="fr-FR" sz="1600" dirty="0">
                <a:solidFill>
                  <a:srgbClr val="000000"/>
                </a:solidFill>
              </a:rPr>
              <a:t>O</a:t>
            </a:r>
            <a:r>
              <a:rPr lang="fr-FR" sz="1600" b="0" i="0" dirty="0">
                <a:solidFill>
                  <a:srgbClr val="000000"/>
                </a:solidFill>
                <a:effectLst/>
              </a:rPr>
              <a:t>bjectif : identifier des cas d’usage qui pourront, après expérimentation, être développés le long des ports de l’axe Seine. </a:t>
            </a:r>
          </a:p>
          <a:p>
            <a:pPr marL="361950" lvl="1" indent="-171450" algn="just">
              <a:buClr>
                <a:srgbClr val="0C4DA2"/>
              </a:buClr>
              <a:buFont typeface="Courier New" panose="02070309020205020404" pitchFamily="49" charset="0"/>
              <a:buChar char="o"/>
            </a:pPr>
            <a:r>
              <a:rPr lang="fr-FR" sz="1600" b="0" i="0" dirty="0">
                <a:solidFill>
                  <a:srgbClr val="000000"/>
                </a:solidFill>
                <a:effectLst/>
              </a:rPr>
              <a:t>19/03/2021 : annonce par Stéphane Richard, président directeur général d’Orange, du </a:t>
            </a:r>
            <a:r>
              <a:rPr lang="fr-FR" sz="1600" b="1" i="0" dirty="0">
                <a:solidFill>
                  <a:srgbClr val="000000"/>
                </a:solidFill>
                <a:effectLst/>
              </a:rPr>
              <a:t>déploiement de la 5G</a:t>
            </a:r>
            <a:r>
              <a:rPr lang="fr-FR" sz="1600" b="0" i="0" dirty="0">
                <a:solidFill>
                  <a:srgbClr val="000000"/>
                </a:solidFill>
                <a:effectLst/>
              </a:rPr>
              <a:t> qui permettra de booster les projets en cours d’expérimentation. </a:t>
            </a:r>
            <a:endParaRPr lang="fr-FR" sz="1600" dirty="0"/>
          </a:p>
        </p:txBody>
      </p:sp>
      <p:pic>
        <p:nvPicPr>
          <p:cNvPr id="4102"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0480" y="6076838"/>
            <a:ext cx="876262" cy="511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a:extLst>
              <a:ext uri="{FF2B5EF4-FFF2-40B4-BE49-F238E27FC236}">
                <a16:creationId xmlns:a16="http://schemas.microsoft.com/office/drawing/2014/main" id="{7F8DEC9C-A464-4053-BD36-C91E20BA01D2}"/>
              </a:ext>
            </a:extLst>
          </p:cNvPr>
          <p:cNvPicPr>
            <a:picLocks noChangeAspect="1"/>
          </p:cNvPicPr>
          <p:nvPr/>
        </p:nvPicPr>
        <p:blipFill>
          <a:blip r:embed="rId4"/>
          <a:stretch>
            <a:fillRect/>
          </a:stretch>
        </p:blipFill>
        <p:spPr>
          <a:xfrm>
            <a:off x="6019800" y="1010386"/>
            <a:ext cx="2452726" cy="5466533"/>
          </a:xfrm>
          <a:prstGeom prst="rect">
            <a:avLst/>
          </a:prstGeom>
        </p:spPr>
      </p:pic>
    </p:spTree>
    <p:extLst>
      <p:ext uri="{BB962C8B-B14F-4D97-AF65-F5344CB8AC3E}">
        <p14:creationId xmlns:p14="http://schemas.microsoft.com/office/powerpoint/2010/main" val="1899382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itre 5"/>
          <p:cNvSpPr>
            <a:spLocks noGrp="1"/>
          </p:cNvSpPr>
          <p:nvPr>
            <p:ph type="title"/>
          </p:nvPr>
        </p:nvSpPr>
        <p:spPr>
          <a:xfrm>
            <a:off x="1550988" y="116632"/>
            <a:ext cx="5832648" cy="648072"/>
          </a:xfrm>
        </p:spPr>
        <p:txBody>
          <a:bodyPr/>
          <a:lstStyle/>
          <a:p>
            <a:r>
              <a:rPr lang="fr-FR" altLang="fr-FR" sz="2000" dirty="0">
                <a:solidFill>
                  <a:schemeClr val="bg1"/>
                </a:solidFill>
                <a:latin typeface="Franklin Gothic Demi" pitchFamily="34" charset="0"/>
              </a:rPr>
              <a:t>CONCLUSION</a:t>
            </a:r>
          </a:p>
        </p:txBody>
      </p:sp>
      <p:sp>
        <p:nvSpPr>
          <p:cNvPr id="2" name="Espace réservé du contenu 1"/>
          <p:cNvSpPr>
            <a:spLocks noGrp="1"/>
          </p:cNvSpPr>
          <p:nvPr>
            <p:ph idx="1"/>
          </p:nvPr>
        </p:nvSpPr>
        <p:spPr>
          <a:xfrm>
            <a:off x="827584" y="3645024"/>
            <a:ext cx="7416824" cy="2232248"/>
          </a:xfrm>
        </p:spPr>
        <p:txBody>
          <a:bodyPr/>
          <a:lstStyle/>
          <a:p>
            <a:pPr algn="just">
              <a:spcAft>
                <a:spcPts val="600"/>
              </a:spcAft>
            </a:pPr>
            <a:r>
              <a:rPr lang="fr-FR" dirty="0">
                <a:ea typeface="Calibri" panose="020F0502020204030204" pitchFamily="34" charset="0"/>
              </a:rPr>
              <a:t>C</a:t>
            </a:r>
            <a:r>
              <a:rPr lang="fr-FR" dirty="0">
                <a:effectLst/>
                <a:ea typeface="Calibri" panose="020F0502020204030204" pitchFamily="34" charset="0"/>
              </a:rPr>
              <a:t>es dernières années, l’Union des Ports de France a travaillé sur des sujets d’ordre fiscaux, économiques, environnementaux, stratégiques, dans le but de rendre les ports français toujours plus compétitifs tout en étant des modèles en termes de respect de l’environnement, de sureté et de sécurité.</a:t>
            </a:r>
          </a:p>
          <a:p>
            <a:pPr algn="just">
              <a:spcAft>
                <a:spcPts val="600"/>
              </a:spcAft>
            </a:pPr>
            <a:r>
              <a:rPr lang="fr-FR" dirty="0">
                <a:ea typeface="Calibri" panose="020F0502020204030204" pitchFamily="34" charset="0"/>
              </a:rPr>
              <a:t>Elle participe également activement :</a:t>
            </a:r>
          </a:p>
          <a:p>
            <a:pPr marL="285750" indent="-285750" algn="just">
              <a:spcAft>
                <a:spcPts val="600"/>
              </a:spcAft>
              <a:buFont typeface="Wingdings" panose="05000000000000000000" pitchFamily="2" charset="2"/>
              <a:buChar char="Ø"/>
            </a:pPr>
            <a:r>
              <a:rPr lang="fr-FR" dirty="0">
                <a:ea typeface="Calibri" panose="020F0502020204030204" pitchFamily="34" charset="0"/>
              </a:rPr>
              <a:t>Aux démarches collectives notamment via le Cluster Maritime Français et le Comité France Maritime.</a:t>
            </a:r>
          </a:p>
          <a:p>
            <a:pPr marL="285750" indent="-285750" algn="just">
              <a:spcAft>
                <a:spcPts val="600"/>
              </a:spcAft>
              <a:buFont typeface="Wingdings" panose="05000000000000000000" pitchFamily="2" charset="2"/>
              <a:buChar char="Ø"/>
            </a:pPr>
            <a:r>
              <a:rPr lang="fr-FR" dirty="0">
                <a:ea typeface="Calibri" panose="020F0502020204030204" pitchFamily="34" charset="0"/>
              </a:rPr>
              <a:t>Aux travaux de l’ESPO (Organisation des ports maritimes européens).</a:t>
            </a:r>
            <a:endParaRPr lang="fr-FR" dirty="0">
              <a:effectLst/>
              <a:ea typeface="Calibri" panose="020F0502020204030204" pitchFamily="34" charset="0"/>
            </a:endParaRPr>
          </a:p>
          <a:p>
            <a:pPr algn="just">
              <a:spcAft>
                <a:spcPts val="600"/>
              </a:spcAft>
            </a:pPr>
            <a:endParaRPr lang="fr-FR" sz="2800" dirty="0">
              <a:effectLst/>
              <a:ea typeface="Calibri" panose="020F0502020204030204" pitchFamily="34" charset="0"/>
            </a:endParaRPr>
          </a:p>
          <a:p>
            <a:pPr>
              <a:spcAft>
                <a:spcPts val="600"/>
              </a:spcAft>
            </a:pPr>
            <a:endParaRPr lang="fr-FR" dirty="0"/>
          </a:p>
        </p:txBody>
      </p:sp>
      <p:pic>
        <p:nvPicPr>
          <p:cNvPr id="4102"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089422"/>
            <a:ext cx="864344" cy="50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e 5">
            <a:extLst>
              <a:ext uri="{FF2B5EF4-FFF2-40B4-BE49-F238E27FC236}">
                <a16:creationId xmlns:a16="http://schemas.microsoft.com/office/drawing/2014/main" id="{8DA72E51-DA5D-4831-A907-E58A02FD6960}"/>
              </a:ext>
            </a:extLst>
          </p:cNvPr>
          <p:cNvGrpSpPr>
            <a:grpSpLocks noChangeAspect="1"/>
          </p:cNvGrpSpPr>
          <p:nvPr/>
        </p:nvGrpSpPr>
        <p:grpSpPr>
          <a:xfrm>
            <a:off x="1765071" y="981077"/>
            <a:ext cx="5404481" cy="2413932"/>
            <a:chOff x="1121539" y="1097707"/>
            <a:chExt cx="6691545" cy="3385345"/>
          </a:xfrm>
        </p:grpSpPr>
        <p:pic>
          <p:nvPicPr>
            <p:cNvPr id="7" name="Image 6">
              <a:extLst>
                <a:ext uri="{FF2B5EF4-FFF2-40B4-BE49-F238E27FC236}">
                  <a16:creationId xmlns:a16="http://schemas.microsoft.com/office/drawing/2014/main" id="{6BD84285-04FD-430C-8FE7-D9F29A8C53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1539" y="1097707"/>
              <a:ext cx="6691545" cy="3385345"/>
            </a:xfrm>
            <a:prstGeom prst="rect">
              <a:avLst/>
            </a:prstGeom>
          </p:spPr>
        </p:pic>
        <p:sp>
          <p:nvSpPr>
            <p:cNvPr id="5" name="ZoneTexte 4">
              <a:extLst>
                <a:ext uri="{FF2B5EF4-FFF2-40B4-BE49-F238E27FC236}">
                  <a16:creationId xmlns:a16="http://schemas.microsoft.com/office/drawing/2014/main" id="{D2B76528-A014-4702-8002-A10E24D9EEBF}"/>
                </a:ext>
              </a:extLst>
            </p:cNvPr>
            <p:cNvSpPr txBox="1"/>
            <p:nvPr/>
          </p:nvSpPr>
          <p:spPr>
            <a:xfrm>
              <a:off x="5148788" y="4220508"/>
              <a:ext cx="2664296" cy="215444"/>
            </a:xfrm>
            <a:prstGeom prst="rect">
              <a:avLst/>
            </a:prstGeom>
            <a:noFill/>
          </p:spPr>
          <p:txBody>
            <a:bodyPr wrap="square" rtlCol="0">
              <a:spAutoFit/>
            </a:bodyPr>
            <a:lstStyle/>
            <a:p>
              <a:pPr algn="r"/>
              <a:r>
                <a:rPr lang="fr-FR" sz="800" b="0" i="0" u="none" strike="noStrike" baseline="0" dirty="0">
                  <a:solidFill>
                    <a:schemeClr val="bg1"/>
                  </a:solidFill>
                  <a:latin typeface="Franklin Gothic Medium" panose="020B0603020102020204" pitchFamily="34" charset="0"/>
                </a:rPr>
                <a:t>© CCIMBO/G. </a:t>
              </a:r>
              <a:r>
                <a:rPr lang="fr-FR" sz="800" b="0" i="0" u="none" strike="noStrike" baseline="0" dirty="0" err="1">
                  <a:solidFill>
                    <a:schemeClr val="bg1"/>
                  </a:solidFill>
                  <a:latin typeface="Franklin Gothic Medium" panose="020B0603020102020204" pitchFamily="34" charset="0"/>
                </a:rPr>
                <a:t>Pachoutine</a:t>
              </a:r>
              <a:r>
                <a:rPr lang="fr-FR" sz="800" b="0" i="0" u="none" strike="noStrike" baseline="0" dirty="0">
                  <a:solidFill>
                    <a:schemeClr val="bg1"/>
                  </a:solidFill>
                  <a:latin typeface="Franklin Gothic Medium" panose="020B0603020102020204" pitchFamily="34" charset="0"/>
                </a:rPr>
                <a:t> - Port de Brest</a:t>
              </a:r>
              <a:endParaRPr lang="fr-FR" sz="800" dirty="0">
                <a:solidFill>
                  <a:schemeClr val="bg1"/>
                </a:solidFill>
                <a:latin typeface="Franklin Gothic Medium" panose="020B0603020102020204" pitchFamily="34" charset="0"/>
              </a:endParaRPr>
            </a:p>
          </p:txBody>
        </p:sp>
      </p:grpSp>
    </p:spTree>
    <p:extLst>
      <p:ext uri="{BB962C8B-B14F-4D97-AF65-F5344CB8AC3E}">
        <p14:creationId xmlns:p14="http://schemas.microsoft.com/office/powerpoint/2010/main" val="21883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oneTexte 1"/>
          <p:cNvSpPr txBox="1">
            <a:spLocks noChangeArrowheads="1"/>
          </p:cNvSpPr>
          <p:nvPr/>
        </p:nvSpPr>
        <p:spPr bwMode="auto">
          <a:xfrm>
            <a:off x="0" y="2997200"/>
            <a:ext cx="9144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2800" b="1" dirty="0">
                <a:solidFill>
                  <a:srgbClr val="0C4DA2"/>
                </a:solidFill>
                <a:latin typeface="Franklin Gothic Demi" pitchFamily="34" charset="0"/>
              </a:rPr>
              <a:t>MERCI POUR VOTRE ATTENTION</a:t>
            </a:r>
          </a:p>
        </p:txBody>
      </p:sp>
      <p:pic>
        <p:nvPicPr>
          <p:cNvPr id="6148"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9144000"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ous-titre 7"/>
          <p:cNvSpPr>
            <a:spLocks noGrp="1"/>
          </p:cNvSpPr>
          <p:nvPr>
            <p:ph type="subTitle" idx="1"/>
          </p:nvPr>
        </p:nvSpPr>
        <p:spPr/>
        <p:txBody>
          <a:bodyPr/>
          <a:lstStyle/>
          <a:p>
            <a:r>
              <a:rPr lang="fr-FR" dirty="0"/>
              <a:t>Jean-Pierre Chalus</a:t>
            </a:r>
          </a:p>
          <a:p>
            <a:r>
              <a:rPr lang="fr-FR" dirty="0"/>
              <a:t>Président de l’Union des Ports de France</a:t>
            </a:r>
          </a:p>
          <a:p>
            <a:r>
              <a:rPr lang="fr-FR" dirty="0">
                <a:hlinkClick r:id="rId4"/>
              </a:rPr>
              <a:t>www.port.fr</a:t>
            </a:r>
            <a:endParaRPr lang="fr-FR" dirty="0"/>
          </a:p>
          <a:p>
            <a:r>
              <a:rPr lang="fr-FR" sz="1600" dirty="0"/>
              <a:t>01 42 27 52 62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itre 5"/>
          <p:cNvSpPr>
            <a:spLocks noGrp="1"/>
          </p:cNvSpPr>
          <p:nvPr>
            <p:ph type="title"/>
          </p:nvPr>
        </p:nvSpPr>
        <p:spPr>
          <a:xfrm>
            <a:off x="1550988" y="116632"/>
            <a:ext cx="5832648" cy="648072"/>
          </a:xfrm>
        </p:spPr>
        <p:txBody>
          <a:bodyPr/>
          <a:lstStyle/>
          <a:p>
            <a:pPr marL="514350" indent="-514350">
              <a:buFont typeface="+mj-lt"/>
              <a:buAutoNum type="romanUcPeriod"/>
            </a:pPr>
            <a:r>
              <a:rPr lang="fr-FR" altLang="fr-FR" sz="2000" dirty="0">
                <a:solidFill>
                  <a:schemeClr val="bg1"/>
                </a:solidFill>
                <a:latin typeface="Franklin Gothic Demi" pitchFamily="34" charset="0"/>
              </a:rPr>
              <a:t>L’union des ports de France</a:t>
            </a:r>
          </a:p>
        </p:txBody>
      </p:sp>
      <p:sp>
        <p:nvSpPr>
          <p:cNvPr id="2" name="Espace réservé du contenu 1"/>
          <p:cNvSpPr>
            <a:spLocks noGrp="1"/>
          </p:cNvSpPr>
          <p:nvPr>
            <p:ph idx="1"/>
          </p:nvPr>
        </p:nvSpPr>
        <p:spPr>
          <a:xfrm>
            <a:off x="395288" y="908719"/>
            <a:ext cx="4355974" cy="5231259"/>
          </a:xfrm>
        </p:spPr>
        <p:txBody>
          <a:bodyPr/>
          <a:lstStyle/>
          <a:p>
            <a:pPr algn="just"/>
            <a:r>
              <a:rPr lang="fr-FR" b="1" i="0" u="none" strike="noStrike" baseline="0" dirty="0">
                <a:solidFill>
                  <a:srgbClr val="000000"/>
                </a:solidFill>
              </a:rPr>
              <a:t>Association professionnelle des exploitants de ports de commerce et de pêche</a:t>
            </a:r>
          </a:p>
          <a:p>
            <a:pPr marL="285750" indent="-285750" algn="just">
              <a:buClr>
                <a:srgbClr val="0C4DA2"/>
              </a:buClr>
              <a:buFont typeface="Arial" panose="020B0604020202020204" pitchFamily="34" charset="0"/>
              <a:buChar char="•"/>
            </a:pPr>
            <a:r>
              <a:rPr lang="fr-FR" sz="1400" dirty="0">
                <a:solidFill>
                  <a:srgbClr val="000000"/>
                </a:solidFill>
              </a:rPr>
              <a:t>46 membres actifs (GPM, PA et ports concédés ou délégués) en métropole et outre-mer</a:t>
            </a:r>
          </a:p>
          <a:p>
            <a:pPr marL="285750" indent="-285750" algn="just">
              <a:buClr>
                <a:srgbClr val="0C4DA2"/>
              </a:buClr>
              <a:buFont typeface="Arial" panose="020B0604020202020204" pitchFamily="34" charset="0"/>
              <a:buChar char="•"/>
            </a:pPr>
            <a:r>
              <a:rPr lang="fr-FR" sz="1400" dirty="0">
                <a:solidFill>
                  <a:srgbClr val="000000"/>
                </a:solidFill>
              </a:rPr>
              <a:t>3 missions</a:t>
            </a:r>
          </a:p>
          <a:p>
            <a:pPr algn="just"/>
            <a:endParaRPr lang="fr-FR" sz="1400" dirty="0">
              <a:solidFill>
                <a:srgbClr val="000000"/>
              </a:solidFill>
            </a:endParaRPr>
          </a:p>
          <a:p>
            <a:pPr algn="just"/>
            <a:r>
              <a:rPr lang="fr-FR" b="1" i="0" u="none" strike="noStrike" baseline="0" dirty="0">
                <a:solidFill>
                  <a:srgbClr val="000000"/>
                </a:solidFill>
              </a:rPr>
              <a:t>Les ports </a:t>
            </a:r>
          </a:p>
          <a:p>
            <a:pPr marL="285750" indent="-285750" algn="just">
              <a:buClr>
                <a:srgbClr val="0C4DA2"/>
              </a:buClr>
              <a:buFont typeface="Arial" panose="020B0604020202020204" pitchFamily="34" charset="0"/>
              <a:buChar char="•"/>
            </a:pPr>
            <a:r>
              <a:rPr lang="fr-FR" sz="1400" dirty="0">
                <a:solidFill>
                  <a:srgbClr val="000000"/>
                </a:solidFill>
              </a:rPr>
              <a:t>Carrefours logistique, industriel, énergétique et numérique</a:t>
            </a:r>
          </a:p>
          <a:p>
            <a:pPr marL="285750" indent="-285750" algn="just">
              <a:buClr>
                <a:srgbClr val="0C4DA2"/>
              </a:buClr>
              <a:buFont typeface="Arial" panose="020B0604020202020204" pitchFamily="34" charset="0"/>
              <a:buChar char="•"/>
            </a:pPr>
            <a:r>
              <a:rPr lang="fr-FR" sz="1400" dirty="0">
                <a:solidFill>
                  <a:srgbClr val="000000"/>
                </a:solidFill>
              </a:rPr>
              <a:t>Infrastructures et organisateurs de services liés aux activités et trafics maritimes interocéaniques et régionaux.</a:t>
            </a:r>
          </a:p>
          <a:p>
            <a:pPr marL="285750" indent="-285750" algn="just">
              <a:buClr>
                <a:srgbClr val="0C4DA2"/>
              </a:buClr>
              <a:buFont typeface="Arial" panose="020B0604020202020204" pitchFamily="34" charset="0"/>
              <a:buChar char="•"/>
            </a:pPr>
            <a:r>
              <a:rPr lang="fr-FR" sz="1400" dirty="0">
                <a:solidFill>
                  <a:srgbClr val="000000"/>
                </a:solidFill>
              </a:rPr>
              <a:t>Nœuds multimodaux, portes du RTE-T.</a:t>
            </a:r>
          </a:p>
          <a:p>
            <a:pPr marL="285750" indent="-285750" algn="just">
              <a:buClr>
                <a:srgbClr val="0C4DA2"/>
              </a:buClr>
              <a:buFont typeface="Arial" panose="020B0604020202020204" pitchFamily="34" charset="0"/>
              <a:buChar char="•"/>
            </a:pPr>
            <a:r>
              <a:rPr lang="fr-FR" sz="1400" dirty="0">
                <a:solidFill>
                  <a:srgbClr val="000000"/>
                </a:solidFill>
              </a:rPr>
              <a:t>Les ports sont intégrés dans les espaces urbains et naturels, ce qui les rend acteurs de la préservation de l’environnement, de la lutte contre le changement climatique et du développement d’une économie circulaire.</a:t>
            </a:r>
          </a:p>
          <a:p>
            <a:pPr marL="285750" indent="-285750" algn="just">
              <a:buClr>
                <a:srgbClr val="0C4DA2"/>
              </a:buClr>
              <a:buFont typeface="Arial" panose="020B0604020202020204" pitchFamily="34" charset="0"/>
              <a:buChar char="•"/>
            </a:pPr>
            <a:r>
              <a:rPr lang="fr-FR" sz="1400" b="1" dirty="0">
                <a:solidFill>
                  <a:srgbClr val="000000"/>
                </a:solidFill>
              </a:rPr>
              <a:t>Moteurs de croissance et accélérateurs des transitions écologiques, énergétiques et numériques.</a:t>
            </a:r>
          </a:p>
          <a:p>
            <a:endParaRPr lang="fr-FR" dirty="0"/>
          </a:p>
        </p:txBody>
      </p:sp>
      <p:pic>
        <p:nvPicPr>
          <p:cNvPr id="8" name="Image 7">
            <a:extLst>
              <a:ext uri="{FF2B5EF4-FFF2-40B4-BE49-F238E27FC236}">
                <a16:creationId xmlns:a16="http://schemas.microsoft.com/office/drawing/2014/main" id="{504DA1A7-A540-4E3B-BE2E-35EFBCC8BE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6" y="760131"/>
            <a:ext cx="4355974" cy="5234428"/>
          </a:xfrm>
          <a:prstGeom prst="rect">
            <a:avLst/>
          </a:prstGeom>
        </p:spPr>
      </p:pic>
      <p:pic>
        <p:nvPicPr>
          <p:cNvPr id="10" name="Image 1">
            <a:extLst>
              <a:ext uri="{FF2B5EF4-FFF2-40B4-BE49-F238E27FC236}">
                <a16:creationId xmlns:a16="http://schemas.microsoft.com/office/drawing/2014/main" id="{B1C166B9-3FE2-42B1-AFD1-7EA1F315CF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0480" y="6041758"/>
            <a:ext cx="936352" cy="546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286500"/>
            <a:ext cx="1008062" cy="55721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82575" y="1700148"/>
            <a:ext cx="3065526" cy="3578225"/>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1259632" y="1162558"/>
            <a:ext cx="6912768" cy="369332"/>
          </a:xfrm>
          <a:prstGeom prst="rect">
            <a:avLst/>
          </a:prstGeom>
        </p:spPr>
        <p:txBody>
          <a:bodyPr vert="horz" wrap="square" lIns="0" tIns="0" rIns="0" bIns="0" rtlCol="0">
            <a:spAutoFit/>
          </a:bodyPr>
          <a:lstStyle/>
          <a:p>
            <a:pPr marL="12700">
              <a:lnSpc>
                <a:spcPct val="100000"/>
              </a:lnSpc>
            </a:pPr>
            <a:r>
              <a:rPr sz="2400" dirty="0">
                <a:latin typeface="Franklin Gothic Medium"/>
                <a:cs typeface="Franklin Gothic Medium"/>
              </a:rPr>
              <a:t>LES </a:t>
            </a:r>
            <a:r>
              <a:rPr sz="2400" spc="5" dirty="0">
                <a:latin typeface="Franklin Gothic Medium"/>
                <a:cs typeface="Franklin Gothic Medium"/>
              </a:rPr>
              <a:t>PORTS </a:t>
            </a:r>
            <a:r>
              <a:rPr sz="2400" dirty="0">
                <a:latin typeface="Franklin Gothic Medium"/>
                <a:cs typeface="Franklin Gothic Medium"/>
              </a:rPr>
              <a:t>DE </a:t>
            </a:r>
            <a:r>
              <a:rPr sz="2400" spc="-5" dirty="0">
                <a:latin typeface="Franklin Gothic Medium"/>
                <a:cs typeface="Franklin Gothic Medium"/>
              </a:rPr>
              <a:t>COMMERCE </a:t>
            </a:r>
            <a:r>
              <a:rPr sz="2400" dirty="0">
                <a:latin typeface="Franklin Gothic Medium"/>
                <a:cs typeface="Franklin Gothic Medium"/>
              </a:rPr>
              <a:t>ET DE</a:t>
            </a:r>
            <a:r>
              <a:rPr sz="2400" spc="-65" dirty="0">
                <a:latin typeface="Franklin Gothic Medium"/>
                <a:cs typeface="Franklin Gothic Medium"/>
              </a:rPr>
              <a:t> </a:t>
            </a:r>
            <a:r>
              <a:rPr sz="2400" spc="-5" dirty="0">
                <a:latin typeface="Franklin Gothic Medium"/>
                <a:cs typeface="Franklin Gothic Medium"/>
              </a:rPr>
              <a:t>PECHE</a:t>
            </a:r>
            <a:r>
              <a:rPr lang="fr-FR" sz="2400" spc="-5" dirty="0">
                <a:latin typeface="Franklin Gothic Medium"/>
                <a:cs typeface="Franklin Gothic Medium"/>
              </a:rPr>
              <a:t> FRANCAIS</a:t>
            </a:r>
            <a:endParaRPr sz="2400" dirty="0">
              <a:latin typeface="Franklin Gothic Medium"/>
              <a:cs typeface="Franklin Gothic Medium"/>
            </a:endParaRPr>
          </a:p>
        </p:txBody>
      </p:sp>
      <p:sp>
        <p:nvSpPr>
          <p:cNvPr id="5" name="object 5"/>
          <p:cNvSpPr txBox="1"/>
          <p:nvPr/>
        </p:nvSpPr>
        <p:spPr>
          <a:xfrm>
            <a:off x="3572002" y="2123440"/>
            <a:ext cx="5027295" cy="774065"/>
          </a:xfrm>
          <a:prstGeom prst="rect">
            <a:avLst/>
          </a:prstGeom>
        </p:spPr>
        <p:txBody>
          <a:bodyPr vert="horz" wrap="square" lIns="0" tIns="0" rIns="0" bIns="0" rtlCol="0">
            <a:spAutoFit/>
          </a:bodyPr>
          <a:lstStyle/>
          <a:p>
            <a:pPr marL="12700" marR="5080" algn="just">
              <a:lnSpc>
                <a:spcPct val="100000"/>
              </a:lnSpc>
            </a:pPr>
            <a:r>
              <a:rPr sz="1100" spc="-5" dirty="0">
                <a:latin typeface="Franklin Gothic Medium"/>
                <a:cs typeface="Franklin Gothic Medium"/>
              </a:rPr>
              <a:t>Etablissements publics </a:t>
            </a:r>
            <a:r>
              <a:rPr sz="1100" spc="-10" dirty="0">
                <a:latin typeface="Franklin Gothic Medium"/>
                <a:cs typeface="Franklin Gothic Medium"/>
              </a:rPr>
              <a:t>de </a:t>
            </a:r>
            <a:r>
              <a:rPr sz="1100" spc="-5" dirty="0">
                <a:latin typeface="Franklin Gothic Medium"/>
                <a:cs typeface="Franklin Gothic Medium"/>
              </a:rPr>
              <a:t>l'Etat, </a:t>
            </a:r>
            <a:r>
              <a:rPr sz="1100" dirty="0">
                <a:latin typeface="Franklin Gothic Medium"/>
                <a:cs typeface="Franklin Gothic Medium"/>
              </a:rPr>
              <a:t>ils </a:t>
            </a:r>
            <a:r>
              <a:rPr sz="1100" spc="-5" dirty="0">
                <a:latin typeface="Franklin Gothic Medium"/>
                <a:cs typeface="Franklin Gothic Medium"/>
              </a:rPr>
              <a:t>exercent </a:t>
            </a:r>
            <a:r>
              <a:rPr sz="1100" dirty="0">
                <a:latin typeface="Franklin Gothic Medium"/>
                <a:cs typeface="Franklin Gothic Medium"/>
              </a:rPr>
              <a:t>la fonction </a:t>
            </a:r>
            <a:r>
              <a:rPr sz="1100" spc="-5" dirty="0">
                <a:latin typeface="Franklin Gothic Medium"/>
                <a:cs typeface="Franklin Gothic Medium"/>
              </a:rPr>
              <a:t>d'autorité portuaire et </a:t>
            </a:r>
            <a:r>
              <a:rPr sz="1100" dirty="0">
                <a:latin typeface="Franklin Gothic Medium"/>
                <a:cs typeface="Franklin Gothic Medium"/>
              </a:rPr>
              <a:t>sont  au </a:t>
            </a:r>
            <a:r>
              <a:rPr sz="1100" spc="-5" dirty="0">
                <a:latin typeface="Franklin Gothic Medium"/>
                <a:cs typeface="Franklin Gothic Medium"/>
              </a:rPr>
              <a:t>nombre </a:t>
            </a:r>
            <a:r>
              <a:rPr sz="1100" dirty="0">
                <a:latin typeface="Franklin Gothic Medium"/>
                <a:cs typeface="Franklin Gothic Medium"/>
              </a:rPr>
              <a:t>de </a:t>
            </a:r>
            <a:r>
              <a:rPr sz="1400" b="1" dirty="0">
                <a:solidFill>
                  <a:srgbClr val="FF6600"/>
                </a:solidFill>
                <a:latin typeface="Franklin Gothic Medium"/>
                <a:cs typeface="Franklin Gothic Medium"/>
              </a:rPr>
              <a:t>7 </a:t>
            </a:r>
            <a:r>
              <a:rPr sz="1400" b="1" spc="-5" dirty="0">
                <a:solidFill>
                  <a:srgbClr val="FF6600"/>
                </a:solidFill>
                <a:latin typeface="Franklin Gothic Medium"/>
                <a:cs typeface="Franklin Gothic Medium"/>
              </a:rPr>
              <a:t>en métropole </a:t>
            </a:r>
            <a:r>
              <a:rPr sz="1100" b="1" spc="-5" dirty="0">
                <a:latin typeface="Franklin Gothic Medium"/>
                <a:cs typeface="Franklin Gothic Medium"/>
              </a:rPr>
              <a:t>(Dunkerque, </a:t>
            </a:r>
            <a:r>
              <a:rPr sz="1100" b="1" dirty="0">
                <a:latin typeface="Franklin Gothic Medium"/>
                <a:cs typeface="Franklin Gothic Medium"/>
              </a:rPr>
              <a:t>le </a:t>
            </a:r>
            <a:r>
              <a:rPr sz="1100" b="1" spc="-5" dirty="0">
                <a:latin typeface="Franklin Gothic Medium"/>
                <a:cs typeface="Franklin Gothic Medium"/>
              </a:rPr>
              <a:t>Havre, Rouen, Nantes </a:t>
            </a:r>
            <a:r>
              <a:rPr sz="1100" b="1" dirty="0">
                <a:latin typeface="Franklin Gothic Medium"/>
                <a:cs typeface="Franklin Gothic Medium"/>
              </a:rPr>
              <a:t>Saint-  Nazaire, La Rochelle, </a:t>
            </a:r>
            <a:r>
              <a:rPr sz="1100" b="1" spc="-5" dirty="0">
                <a:latin typeface="Franklin Gothic Medium"/>
                <a:cs typeface="Franklin Gothic Medium"/>
              </a:rPr>
              <a:t>Bordeaux, Marseille) </a:t>
            </a:r>
            <a:r>
              <a:rPr sz="1100" b="1" spc="-10" dirty="0">
                <a:latin typeface="Franklin Gothic Medium"/>
                <a:cs typeface="Franklin Gothic Medium"/>
              </a:rPr>
              <a:t>et </a:t>
            </a:r>
            <a:r>
              <a:rPr sz="1400" b="1" dirty="0">
                <a:solidFill>
                  <a:srgbClr val="FF6600"/>
                </a:solidFill>
                <a:latin typeface="Franklin Gothic Medium"/>
                <a:cs typeface="Franklin Gothic Medium"/>
              </a:rPr>
              <a:t>4 </a:t>
            </a:r>
            <a:r>
              <a:rPr sz="1400" b="1" spc="-5" dirty="0">
                <a:solidFill>
                  <a:srgbClr val="FF6600"/>
                </a:solidFill>
                <a:latin typeface="Franklin Gothic Medium"/>
                <a:cs typeface="Franklin Gothic Medium"/>
              </a:rPr>
              <a:t>dans les </a:t>
            </a:r>
            <a:r>
              <a:rPr sz="1400" b="1" spc="-10" dirty="0">
                <a:solidFill>
                  <a:srgbClr val="FF6600"/>
                </a:solidFill>
                <a:latin typeface="Franklin Gothic Medium"/>
                <a:cs typeface="Franklin Gothic Medium"/>
              </a:rPr>
              <a:t>DOM-TOM  </a:t>
            </a:r>
            <a:r>
              <a:rPr sz="1100" b="1" dirty="0">
                <a:latin typeface="Franklin Gothic Medium"/>
                <a:cs typeface="Franklin Gothic Medium"/>
              </a:rPr>
              <a:t>(Guadeloupe, Martinique, </a:t>
            </a:r>
            <a:r>
              <a:rPr sz="1100" b="1" spc="5" dirty="0">
                <a:latin typeface="Franklin Gothic Medium"/>
                <a:cs typeface="Franklin Gothic Medium"/>
              </a:rPr>
              <a:t>La </a:t>
            </a:r>
            <a:r>
              <a:rPr sz="1100" b="1" dirty="0">
                <a:latin typeface="Franklin Gothic Medium"/>
                <a:cs typeface="Franklin Gothic Medium"/>
              </a:rPr>
              <a:t>Réunion,</a:t>
            </a:r>
            <a:r>
              <a:rPr sz="1100" b="1" spc="-105" dirty="0">
                <a:latin typeface="Franklin Gothic Medium"/>
                <a:cs typeface="Franklin Gothic Medium"/>
              </a:rPr>
              <a:t> </a:t>
            </a:r>
            <a:r>
              <a:rPr sz="1100" b="1" dirty="0">
                <a:latin typeface="Franklin Gothic Medium"/>
                <a:cs typeface="Franklin Gothic Medium"/>
              </a:rPr>
              <a:t>Guyane)</a:t>
            </a:r>
            <a:r>
              <a:rPr sz="1100" dirty="0">
                <a:latin typeface="Franklin Gothic Medium"/>
                <a:cs typeface="Franklin Gothic Medium"/>
              </a:rPr>
              <a:t>.</a:t>
            </a:r>
          </a:p>
        </p:txBody>
      </p:sp>
      <p:sp>
        <p:nvSpPr>
          <p:cNvPr id="6" name="object 6"/>
          <p:cNvSpPr txBox="1"/>
          <p:nvPr/>
        </p:nvSpPr>
        <p:spPr>
          <a:xfrm>
            <a:off x="3643376" y="3350895"/>
            <a:ext cx="2197100" cy="224790"/>
          </a:xfrm>
          <a:prstGeom prst="rect">
            <a:avLst/>
          </a:prstGeom>
        </p:spPr>
        <p:txBody>
          <a:bodyPr vert="horz" wrap="square" lIns="0" tIns="0" rIns="0" bIns="0" rtlCol="0">
            <a:spAutoFit/>
          </a:bodyPr>
          <a:lstStyle/>
          <a:p>
            <a:pPr marL="12700">
              <a:lnSpc>
                <a:spcPct val="100000"/>
              </a:lnSpc>
            </a:pPr>
            <a:r>
              <a:rPr sz="1400" b="1" spc="5" dirty="0">
                <a:solidFill>
                  <a:srgbClr val="FF6600"/>
                </a:solidFill>
                <a:latin typeface="Franklin Gothic Medium"/>
                <a:cs typeface="Franklin Gothic Medium"/>
              </a:rPr>
              <a:t>LES PORTS</a:t>
            </a:r>
            <a:r>
              <a:rPr sz="1400" b="1" spc="-160" dirty="0">
                <a:solidFill>
                  <a:srgbClr val="FF6600"/>
                </a:solidFill>
                <a:latin typeface="Franklin Gothic Medium"/>
                <a:cs typeface="Franklin Gothic Medium"/>
              </a:rPr>
              <a:t> </a:t>
            </a:r>
            <a:r>
              <a:rPr sz="1400" b="1" dirty="0">
                <a:solidFill>
                  <a:srgbClr val="FF6600"/>
                </a:solidFill>
                <a:latin typeface="Franklin Gothic Medium"/>
                <a:cs typeface="Franklin Gothic Medium"/>
              </a:rPr>
              <a:t>DÉCENTRALISÉS</a:t>
            </a:r>
            <a:endParaRPr sz="1400" dirty="0">
              <a:latin typeface="Franklin Gothic Medium"/>
              <a:cs typeface="Franklin Gothic Medium"/>
            </a:endParaRPr>
          </a:p>
        </p:txBody>
      </p:sp>
      <p:sp>
        <p:nvSpPr>
          <p:cNvPr id="7" name="object 7"/>
          <p:cNvSpPr txBox="1"/>
          <p:nvPr/>
        </p:nvSpPr>
        <p:spPr>
          <a:xfrm>
            <a:off x="3643376" y="3733672"/>
            <a:ext cx="5099685" cy="682625"/>
          </a:xfrm>
          <a:prstGeom prst="rect">
            <a:avLst/>
          </a:prstGeom>
        </p:spPr>
        <p:txBody>
          <a:bodyPr vert="horz" wrap="square" lIns="0" tIns="0" rIns="0" bIns="0" rtlCol="0">
            <a:spAutoFit/>
          </a:bodyPr>
          <a:lstStyle/>
          <a:p>
            <a:pPr marL="12700" marR="5080" algn="just">
              <a:lnSpc>
                <a:spcPct val="100000"/>
              </a:lnSpc>
            </a:pPr>
            <a:r>
              <a:rPr sz="1100" dirty="0">
                <a:latin typeface="Franklin Gothic Medium"/>
                <a:cs typeface="Franklin Gothic Medium"/>
              </a:rPr>
              <a:t>Le rôle </a:t>
            </a:r>
            <a:r>
              <a:rPr sz="1100" spc="-5" dirty="0">
                <a:latin typeface="Franklin Gothic Medium"/>
                <a:cs typeface="Franklin Gothic Medium"/>
              </a:rPr>
              <a:t>d'autorité </a:t>
            </a:r>
            <a:r>
              <a:rPr sz="1100" dirty="0">
                <a:latin typeface="Franklin Gothic Medium"/>
                <a:cs typeface="Franklin Gothic Medium"/>
              </a:rPr>
              <a:t>portuaire </a:t>
            </a:r>
            <a:r>
              <a:rPr sz="1100" spc="-5" dirty="0">
                <a:latin typeface="Franklin Gothic Medium"/>
                <a:cs typeface="Franklin Gothic Medium"/>
              </a:rPr>
              <a:t>est assuré par </a:t>
            </a:r>
            <a:r>
              <a:rPr sz="1100" spc="5" dirty="0">
                <a:latin typeface="Franklin Gothic Medium"/>
                <a:cs typeface="Franklin Gothic Medium"/>
              </a:rPr>
              <a:t>la </a:t>
            </a:r>
            <a:r>
              <a:rPr sz="1100" spc="-5" dirty="0">
                <a:latin typeface="Franklin Gothic Medium"/>
                <a:cs typeface="Franklin Gothic Medium"/>
              </a:rPr>
              <a:t>collectivité territoriale compétente </a:t>
            </a:r>
            <a:r>
              <a:rPr sz="1100" spc="-10" dirty="0">
                <a:latin typeface="Franklin Gothic Medium"/>
                <a:cs typeface="Franklin Gothic Medium"/>
              </a:rPr>
              <a:t>ou  </a:t>
            </a:r>
            <a:r>
              <a:rPr sz="1100" spc="-5" dirty="0">
                <a:latin typeface="Franklin Gothic Medium"/>
                <a:cs typeface="Franklin Gothic Medium"/>
              </a:rPr>
              <a:t>par leur regroupement </a:t>
            </a:r>
            <a:r>
              <a:rPr sz="1100" dirty="0">
                <a:latin typeface="Franklin Gothic Medium"/>
                <a:cs typeface="Franklin Gothic Medium"/>
              </a:rPr>
              <a:t>au </a:t>
            </a:r>
            <a:r>
              <a:rPr sz="1100" spc="-5" dirty="0">
                <a:latin typeface="Franklin Gothic Medium"/>
                <a:cs typeface="Franklin Gothic Medium"/>
              </a:rPr>
              <a:t>sein d’un syndicat mixte. </a:t>
            </a:r>
            <a:r>
              <a:rPr sz="1100" dirty="0">
                <a:latin typeface="Franklin Gothic Medium"/>
                <a:cs typeface="Franklin Gothic Medium"/>
              </a:rPr>
              <a:t>Les </a:t>
            </a:r>
            <a:r>
              <a:rPr sz="1100" spc="-5" dirty="0">
                <a:latin typeface="Franklin Gothic Medium"/>
                <a:cs typeface="Franklin Gothic Medium"/>
              </a:rPr>
              <a:t>pouvoirs </a:t>
            </a:r>
            <a:r>
              <a:rPr sz="1100" dirty="0">
                <a:latin typeface="Franklin Gothic Medium"/>
                <a:cs typeface="Franklin Gothic Medium"/>
              </a:rPr>
              <a:t>de police </a:t>
            </a:r>
            <a:r>
              <a:rPr sz="1100" spc="-5" dirty="0">
                <a:latin typeface="Franklin Gothic Medium"/>
                <a:cs typeface="Franklin Gothic Medium"/>
              </a:rPr>
              <a:t>des  capitaineries restent </a:t>
            </a:r>
            <a:r>
              <a:rPr sz="1100" dirty="0">
                <a:latin typeface="Franklin Gothic Medium"/>
                <a:cs typeface="Franklin Gothic Medium"/>
              </a:rPr>
              <a:t>néanmoins de la </a:t>
            </a:r>
            <a:r>
              <a:rPr sz="1100" spc="-5" dirty="0">
                <a:latin typeface="Franklin Gothic Medium"/>
                <a:cs typeface="Franklin Gothic Medium"/>
              </a:rPr>
              <a:t>responsabilité </a:t>
            </a:r>
            <a:r>
              <a:rPr sz="1100" dirty="0">
                <a:latin typeface="Franklin Gothic Medium"/>
                <a:cs typeface="Franklin Gothic Medium"/>
              </a:rPr>
              <a:t>de </a:t>
            </a:r>
            <a:r>
              <a:rPr sz="1100" spc="-5" dirty="0">
                <a:latin typeface="Franklin Gothic Medium"/>
                <a:cs typeface="Franklin Gothic Medium"/>
              </a:rPr>
              <a:t>l'Etat dans les plus  </a:t>
            </a:r>
            <a:r>
              <a:rPr sz="1100" dirty="0">
                <a:latin typeface="Franklin Gothic Medium"/>
                <a:cs typeface="Franklin Gothic Medium"/>
              </a:rPr>
              <a:t>importants d'entre</a:t>
            </a:r>
            <a:r>
              <a:rPr sz="1100" spc="-150" dirty="0">
                <a:latin typeface="Franklin Gothic Medium"/>
                <a:cs typeface="Franklin Gothic Medium"/>
              </a:rPr>
              <a:t> </a:t>
            </a:r>
            <a:r>
              <a:rPr sz="1100" dirty="0">
                <a:latin typeface="Franklin Gothic Medium"/>
                <a:cs typeface="Franklin Gothic Medium"/>
              </a:rPr>
              <a:t>eux.</a:t>
            </a:r>
          </a:p>
        </p:txBody>
      </p:sp>
      <p:sp>
        <p:nvSpPr>
          <p:cNvPr id="8" name="object 8"/>
          <p:cNvSpPr txBox="1"/>
          <p:nvPr/>
        </p:nvSpPr>
        <p:spPr>
          <a:xfrm>
            <a:off x="3643376" y="4572208"/>
            <a:ext cx="5099050" cy="553998"/>
          </a:xfrm>
          <a:prstGeom prst="rect">
            <a:avLst/>
          </a:prstGeom>
        </p:spPr>
        <p:txBody>
          <a:bodyPr vert="horz" wrap="square" lIns="0" tIns="0" rIns="0" bIns="0" rtlCol="0">
            <a:spAutoFit/>
          </a:bodyPr>
          <a:lstStyle/>
          <a:p>
            <a:pPr marL="12700" marR="5080" algn="just">
              <a:lnSpc>
                <a:spcPct val="99800"/>
              </a:lnSpc>
            </a:pPr>
            <a:r>
              <a:rPr sz="1100" spc="-5" dirty="0">
                <a:latin typeface="Franklin Gothic Medium"/>
                <a:cs typeface="Franklin Gothic Medium"/>
              </a:rPr>
              <a:t>L'exploitation du port est en </a:t>
            </a:r>
            <a:r>
              <a:rPr sz="1100" dirty="0">
                <a:latin typeface="Franklin Gothic Medium"/>
                <a:cs typeface="Franklin Gothic Medium"/>
              </a:rPr>
              <a:t>règle générale </a:t>
            </a:r>
            <a:r>
              <a:rPr lang="fr-FR" sz="1100" dirty="0">
                <a:latin typeface="Franklin Gothic Medium"/>
                <a:cs typeface="Franklin Gothic Medium"/>
              </a:rPr>
              <a:t>confiée</a:t>
            </a:r>
            <a:r>
              <a:rPr sz="1100" dirty="0">
                <a:latin typeface="Franklin Gothic Medium"/>
                <a:cs typeface="Franklin Gothic Medium"/>
              </a:rPr>
              <a:t> </a:t>
            </a:r>
            <a:r>
              <a:rPr lang="fr-FR" sz="1100" dirty="0">
                <a:latin typeface="Franklin Gothic Medium"/>
                <a:cs typeface="Franklin Gothic Medium"/>
              </a:rPr>
              <a:t>à un exploitant par </a:t>
            </a:r>
            <a:r>
              <a:rPr sz="1100" dirty="0">
                <a:latin typeface="Franklin Gothic Medium"/>
                <a:cs typeface="Franklin Gothic Medium"/>
              </a:rPr>
              <a:t>le biais de </a:t>
            </a:r>
            <a:r>
              <a:rPr sz="1100" spc="-5" dirty="0">
                <a:latin typeface="Franklin Gothic Medium"/>
                <a:cs typeface="Franklin Gothic Medium"/>
              </a:rPr>
              <a:t>contrats de </a:t>
            </a:r>
            <a:r>
              <a:rPr sz="1100" dirty="0">
                <a:latin typeface="Franklin Gothic Medium"/>
                <a:cs typeface="Franklin Gothic Medium"/>
              </a:rPr>
              <a:t>concession </a:t>
            </a:r>
            <a:r>
              <a:rPr sz="1100" spc="-5" dirty="0">
                <a:latin typeface="Franklin Gothic Medium"/>
                <a:cs typeface="Franklin Gothic Medium"/>
              </a:rPr>
              <a:t>ou de délégation </a:t>
            </a:r>
            <a:r>
              <a:rPr sz="1100" dirty="0">
                <a:latin typeface="Franklin Gothic Medium"/>
                <a:cs typeface="Franklin Gothic Medium"/>
              </a:rPr>
              <a:t>de </a:t>
            </a:r>
            <a:r>
              <a:rPr sz="1100" spc="-5" dirty="0">
                <a:latin typeface="Franklin Gothic Medium"/>
                <a:cs typeface="Franklin Gothic Medium"/>
              </a:rPr>
              <a:t>service public. </a:t>
            </a:r>
            <a:r>
              <a:rPr sz="1100" spc="5" dirty="0">
                <a:latin typeface="Franklin Gothic Medium"/>
                <a:cs typeface="Franklin Gothic Medium"/>
              </a:rPr>
              <a:t>Ils </a:t>
            </a:r>
            <a:r>
              <a:rPr sz="1100" spc="285" dirty="0">
                <a:latin typeface="Franklin Gothic Medium"/>
                <a:cs typeface="Franklin Gothic Medium"/>
              </a:rPr>
              <a:t> </a:t>
            </a:r>
            <a:r>
              <a:rPr sz="1100" spc="-5" dirty="0">
                <a:latin typeface="Franklin Gothic Medium"/>
                <a:cs typeface="Franklin Gothic Medium"/>
              </a:rPr>
              <a:t>représentent </a:t>
            </a:r>
            <a:r>
              <a:rPr sz="1100" dirty="0">
                <a:latin typeface="Franklin Gothic Medium"/>
                <a:cs typeface="Franklin Gothic Medium"/>
              </a:rPr>
              <a:t>une </a:t>
            </a:r>
            <a:r>
              <a:rPr sz="1400" b="1" spc="-5" dirty="0">
                <a:solidFill>
                  <a:srgbClr val="FF6600"/>
                </a:solidFill>
                <a:latin typeface="Franklin Gothic Medium"/>
                <a:cs typeface="Franklin Gothic Medium"/>
              </a:rPr>
              <a:t>50aine de </a:t>
            </a:r>
            <a:r>
              <a:rPr sz="1400" b="1" dirty="0">
                <a:solidFill>
                  <a:srgbClr val="FF6600"/>
                </a:solidFill>
                <a:latin typeface="Franklin Gothic Medium"/>
                <a:cs typeface="Franklin Gothic Medium"/>
              </a:rPr>
              <a:t>ports </a:t>
            </a:r>
            <a:r>
              <a:rPr sz="1400" b="1" spc="-5" dirty="0">
                <a:solidFill>
                  <a:srgbClr val="FF6600"/>
                </a:solidFill>
                <a:latin typeface="Franklin Gothic Medium"/>
                <a:cs typeface="Franklin Gothic Medium"/>
              </a:rPr>
              <a:t>en </a:t>
            </a:r>
            <a:r>
              <a:rPr sz="1400" b="1" spc="-10" dirty="0">
                <a:solidFill>
                  <a:srgbClr val="FF6600"/>
                </a:solidFill>
                <a:latin typeface="Franklin Gothic Medium"/>
                <a:cs typeface="Franklin Gothic Medium"/>
              </a:rPr>
              <a:t>France </a:t>
            </a:r>
            <a:r>
              <a:rPr sz="1400" b="1" spc="-5" dirty="0">
                <a:solidFill>
                  <a:srgbClr val="FF6600"/>
                </a:solidFill>
                <a:latin typeface="Franklin Gothic Medium"/>
                <a:cs typeface="Franklin Gothic Medium"/>
              </a:rPr>
              <a:t>Métropolitaine </a:t>
            </a:r>
            <a:r>
              <a:rPr sz="1400" b="1" spc="-10" dirty="0">
                <a:solidFill>
                  <a:srgbClr val="FF6600"/>
                </a:solidFill>
                <a:latin typeface="Franklin Gothic Medium"/>
                <a:cs typeface="Franklin Gothic Medium"/>
              </a:rPr>
              <a:t>et </a:t>
            </a:r>
            <a:r>
              <a:rPr sz="1400" b="1" spc="-5" dirty="0">
                <a:solidFill>
                  <a:srgbClr val="FF6600"/>
                </a:solidFill>
                <a:latin typeface="Franklin Gothic Medium"/>
                <a:cs typeface="Franklin Gothic Medium"/>
              </a:rPr>
              <a:t>dans  </a:t>
            </a:r>
            <a:r>
              <a:rPr sz="1400" b="1" dirty="0">
                <a:solidFill>
                  <a:srgbClr val="FF6600"/>
                </a:solidFill>
                <a:latin typeface="Franklin Gothic Medium"/>
                <a:cs typeface="Franklin Gothic Medium"/>
              </a:rPr>
              <a:t>les</a:t>
            </a:r>
            <a:r>
              <a:rPr sz="1400" b="1" spc="-105" dirty="0">
                <a:solidFill>
                  <a:srgbClr val="FF6600"/>
                </a:solidFill>
                <a:latin typeface="Franklin Gothic Medium"/>
                <a:cs typeface="Franklin Gothic Medium"/>
              </a:rPr>
              <a:t> </a:t>
            </a:r>
            <a:r>
              <a:rPr sz="1400" b="1" spc="-5" dirty="0">
                <a:solidFill>
                  <a:srgbClr val="FF6600"/>
                </a:solidFill>
                <a:latin typeface="Franklin Gothic Medium"/>
                <a:cs typeface="Franklin Gothic Medium"/>
              </a:rPr>
              <a:t>DOM-</a:t>
            </a:r>
            <a:r>
              <a:rPr lang="fr-FR" sz="1400" b="1" spc="-5" dirty="0">
                <a:solidFill>
                  <a:srgbClr val="FF6600"/>
                </a:solidFill>
                <a:latin typeface="Franklin Gothic Medium"/>
                <a:cs typeface="Franklin Gothic Medium"/>
              </a:rPr>
              <a:t>C</a:t>
            </a:r>
            <a:r>
              <a:rPr sz="1400" b="1" spc="-5" dirty="0">
                <a:solidFill>
                  <a:srgbClr val="FF6600"/>
                </a:solidFill>
                <a:latin typeface="Franklin Gothic Medium"/>
                <a:cs typeface="Franklin Gothic Medium"/>
              </a:rPr>
              <a:t>OM</a:t>
            </a:r>
            <a:r>
              <a:rPr sz="1400" spc="-5" dirty="0">
                <a:solidFill>
                  <a:srgbClr val="FF6600"/>
                </a:solidFill>
                <a:latin typeface="Franklin Gothic Medium"/>
                <a:cs typeface="Franklin Gothic Medium"/>
              </a:rPr>
              <a:t>.</a:t>
            </a:r>
            <a:endParaRPr sz="1400" dirty="0">
              <a:latin typeface="Franklin Gothic Medium"/>
              <a:cs typeface="Franklin Gothic Medium"/>
            </a:endParaRPr>
          </a:p>
        </p:txBody>
      </p:sp>
      <p:sp>
        <p:nvSpPr>
          <p:cNvPr id="9" name="object 9"/>
          <p:cNvSpPr/>
          <p:nvPr/>
        </p:nvSpPr>
        <p:spPr>
          <a:xfrm>
            <a:off x="0" y="0"/>
            <a:ext cx="9144000" cy="981075"/>
          </a:xfrm>
          <a:prstGeom prst="rect">
            <a:avLst/>
          </a:prstGeom>
          <a:blipFill>
            <a:blip r:embed="rId4"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2290444" y="200636"/>
            <a:ext cx="4563112" cy="307777"/>
          </a:xfrm>
          <a:prstGeom prst="rect">
            <a:avLst/>
          </a:prstGeom>
        </p:spPr>
        <p:txBody>
          <a:bodyPr vert="horz" wrap="square" lIns="0" tIns="0" rIns="0" bIns="0" rtlCol="0">
            <a:spAutoFit/>
          </a:bodyPr>
          <a:lstStyle/>
          <a:p>
            <a:pPr marL="527050" indent="-514350">
              <a:lnSpc>
                <a:spcPct val="100000"/>
              </a:lnSpc>
              <a:buFont typeface="+mj-lt"/>
              <a:buAutoNum type="romanUcPeriod"/>
            </a:pPr>
            <a:r>
              <a:rPr lang="fr-FR" altLang="fr-FR" sz="2000" cap="all" dirty="0">
                <a:solidFill>
                  <a:schemeClr val="bg1"/>
                </a:solidFill>
                <a:latin typeface="Franklin Gothic Demi" pitchFamily="34" charset="0"/>
              </a:rPr>
              <a:t>L’union des ports de France</a:t>
            </a:r>
            <a:endParaRPr sz="2000" cap="all" spc="-5" dirty="0"/>
          </a:p>
        </p:txBody>
      </p:sp>
      <p:sp>
        <p:nvSpPr>
          <p:cNvPr id="11" name="object 11"/>
          <p:cNvSpPr txBox="1"/>
          <p:nvPr/>
        </p:nvSpPr>
        <p:spPr>
          <a:xfrm>
            <a:off x="535940" y="4302125"/>
            <a:ext cx="312420" cy="187960"/>
          </a:xfrm>
          <a:prstGeom prst="rect">
            <a:avLst/>
          </a:prstGeom>
        </p:spPr>
        <p:txBody>
          <a:bodyPr vert="horz" wrap="square" lIns="0" tIns="0" rIns="0" bIns="0" rtlCol="0">
            <a:spAutoFit/>
          </a:bodyPr>
          <a:lstStyle/>
          <a:p>
            <a:pPr marL="12700">
              <a:lnSpc>
                <a:spcPct val="100000"/>
              </a:lnSpc>
            </a:pPr>
            <a:r>
              <a:rPr sz="1100" b="1" dirty="0">
                <a:latin typeface="Calibri"/>
                <a:cs typeface="Calibri"/>
              </a:rPr>
              <a:t>2016</a:t>
            </a:r>
            <a:endParaRPr sz="1100">
              <a:latin typeface="Calibri"/>
              <a:cs typeface="Calibri"/>
            </a:endParaRPr>
          </a:p>
        </p:txBody>
      </p:sp>
      <p:sp>
        <p:nvSpPr>
          <p:cNvPr id="12" name="object 12"/>
          <p:cNvSpPr txBox="1"/>
          <p:nvPr/>
        </p:nvSpPr>
        <p:spPr>
          <a:xfrm>
            <a:off x="979119" y="4318507"/>
            <a:ext cx="2188845" cy="171450"/>
          </a:xfrm>
          <a:prstGeom prst="rect">
            <a:avLst/>
          </a:prstGeom>
        </p:spPr>
        <p:txBody>
          <a:bodyPr vert="horz" wrap="square" lIns="0" tIns="0" rIns="0" bIns="0" rtlCol="0">
            <a:spAutoFit/>
          </a:bodyPr>
          <a:lstStyle/>
          <a:p>
            <a:pPr marL="12700">
              <a:lnSpc>
                <a:spcPct val="100000"/>
              </a:lnSpc>
            </a:pPr>
            <a:r>
              <a:rPr sz="1000" b="1" spc="-5" dirty="0">
                <a:latin typeface="Calibri"/>
                <a:cs typeface="Calibri"/>
              </a:rPr>
              <a:t>Loi sur l’économie bleue d’Arnaud</a:t>
            </a:r>
            <a:r>
              <a:rPr sz="1000" b="1" spc="-10" dirty="0">
                <a:latin typeface="Calibri"/>
                <a:cs typeface="Calibri"/>
              </a:rPr>
              <a:t> </a:t>
            </a:r>
            <a:r>
              <a:rPr sz="1000" b="1" spc="-5" dirty="0">
                <a:latin typeface="Calibri"/>
                <a:cs typeface="Calibri"/>
              </a:rPr>
              <a:t>LEROY</a:t>
            </a:r>
            <a:endParaRPr sz="1000">
              <a:latin typeface="Calibri"/>
              <a:cs typeface="Calibri"/>
            </a:endParaRPr>
          </a:p>
        </p:txBody>
      </p:sp>
      <p:sp>
        <p:nvSpPr>
          <p:cNvPr id="13" name="object 6">
            <a:extLst>
              <a:ext uri="{FF2B5EF4-FFF2-40B4-BE49-F238E27FC236}">
                <a16:creationId xmlns:a16="http://schemas.microsoft.com/office/drawing/2014/main" id="{D4A8246C-831D-40E4-A986-2A9BD6E60B84}"/>
              </a:ext>
            </a:extLst>
          </p:cNvPr>
          <p:cNvSpPr txBox="1"/>
          <p:nvPr/>
        </p:nvSpPr>
        <p:spPr>
          <a:xfrm>
            <a:off x="3572002" y="1778450"/>
            <a:ext cx="3232117" cy="215444"/>
          </a:xfrm>
          <a:prstGeom prst="rect">
            <a:avLst/>
          </a:prstGeom>
        </p:spPr>
        <p:txBody>
          <a:bodyPr vert="horz" wrap="square" lIns="0" tIns="0" rIns="0" bIns="0" rtlCol="0">
            <a:spAutoFit/>
          </a:bodyPr>
          <a:lstStyle/>
          <a:p>
            <a:pPr marL="12700">
              <a:lnSpc>
                <a:spcPct val="100000"/>
              </a:lnSpc>
            </a:pPr>
            <a:r>
              <a:rPr sz="1400" b="1" spc="5" dirty="0">
                <a:solidFill>
                  <a:srgbClr val="FF6600"/>
                </a:solidFill>
                <a:latin typeface="Franklin Gothic Medium"/>
                <a:cs typeface="Franklin Gothic Medium"/>
              </a:rPr>
              <a:t>LES </a:t>
            </a:r>
            <a:r>
              <a:rPr lang="fr-FR" sz="1400" b="1" spc="5" dirty="0">
                <a:solidFill>
                  <a:srgbClr val="FF6600"/>
                </a:solidFill>
                <a:latin typeface="Franklin Gothic Medium"/>
                <a:cs typeface="Franklin Gothic Medium"/>
              </a:rPr>
              <a:t>GRANDS PORTS MARITIMES (GPM)</a:t>
            </a:r>
            <a:endParaRPr sz="1400" dirty="0">
              <a:latin typeface="Franklin Gothic Medium"/>
              <a:cs typeface="Franklin Gothic Medium"/>
            </a:endParaRPr>
          </a:p>
        </p:txBody>
      </p:sp>
    </p:spTree>
    <p:extLst>
      <p:ext uri="{BB962C8B-B14F-4D97-AF65-F5344CB8AC3E}">
        <p14:creationId xmlns:p14="http://schemas.microsoft.com/office/powerpoint/2010/main" val="356527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520" y="1124744"/>
            <a:ext cx="6657159" cy="369332"/>
          </a:xfrm>
          <a:prstGeom prst="rect">
            <a:avLst/>
          </a:prstGeom>
        </p:spPr>
        <p:txBody>
          <a:bodyPr vert="horz" wrap="square" lIns="0" tIns="0" rIns="0" bIns="0" rtlCol="0">
            <a:spAutoFit/>
          </a:bodyPr>
          <a:lstStyle/>
          <a:p>
            <a:pPr marL="12700">
              <a:lnSpc>
                <a:spcPct val="100000"/>
              </a:lnSpc>
            </a:pPr>
            <a:r>
              <a:rPr lang="fr-FR" sz="2400" dirty="0">
                <a:solidFill>
                  <a:schemeClr val="tx1"/>
                </a:solidFill>
                <a:latin typeface="Franklin Gothic Medium"/>
                <a:cs typeface="Franklin Gothic Medium"/>
              </a:rPr>
              <a:t>LE TRAVAIL EN RESEAU DES PORTS FRANCAIS</a:t>
            </a:r>
            <a:endParaRPr sz="2400" dirty="0">
              <a:solidFill>
                <a:schemeClr val="tx1"/>
              </a:solidFill>
              <a:latin typeface="Franklin Gothic Medium"/>
              <a:cs typeface="Franklin Gothic Medium"/>
            </a:endParaRPr>
          </a:p>
        </p:txBody>
      </p:sp>
      <p:sp>
        <p:nvSpPr>
          <p:cNvPr id="3" name="object 3"/>
          <p:cNvSpPr txBox="1"/>
          <p:nvPr/>
        </p:nvSpPr>
        <p:spPr>
          <a:xfrm>
            <a:off x="539552" y="1790540"/>
            <a:ext cx="8136904" cy="4390946"/>
          </a:xfrm>
          <a:prstGeom prst="rect">
            <a:avLst/>
          </a:prstGeom>
        </p:spPr>
        <p:txBody>
          <a:bodyPr vert="horz" wrap="square" lIns="0" tIns="0" rIns="0" bIns="0" rtlCol="0">
            <a:spAutoFit/>
          </a:bodyPr>
          <a:lstStyle/>
          <a:p>
            <a:pPr>
              <a:tabLst>
                <a:tab pos="870585" algn="l"/>
                <a:tab pos="871219" algn="l"/>
              </a:tabLst>
            </a:pPr>
            <a:r>
              <a:rPr lang="fr-FR" sz="2000" cap="all" spc="-10" dirty="0">
                <a:solidFill>
                  <a:srgbClr val="0C4DA2"/>
                </a:solidFill>
                <a:latin typeface="Franklin Gothic Medium"/>
                <a:cs typeface="Franklin Gothic Medium"/>
              </a:rPr>
              <a:t>Au sein de l’Union des Ports de France</a:t>
            </a:r>
          </a:p>
          <a:p>
            <a:pPr marL="585470">
              <a:tabLst>
                <a:tab pos="870585" algn="l"/>
                <a:tab pos="871219" algn="l"/>
              </a:tabLst>
            </a:pPr>
            <a:endParaRPr lang="fr-FR" sz="1400" cap="all" spc="-10" dirty="0">
              <a:solidFill>
                <a:srgbClr val="0C4DA2"/>
              </a:solidFill>
              <a:latin typeface="Franklin Gothic Medium"/>
              <a:cs typeface="Franklin Gothic Medium"/>
            </a:endParaRPr>
          </a:p>
          <a:p>
            <a:pPr marL="871220" indent="-285750">
              <a:buFont typeface="Wingdings" panose="05000000000000000000" pitchFamily="2" charset="2"/>
              <a:buChar char="§"/>
              <a:tabLst>
                <a:tab pos="870585" algn="l"/>
                <a:tab pos="871219" algn="l"/>
              </a:tabLst>
            </a:pPr>
            <a:r>
              <a:rPr lang="fr-FR" spc="-10" dirty="0">
                <a:latin typeface="Franklin Gothic Medium"/>
                <a:cs typeface="Franklin Gothic Medium"/>
              </a:rPr>
              <a:t>Commission des ports concédés ou délégués</a:t>
            </a:r>
          </a:p>
          <a:p>
            <a:pPr marL="871220" indent="-285750">
              <a:buFont typeface="Wingdings" panose="05000000000000000000" pitchFamily="2" charset="2"/>
              <a:buChar char="§"/>
              <a:tabLst>
                <a:tab pos="870585" algn="l"/>
                <a:tab pos="871219" algn="l"/>
              </a:tabLst>
            </a:pPr>
            <a:r>
              <a:rPr lang="fr-FR" spc="-10" dirty="0">
                <a:latin typeface="Franklin Gothic Medium"/>
                <a:cs typeface="Franklin Gothic Medium"/>
              </a:rPr>
              <a:t>Commission des ports de pêche</a:t>
            </a:r>
          </a:p>
          <a:p>
            <a:pPr marL="871220" indent="-285750">
              <a:buFont typeface="Wingdings" panose="05000000000000000000" pitchFamily="2" charset="2"/>
              <a:buChar char="§"/>
              <a:tabLst>
                <a:tab pos="870585" algn="l"/>
                <a:tab pos="871219" algn="l"/>
              </a:tabLst>
            </a:pPr>
            <a:r>
              <a:rPr lang="fr-FR" spc="-10" dirty="0">
                <a:latin typeface="Franklin Gothic Medium"/>
                <a:cs typeface="Franklin Gothic Medium"/>
              </a:rPr>
              <a:t>Commission des ports d’outre mer</a:t>
            </a:r>
          </a:p>
          <a:p>
            <a:pPr marL="585470">
              <a:tabLst>
                <a:tab pos="870585" algn="l"/>
                <a:tab pos="871219" algn="l"/>
              </a:tabLst>
            </a:pPr>
            <a:endParaRPr lang="fr-FR" sz="1400" spc="-10" dirty="0">
              <a:latin typeface="Franklin Gothic Medium"/>
              <a:cs typeface="Franklin Gothic Medium"/>
            </a:endParaRPr>
          </a:p>
          <a:p>
            <a:pPr marL="12700">
              <a:lnSpc>
                <a:spcPct val="100000"/>
              </a:lnSpc>
            </a:pPr>
            <a:r>
              <a:rPr lang="fr-FR" sz="2000" dirty="0">
                <a:solidFill>
                  <a:srgbClr val="0C4DA1"/>
                </a:solidFill>
                <a:latin typeface="Franklin Gothic Medium"/>
                <a:cs typeface="Franklin Gothic Medium"/>
              </a:rPr>
              <a:t>MISE EN </a:t>
            </a:r>
            <a:r>
              <a:rPr lang="fr-FR" sz="2000" spc="-10" dirty="0">
                <a:solidFill>
                  <a:srgbClr val="0C4DA1"/>
                </a:solidFill>
                <a:latin typeface="Franklin Gothic Medium"/>
                <a:cs typeface="Franklin Gothic Medium"/>
              </a:rPr>
              <a:t>PLACE </a:t>
            </a:r>
            <a:r>
              <a:rPr lang="fr-FR" sz="2000" spc="-5" dirty="0">
                <a:solidFill>
                  <a:srgbClr val="0C4DA1"/>
                </a:solidFill>
                <a:latin typeface="Franklin Gothic Medium"/>
                <a:cs typeface="Franklin Gothic Medium"/>
              </a:rPr>
              <a:t>D’OUTILS </a:t>
            </a:r>
            <a:r>
              <a:rPr lang="fr-FR" sz="2000" dirty="0">
                <a:solidFill>
                  <a:srgbClr val="0C4DA1"/>
                </a:solidFill>
                <a:latin typeface="Franklin Gothic Medium"/>
                <a:cs typeface="Franklin Gothic Medium"/>
              </a:rPr>
              <a:t>DE</a:t>
            </a:r>
            <a:r>
              <a:rPr lang="fr-FR" sz="2000" spc="10" dirty="0">
                <a:solidFill>
                  <a:srgbClr val="0C4DA1"/>
                </a:solidFill>
                <a:latin typeface="Franklin Gothic Medium"/>
                <a:cs typeface="Franklin Gothic Medium"/>
              </a:rPr>
              <a:t> </a:t>
            </a:r>
            <a:r>
              <a:rPr lang="fr-FR" sz="2000" spc="-15" dirty="0">
                <a:solidFill>
                  <a:srgbClr val="0C4DA1"/>
                </a:solidFill>
                <a:latin typeface="Franklin Gothic Medium"/>
                <a:cs typeface="Franklin Gothic Medium"/>
              </a:rPr>
              <a:t>COOPÉRATION</a:t>
            </a:r>
          </a:p>
          <a:p>
            <a:pPr marL="12700">
              <a:lnSpc>
                <a:spcPct val="100000"/>
              </a:lnSpc>
            </a:pPr>
            <a:endParaRPr lang="fr-FR" sz="1400" dirty="0">
              <a:latin typeface="Franklin Gothic Medium"/>
              <a:cs typeface="Franklin Gothic Medium"/>
            </a:endParaRPr>
          </a:p>
          <a:p>
            <a:pPr marL="870585" indent="-285115">
              <a:lnSpc>
                <a:spcPct val="100000"/>
              </a:lnSpc>
              <a:spcBef>
                <a:spcPts val="160"/>
              </a:spcBef>
              <a:buFont typeface="Wingdings"/>
              <a:buChar char=""/>
              <a:tabLst>
                <a:tab pos="870585" algn="l"/>
                <a:tab pos="871219" algn="l"/>
              </a:tabLst>
            </a:pPr>
            <a:r>
              <a:rPr lang="fr-FR" spc="-5" dirty="0">
                <a:latin typeface="Franklin Gothic Medium"/>
                <a:cs typeface="Franklin Gothic Medium"/>
              </a:rPr>
              <a:t>HAROPA - Ports </a:t>
            </a:r>
            <a:r>
              <a:rPr lang="fr-FR" dirty="0">
                <a:latin typeface="Franklin Gothic Medium"/>
                <a:cs typeface="Franklin Gothic Medium"/>
              </a:rPr>
              <a:t>de </a:t>
            </a:r>
            <a:r>
              <a:rPr lang="fr-FR" spc="-5" dirty="0">
                <a:latin typeface="Franklin Gothic Medium"/>
                <a:cs typeface="Franklin Gothic Medium"/>
              </a:rPr>
              <a:t>l’axe </a:t>
            </a:r>
            <a:r>
              <a:rPr lang="fr-FR" dirty="0">
                <a:latin typeface="Franklin Gothic Medium"/>
                <a:cs typeface="Franklin Gothic Medium"/>
              </a:rPr>
              <a:t>Seine </a:t>
            </a:r>
            <a:r>
              <a:rPr lang="fr-FR" spc="-5" dirty="0">
                <a:latin typeface="Franklin Gothic Medium"/>
                <a:cs typeface="Franklin Gothic Medium"/>
              </a:rPr>
              <a:t>– 2012</a:t>
            </a:r>
            <a:endParaRPr lang="fr-FR" dirty="0">
              <a:latin typeface="Franklin Gothic Medium"/>
              <a:cs typeface="Franklin Gothic Medium"/>
            </a:endParaRPr>
          </a:p>
          <a:p>
            <a:pPr marL="870585" indent="-285115">
              <a:lnSpc>
                <a:spcPct val="100000"/>
              </a:lnSpc>
              <a:spcBef>
                <a:spcPts val="170"/>
              </a:spcBef>
              <a:buFont typeface="Wingdings"/>
              <a:buChar char=""/>
              <a:tabLst>
                <a:tab pos="870585" algn="l"/>
                <a:tab pos="871219" algn="l"/>
              </a:tabLst>
            </a:pPr>
            <a:r>
              <a:rPr lang="fr-FR" spc="-5" dirty="0">
                <a:latin typeface="Franklin Gothic Medium"/>
                <a:cs typeface="Franklin Gothic Medium"/>
              </a:rPr>
              <a:t>MEDLINK - Ports de l’axe Méditerranée-Rhône-Saône </a:t>
            </a:r>
            <a:r>
              <a:rPr lang="fr-FR" dirty="0">
                <a:latin typeface="Franklin Gothic Medium"/>
                <a:cs typeface="Franklin Gothic Medium"/>
              </a:rPr>
              <a:t>– </a:t>
            </a:r>
            <a:r>
              <a:rPr lang="fr-FR" spc="-15" dirty="0">
                <a:latin typeface="Franklin Gothic Medium"/>
                <a:cs typeface="Franklin Gothic Medium"/>
              </a:rPr>
              <a:t>2015</a:t>
            </a:r>
            <a:endParaRPr lang="fr-FR" dirty="0">
              <a:latin typeface="Franklin Gothic Medium"/>
              <a:cs typeface="Franklin Gothic Medium"/>
            </a:endParaRPr>
          </a:p>
          <a:p>
            <a:pPr marL="870585" indent="-285115">
              <a:lnSpc>
                <a:spcPct val="100000"/>
              </a:lnSpc>
              <a:spcBef>
                <a:spcPts val="170"/>
              </a:spcBef>
              <a:buFont typeface="Wingdings"/>
              <a:buChar char=""/>
              <a:tabLst>
                <a:tab pos="870585" algn="l"/>
                <a:tab pos="871219" algn="l"/>
              </a:tabLst>
            </a:pPr>
            <a:r>
              <a:rPr lang="fr-FR" sz="1800" b="1" cap="all" dirty="0">
                <a:effectLst/>
                <a:latin typeface="Calibri" panose="020F0502020204030204" pitchFamily="34" charset="0"/>
                <a:ea typeface="Calibri" panose="020F0502020204030204" pitchFamily="34" charset="0"/>
              </a:rPr>
              <a:t>Conseil de Coordination Interportuaire de l’Atlantique </a:t>
            </a:r>
            <a:r>
              <a:rPr lang="fr-FR" dirty="0"/>
              <a:t>- </a:t>
            </a:r>
            <a:r>
              <a:rPr lang="fr-FR" spc="-5" dirty="0">
                <a:latin typeface="Franklin Gothic Medium"/>
                <a:cs typeface="Franklin Gothic Medium"/>
              </a:rPr>
              <a:t>Ports </a:t>
            </a:r>
            <a:r>
              <a:rPr lang="fr-FR" dirty="0">
                <a:latin typeface="Franklin Gothic Medium"/>
                <a:cs typeface="Franklin Gothic Medium"/>
              </a:rPr>
              <a:t>de </a:t>
            </a:r>
            <a:r>
              <a:rPr lang="fr-FR" spc="-5" dirty="0">
                <a:latin typeface="Franklin Gothic Medium"/>
                <a:cs typeface="Franklin Gothic Medium"/>
              </a:rPr>
              <a:t>l’Atlantique (Nantes </a:t>
            </a:r>
            <a:r>
              <a:rPr lang="fr-FR" dirty="0">
                <a:latin typeface="Franklin Gothic Medium"/>
                <a:cs typeface="Franklin Gothic Medium"/>
              </a:rPr>
              <a:t>Saint-Nazaire, </a:t>
            </a:r>
            <a:r>
              <a:rPr lang="fr-FR" spc="-5" dirty="0">
                <a:latin typeface="Franklin Gothic Medium"/>
                <a:cs typeface="Franklin Gothic Medium"/>
              </a:rPr>
              <a:t>Bordeaux, La Rochelle) – </a:t>
            </a:r>
            <a:r>
              <a:rPr lang="fr-FR" spc="-10" dirty="0">
                <a:latin typeface="Franklin Gothic Medium"/>
                <a:cs typeface="Franklin Gothic Medium"/>
              </a:rPr>
              <a:t>2009</a:t>
            </a:r>
          </a:p>
          <a:p>
            <a:pPr marL="870585" indent="-285115">
              <a:lnSpc>
                <a:spcPct val="100000"/>
              </a:lnSpc>
              <a:spcBef>
                <a:spcPts val="155"/>
              </a:spcBef>
              <a:buFont typeface="Wingdings"/>
              <a:buChar char=""/>
              <a:tabLst>
                <a:tab pos="870585" algn="l"/>
                <a:tab pos="871219" algn="l"/>
              </a:tabLst>
            </a:pPr>
            <a:r>
              <a:rPr lang="fr-FR" spc="-10" dirty="0">
                <a:latin typeface="Franklin Gothic Medium"/>
                <a:cs typeface="Franklin Gothic Medium"/>
              </a:rPr>
              <a:t>NORLINK - Regroupe tous les ports fluviaux et maritimes de la région Hauts-de-France ainsi que la plateforme logistique de Dourges – 2017</a:t>
            </a:r>
          </a:p>
          <a:p>
            <a:pPr marL="870585" indent="-285115">
              <a:lnSpc>
                <a:spcPct val="100000"/>
              </a:lnSpc>
              <a:spcBef>
                <a:spcPts val="155"/>
              </a:spcBef>
              <a:buFont typeface="Wingdings"/>
              <a:buChar char=""/>
              <a:tabLst>
                <a:tab pos="870585" algn="l"/>
                <a:tab pos="871219" algn="l"/>
              </a:tabLst>
            </a:pPr>
            <a:r>
              <a:rPr lang="fr-FR" cap="all" spc="-10" dirty="0">
                <a:latin typeface="Franklin Gothic Medium"/>
                <a:cs typeface="Franklin Gothic Medium"/>
              </a:rPr>
              <a:t>Conseil de Coordination Interportuaires Antilles-Guyane </a:t>
            </a:r>
            <a:r>
              <a:rPr lang="fr-FR" spc="-10" dirty="0">
                <a:latin typeface="Franklin Gothic Medium"/>
                <a:cs typeface="Franklin Gothic Medium"/>
              </a:rPr>
              <a:t>- 2016</a:t>
            </a:r>
          </a:p>
          <a:p>
            <a:pPr marL="585470">
              <a:tabLst>
                <a:tab pos="870585" algn="l"/>
                <a:tab pos="871219" algn="l"/>
              </a:tabLst>
            </a:pPr>
            <a:endParaRPr lang="fr-FR" sz="1500" spc="-10" dirty="0">
              <a:latin typeface="Franklin Gothic Medium"/>
              <a:cs typeface="Franklin Gothic Medium"/>
            </a:endParaRPr>
          </a:p>
        </p:txBody>
      </p:sp>
      <p:sp>
        <p:nvSpPr>
          <p:cNvPr id="4" name="object 4"/>
          <p:cNvSpPr/>
          <p:nvPr/>
        </p:nvSpPr>
        <p:spPr>
          <a:xfrm>
            <a:off x="0" y="0"/>
            <a:ext cx="9144000" cy="981075"/>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2426080" y="256490"/>
            <a:ext cx="4291839" cy="307777"/>
          </a:xfrm>
          <a:prstGeom prst="rect">
            <a:avLst/>
          </a:prstGeom>
        </p:spPr>
        <p:txBody>
          <a:bodyPr vert="horz" wrap="square" lIns="0" tIns="0" rIns="0" bIns="0" rtlCol="0">
            <a:spAutoFit/>
          </a:bodyPr>
          <a:lstStyle/>
          <a:p>
            <a:pPr marL="527050" indent="-514350">
              <a:lnSpc>
                <a:spcPct val="100000"/>
              </a:lnSpc>
              <a:buFont typeface="+mj-lt"/>
              <a:buAutoNum type="romanUcPeriod"/>
            </a:pPr>
            <a:r>
              <a:rPr lang="fr-FR" altLang="fr-FR" sz="2000" cap="all" dirty="0">
                <a:solidFill>
                  <a:schemeClr val="bg1"/>
                </a:solidFill>
                <a:latin typeface="Franklin Gothic Demi" pitchFamily="34" charset="0"/>
              </a:rPr>
              <a:t>L’union des ports de France</a:t>
            </a:r>
            <a:endParaRPr sz="2000" cap="all" dirty="0">
              <a:latin typeface="Franklin Gothic Demi"/>
              <a:cs typeface="Franklin Gothic Demi"/>
            </a:endParaRPr>
          </a:p>
        </p:txBody>
      </p:sp>
      <p:sp>
        <p:nvSpPr>
          <p:cNvPr id="6" name="object 6"/>
          <p:cNvSpPr/>
          <p:nvPr/>
        </p:nvSpPr>
        <p:spPr>
          <a:xfrm>
            <a:off x="0" y="6286500"/>
            <a:ext cx="1008062" cy="55721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itre 5"/>
          <p:cNvSpPr>
            <a:spLocks noGrp="1"/>
          </p:cNvSpPr>
          <p:nvPr>
            <p:ph type="title"/>
          </p:nvPr>
        </p:nvSpPr>
        <p:spPr>
          <a:xfrm>
            <a:off x="1550988" y="116632"/>
            <a:ext cx="5832648" cy="648072"/>
          </a:xfrm>
        </p:spPr>
        <p:txBody>
          <a:bodyPr/>
          <a:lstStyle/>
          <a:p>
            <a:pPr marL="514350" indent="-514350">
              <a:buFont typeface="+mj-lt"/>
              <a:buAutoNum type="romanUcPeriod"/>
            </a:pPr>
            <a:r>
              <a:rPr lang="fr-FR" altLang="fr-FR" sz="2000" dirty="0">
                <a:solidFill>
                  <a:schemeClr val="bg1"/>
                </a:solidFill>
                <a:latin typeface="Franklin Gothic Demi" pitchFamily="34" charset="0"/>
              </a:rPr>
              <a:t>L’union des ports de France</a:t>
            </a:r>
          </a:p>
        </p:txBody>
      </p:sp>
      <p:sp>
        <p:nvSpPr>
          <p:cNvPr id="2" name="Espace réservé du contenu 1"/>
          <p:cNvSpPr>
            <a:spLocks noGrp="1"/>
          </p:cNvSpPr>
          <p:nvPr>
            <p:ph idx="1"/>
          </p:nvPr>
        </p:nvSpPr>
        <p:spPr>
          <a:xfrm>
            <a:off x="395288" y="908719"/>
            <a:ext cx="7777112" cy="5231259"/>
          </a:xfrm>
        </p:spPr>
        <p:txBody>
          <a:bodyPr/>
          <a:lstStyle/>
          <a:p>
            <a:pPr algn="just"/>
            <a:endParaRPr lang="fr-FR" sz="2800" b="1" i="0" u="none" strike="noStrike" baseline="0" dirty="0">
              <a:solidFill>
                <a:srgbClr val="000000"/>
              </a:solidFill>
            </a:endParaRPr>
          </a:p>
          <a:p>
            <a:pPr algn="just"/>
            <a:r>
              <a:rPr lang="fr-FR" sz="2800" b="1" i="0" u="none" strike="noStrike" baseline="0" dirty="0">
                <a:solidFill>
                  <a:srgbClr val="000000"/>
                </a:solidFill>
              </a:rPr>
              <a:t>De nombreux enjeux et tout autant de défis pour accroître la performance et l’attractivité des ports français </a:t>
            </a:r>
          </a:p>
          <a:p>
            <a:pPr algn="just"/>
            <a:endParaRPr lang="fr-FR" sz="2400" dirty="0">
              <a:solidFill>
                <a:srgbClr val="000000"/>
              </a:solidFill>
            </a:endParaRPr>
          </a:p>
          <a:p>
            <a:pPr algn="just"/>
            <a:r>
              <a:rPr lang="fr-FR" sz="2800" b="1" dirty="0">
                <a:solidFill>
                  <a:srgbClr val="000000"/>
                </a:solidFill>
              </a:rPr>
              <a:t>3 défis d’actualité : </a:t>
            </a:r>
          </a:p>
          <a:p>
            <a:pPr algn="just"/>
            <a:endParaRPr lang="fr-FR" sz="2800" b="1" i="0" u="none" strike="noStrike" baseline="0" dirty="0">
              <a:solidFill>
                <a:srgbClr val="000000"/>
              </a:solidFill>
            </a:endParaRPr>
          </a:p>
          <a:p>
            <a:pPr marL="900113" indent="-539750" algn="just">
              <a:buClr>
                <a:srgbClr val="0C4DA2"/>
              </a:buClr>
              <a:buFont typeface="Wingdings" panose="05000000000000000000" pitchFamily="2" charset="2"/>
              <a:buChar char="Ø"/>
            </a:pPr>
            <a:r>
              <a:rPr lang="fr-FR" sz="2400" dirty="0">
                <a:solidFill>
                  <a:srgbClr val="000000"/>
                </a:solidFill>
              </a:rPr>
              <a:t>Défis environnementaux</a:t>
            </a:r>
          </a:p>
          <a:p>
            <a:pPr marL="900113" indent="-539750" algn="just">
              <a:buClr>
                <a:srgbClr val="0C4DA2"/>
              </a:buClr>
              <a:buFont typeface="Wingdings" panose="05000000000000000000" pitchFamily="2" charset="2"/>
              <a:buChar char="Ø"/>
            </a:pPr>
            <a:r>
              <a:rPr lang="fr-FR" sz="2400" dirty="0">
                <a:solidFill>
                  <a:srgbClr val="000000"/>
                </a:solidFill>
              </a:rPr>
              <a:t>Défis économiques</a:t>
            </a:r>
          </a:p>
          <a:p>
            <a:pPr marL="900113" indent="-539750" algn="just">
              <a:buClr>
                <a:srgbClr val="0C4DA2"/>
              </a:buClr>
              <a:buFont typeface="Wingdings" panose="05000000000000000000" pitchFamily="2" charset="2"/>
              <a:buChar char="Ø"/>
            </a:pPr>
            <a:r>
              <a:rPr lang="fr-FR" sz="2400" dirty="0">
                <a:solidFill>
                  <a:srgbClr val="000000"/>
                </a:solidFill>
              </a:rPr>
              <a:t>Défis numériques</a:t>
            </a:r>
            <a:endParaRPr lang="fr-FR" dirty="0"/>
          </a:p>
        </p:txBody>
      </p:sp>
      <p:pic>
        <p:nvPicPr>
          <p:cNvPr id="10" name="Image 1">
            <a:extLst>
              <a:ext uri="{FF2B5EF4-FFF2-40B4-BE49-F238E27FC236}">
                <a16:creationId xmlns:a16="http://schemas.microsoft.com/office/drawing/2014/main" id="{B1C166B9-3FE2-42B1-AFD1-7EA1F315CF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0480" y="6041758"/>
            <a:ext cx="936352" cy="546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963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itre 5"/>
          <p:cNvSpPr>
            <a:spLocks noGrp="1"/>
          </p:cNvSpPr>
          <p:nvPr>
            <p:ph type="title"/>
          </p:nvPr>
        </p:nvSpPr>
        <p:spPr>
          <a:xfrm>
            <a:off x="1550988" y="116632"/>
            <a:ext cx="5832648" cy="648072"/>
          </a:xfrm>
        </p:spPr>
        <p:txBody>
          <a:bodyPr/>
          <a:lstStyle/>
          <a:p>
            <a:pPr marL="514350" indent="-514350">
              <a:buFont typeface="+mj-lt"/>
              <a:buAutoNum type="romanUcPeriod" startAt="2"/>
            </a:pPr>
            <a:r>
              <a:rPr lang="fr-FR" altLang="fr-FR" sz="2000" dirty="0">
                <a:solidFill>
                  <a:schemeClr val="bg1"/>
                </a:solidFill>
                <a:latin typeface="Franklin Gothic Demi" pitchFamily="34" charset="0"/>
              </a:rPr>
              <a:t>Les DEFIS environnementaux</a:t>
            </a:r>
          </a:p>
        </p:txBody>
      </p:sp>
      <p:sp>
        <p:nvSpPr>
          <p:cNvPr id="2" name="Espace réservé du contenu 1"/>
          <p:cNvSpPr>
            <a:spLocks noGrp="1"/>
          </p:cNvSpPr>
          <p:nvPr>
            <p:ph idx="1"/>
          </p:nvPr>
        </p:nvSpPr>
        <p:spPr>
          <a:xfrm>
            <a:off x="374650" y="980728"/>
            <a:ext cx="5637510" cy="5375624"/>
          </a:xfrm>
        </p:spPr>
        <p:txBody>
          <a:bodyPr/>
          <a:lstStyle/>
          <a:p>
            <a:pPr algn="just">
              <a:spcAft>
                <a:spcPts val="1200"/>
              </a:spcAft>
            </a:pPr>
            <a:r>
              <a:rPr lang="fr-FR" sz="2000" cap="all" dirty="0"/>
              <a:t>Energie,</a:t>
            </a:r>
            <a:r>
              <a:rPr lang="fr-FR" sz="2000" dirty="0"/>
              <a:t> DECARBONATION et </a:t>
            </a:r>
            <a:r>
              <a:rPr lang="fr-FR" sz="2000" cap="all" dirty="0"/>
              <a:t>Intégration territoriale</a:t>
            </a:r>
          </a:p>
          <a:p>
            <a:pPr marL="285750" indent="-285750" algn="just">
              <a:spcAft>
                <a:spcPts val="600"/>
              </a:spcAft>
              <a:buClr>
                <a:srgbClr val="0C4DA2"/>
              </a:buClr>
              <a:buFont typeface="Arial" panose="020B0604020202020204" pitchFamily="34" charset="0"/>
              <a:buChar char="•"/>
            </a:pPr>
            <a:r>
              <a:rPr lang="fr-FR" dirty="0"/>
              <a:t>Déploiement des EMR : 55 M€ investis en 2019.</a:t>
            </a:r>
          </a:p>
          <a:p>
            <a:pPr marL="285750" indent="-285750" algn="just">
              <a:spcAft>
                <a:spcPts val="600"/>
              </a:spcAft>
              <a:buClr>
                <a:srgbClr val="0C4DA2"/>
              </a:buClr>
              <a:buFont typeface="Arial" panose="020B0604020202020204" pitchFamily="34" charset="0"/>
              <a:buChar char="•"/>
            </a:pPr>
            <a:r>
              <a:rPr lang="fr-FR" dirty="0"/>
              <a:t>Développement d’un mix énergétique à zéro ou à faible émissions pour répondre à une diversité d’usages (mobilité, mobilité lourde, industries, acteurs portuaires).</a:t>
            </a:r>
          </a:p>
          <a:p>
            <a:pPr marL="285750" indent="-285750" algn="just">
              <a:spcAft>
                <a:spcPts val="600"/>
              </a:spcAft>
              <a:buClr>
                <a:srgbClr val="0C4DA2"/>
              </a:buClr>
              <a:buFont typeface="Arial" panose="020B0604020202020204" pitchFamily="34" charset="0"/>
              <a:buChar char="•"/>
            </a:pPr>
            <a:r>
              <a:rPr lang="fr-FR" dirty="0"/>
              <a:t>Démarches d’écologie industrielle territoriale (EIT) conduites sur la zone portuaire ou sur secteur qui l’intègre.</a:t>
            </a:r>
          </a:p>
          <a:p>
            <a:pPr marL="285750" indent="-285750" algn="just">
              <a:spcAft>
                <a:spcPts val="600"/>
              </a:spcAft>
              <a:buClr>
                <a:srgbClr val="0C4DA2"/>
              </a:buClr>
              <a:buFont typeface="Arial" panose="020B0604020202020204" pitchFamily="34" charset="0"/>
              <a:buChar char="•"/>
            </a:pPr>
            <a:r>
              <a:rPr lang="fr-FR" dirty="0"/>
              <a:t>Efficacité énergétique et ports à émissions positives.</a:t>
            </a:r>
          </a:p>
          <a:p>
            <a:pPr marL="285750" indent="-285750" algn="just">
              <a:spcAft>
                <a:spcPts val="600"/>
              </a:spcAft>
              <a:buClr>
                <a:srgbClr val="0C4DA2"/>
              </a:buClr>
              <a:buFont typeface="Arial" panose="020B0604020202020204" pitchFamily="34" charset="0"/>
              <a:buChar char="•"/>
            </a:pPr>
            <a:r>
              <a:rPr lang="fr-FR" dirty="0"/>
              <a:t>Investissement avec et pour les communautés locales (exemple : initiatives Smart Port).</a:t>
            </a:r>
          </a:p>
          <a:p>
            <a:pPr marL="285750" indent="-285750" algn="just">
              <a:spcAft>
                <a:spcPts val="1200"/>
              </a:spcAft>
              <a:buClr>
                <a:srgbClr val="0C4DA2"/>
              </a:buClr>
              <a:buFont typeface="Arial" panose="020B0604020202020204" pitchFamily="34" charset="0"/>
              <a:buChar char="•"/>
            </a:pPr>
            <a:r>
              <a:rPr lang="fr-FR" dirty="0"/>
              <a:t>Incitations financières aux navires les moins émetteurs (émissions atmosphériques : </a:t>
            </a:r>
            <a:r>
              <a:rPr lang="fr-FR" dirty="0" err="1"/>
              <a:t>Environmental</a:t>
            </a:r>
            <a:r>
              <a:rPr lang="fr-FR" dirty="0"/>
              <a:t> </a:t>
            </a:r>
            <a:r>
              <a:rPr lang="fr-FR" dirty="0" err="1"/>
              <a:t>Ship</a:t>
            </a:r>
            <a:r>
              <a:rPr lang="fr-FR" dirty="0"/>
              <a:t> Index ESI de IAPH).</a:t>
            </a:r>
          </a:p>
          <a:p>
            <a:pPr>
              <a:spcAft>
                <a:spcPts val="1200"/>
              </a:spcAft>
            </a:pPr>
            <a:endParaRPr lang="fr-FR" dirty="0"/>
          </a:p>
        </p:txBody>
      </p:sp>
      <p:grpSp>
        <p:nvGrpSpPr>
          <p:cNvPr id="3" name="Groupe 2">
            <a:extLst>
              <a:ext uri="{FF2B5EF4-FFF2-40B4-BE49-F238E27FC236}">
                <a16:creationId xmlns:a16="http://schemas.microsoft.com/office/drawing/2014/main" id="{D761B64A-B6B4-4BBB-8DF5-E97BE47AC162}"/>
              </a:ext>
            </a:extLst>
          </p:cNvPr>
          <p:cNvGrpSpPr/>
          <p:nvPr/>
        </p:nvGrpSpPr>
        <p:grpSpPr>
          <a:xfrm>
            <a:off x="6300192" y="850526"/>
            <a:ext cx="2657764" cy="1922180"/>
            <a:chOff x="6300192" y="850526"/>
            <a:chExt cx="2657764" cy="1922180"/>
          </a:xfrm>
        </p:grpSpPr>
        <p:pic>
          <p:nvPicPr>
            <p:cNvPr id="10" name="Image 9">
              <a:extLst>
                <a:ext uri="{FF2B5EF4-FFF2-40B4-BE49-F238E27FC236}">
                  <a16:creationId xmlns:a16="http://schemas.microsoft.com/office/drawing/2014/main" id="{E19EF893-8BFE-484A-8F17-A175CD32DC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850526"/>
              <a:ext cx="2657764" cy="1922180"/>
            </a:xfrm>
            <a:prstGeom prst="rect">
              <a:avLst/>
            </a:prstGeom>
          </p:spPr>
        </p:pic>
        <p:sp>
          <p:nvSpPr>
            <p:cNvPr id="6" name="ZoneTexte 5">
              <a:extLst>
                <a:ext uri="{FF2B5EF4-FFF2-40B4-BE49-F238E27FC236}">
                  <a16:creationId xmlns:a16="http://schemas.microsoft.com/office/drawing/2014/main" id="{4344EF88-784E-42E9-9955-B7006EE3953A}"/>
                </a:ext>
              </a:extLst>
            </p:cNvPr>
            <p:cNvSpPr txBox="1"/>
            <p:nvPr/>
          </p:nvSpPr>
          <p:spPr>
            <a:xfrm>
              <a:off x="6671437" y="2457599"/>
              <a:ext cx="2275448" cy="157467"/>
            </a:xfrm>
            <a:prstGeom prst="rect">
              <a:avLst/>
            </a:prstGeom>
            <a:noFill/>
          </p:spPr>
          <p:txBody>
            <a:bodyPr wrap="square" rtlCol="0">
              <a:spAutoFit/>
            </a:bodyPr>
            <a:lstStyle/>
            <a:p>
              <a:pPr algn="r"/>
              <a:r>
                <a:rPr lang="fr-FR" sz="800" dirty="0"/>
                <a:t>GIROLATA-connexion-electrique-CENAQ©La_Méridionale</a:t>
              </a:r>
            </a:p>
          </p:txBody>
        </p:sp>
      </p:grpSp>
      <p:grpSp>
        <p:nvGrpSpPr>
          <p:cNvPr id="4" name="Groupe 3">
            <a:extLst>
              <a:ext uri="{FF2B5EF4-FFF2-40B4-BE49-F238E27FC236}">
                <a16:creationId xmlns:a16="http://schemas.microsoft.com/office/drawing/2014/main" id="{852F7218-1CD7-4768-BEA7-006789A56A9C}"/>
              </a:ext>
            </a:extLst>
          </p:cNvPr>
          <p:cNvGrpSpPr/>
          <p:nvPr/>
        </p:nvGrpSpPr>
        <p:grpSpPr>
          <a:xfrm>
            <a:off x="6300192" y="2853825"/>
            <a:ext cx="2657764" cy="1718191"/>
            <a:chOff x="6300192" y="2853825"/>
            <a:chExt cx="2657764" cy="1718191"/>
          </a:xfrm>
        </p:grpSpPr>
        <p:pic>
          <p:nvPicPr>
            <p:cNvPr id="5" name="Image 4">
              <a:extLst>
                <a:ext uri="{FF2B5EF4-FFF2-40B4-BE49-F238E27FC236}">
                  <a16:creationId xmlns:a16="http://schemas.microsoft.com/office/drawing/2014/main" id="{F02E7849-12BA-4CC0-A843-292A45D8A5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192" y="2853825"/>
              <a:ext cx="2625363" cy="1718191"/>
            </a:xfrm>
            <a:prstGeom prst="rect">
              <a:avLst/>
            </a:prstGeom>
          </p:spPr>
        </p:pic>
        <p:sp>
          <p:nvSpPr>
            <p:cNvPr id="7" name="ZoneTexte 6">
              <a:extLst>
                <a:ext uri="{FF2B5EF4-FFF2-40B4-BE49-F238E27FC236}">
                  <a16:creationId xmlns:a16="http://schemas.microsoft.com/office/drawing/2014/main" id="{4051D98B-DC95-4E5D-9E66-BC5D8CAEB07D}"/>
                </a:ext>
              </a:extLst>
            </p:cNvPr>
            <p:cNvSpPr txBox="1"/>
            <p:nvPr/>
          </p:nvSpPr>
          <p:spPr>
            <a:xfrm>
              <a:off x="6668412" y="4210889"/>
              <a:ext cx="2289544" cy="159014"/>
            </a:xfrm>
            <a:prstGeom prst="rect">
              <a:avLst/>
            </a:prstGeom>
            <a:noFill/>
          </p:spPr>
          <p:txBody>
            <a:bodyPr wrap="square" rtlCol="0">
              <a:spAutoFit/>
            </a:bodyPr>
            <a:lstStyle/>
            <a:p>
              <a:pPr algn="r"/>
              <a:r>
                <a:rPr lang="fr-FR" sz="800" dirty="0">
                  <a:solidFill>
                    <a:schemeClr val="bg1"/>
                  </a:solidFill>
                </a:rPr>
                <a:t>Opération de connexion électrique du Girolata- ©Sigrun Sauerzapfe</a:t>
              </a:r>
            </a:p>
          </p:txBody>
        </p:sp>
      </p:grpSp>
      <p:sp>
        <p:nvSpPr>
          <p:cNvPr id="14" name="Espace réservé du contenu 1">
            <a:extLst>
              <a:ext uri="{FF2B5EF4-FFF2-40B4-BE49-F238E27FC236}">
                <a16:creationId xmlns:a16="http://schemas.microsoft.com/office/drawing/2014/main" id="{8B8666AF-C4AE-4276-A85D-D714F9B98E21}"/>
              </a:ext>
            </a:extLst>
          </p:cNvPr>
          <p:cNvSpPr txBox="1">
            <a:spLocks/>
          </p:cNvSpPr>
          <p:nvPr/>
        </p:nvSpPr>
        <p:spPr bwMode="auto">
          <a:xfrm>
            <a:off x="468946" y="5627983"/>
            <a:ext cx="7491943" cy="981076"/>
          </a:xfrm>
          <a:prstGeom prst="rect">
            <a:avLst/>
          </a:prstGeom>
          <a:noFill/>
          <a:ln w="444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600" kern="1200" baseline="0">
                <a:solidFill>
                  <a:schemeClr val="tx1"/>
                </a:solidFill>
                <a:latin typeface="Franklin Gothic Medium" panose="020B0603020102020204" pitchFamily="34"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2000" dirty="0"/>
              <a:t>Les objectifs de la Stratégie Nationale portuaire :</a:t>
            </a:r>
          </a:p>
          <a:p>
            <a:pPr marL="285750" indent="-285750">
              <a:buFont typeface="Wingdings" panose="05000000000000000000" pitchFamily="2" charset="2"/>
              <a:buChar char="Ø"/>
            </a:pPr>
            <a:r>
              <a:rPr lang="fr-FR" sz="1800" dirty="0"/>
              <a:t>Contribuer à la neutralité carbone à H2050.</a:t>
            </a:r>
          </a:p>
        </p:txBody>
      </p:sp>
      <p:pic>
        <p:nvPicPr>
          <p:cNvPr id="15" name="Image 14">
            <a:extLst>
              <a:ext uri="{FF2B5EF4-FFF2-40B4-BE49-F238E27FC236}">
                <a16:creationId xmlns:a16="http://schemas.microsoft.com/office/drawing/2014/main" id="{12A2CEFB-E077-4930-9393-3A1AA7604430}"/>
              </a:ext>
            </a:extLst>
          </p:cNvPr>
          <p:cNvPicPr>
            <a:picLocks noChangeAspect="1"/>
          </p:cNvPicPr>
          <p:nvPr/>
        </p:nvPicPr>
        <p:blipFill>
          <a:blip r:embed="rId5"/>
          <a:stretch>
            <a:fillRect/>
          </a:stretch>
        </p:blipFill>
        <p:spPr>
          <a:xfrm>
            <a:off x="6516959" y="4653136"/>
            <a:ext cx="1292202" cy="1806929"/>
          </a:xfrm>
          <a:prstGeom prst="rect">
            <a:avLst/>
          </a:prstGeom>
        </p:spPr>
      </p:pic>
    </p:spTree>
    <p:extLst>
      <p:ext uri="{BB962C8B-B14F-4D97-AF65-F5344CB8AC3E}">
        <p14:creationId xmlns:p14="http://schemas.microsoft.com/office/powerpoint/2010/main" val="2828414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itre 5"/>
          <p:cNvSpPr>
            <a:spLocks noGrp="1"/>
          </p:cNvSpPr>
          <p:nvPr>
            <p:ph type="title"/>
          </p:nvPr>
        </p:nvSpPr>
        <p:spPr>
          <a:xfrm>
            <a:off x="1550988" y="116632"/>
            <a:ext cx="5832648" cy="648072"/>
          </a:xfrm>
        </p:spPr>
        <p:txBody>
          <a:bodyPr/>
          <a:lstStyle/>
          <a:p>
            <a:pPr marL="514350" indent="-514350">
              <a:buFont typeface="+mj-lt"/>
              <a:buAutoNum type="romanUcPeriod" startAt="2"/>
            </a:pPr>
            <a:r>
              <a:rPr lang="fr-FR" altLang="fr-FR" sz="2000" dirty="0">
                <a:solidFill>
                  <a:schemeClr val="bg1"/>
                </a:solidFill>
                <a:latin typeface="Franklin Gothic Demi" pitchFamily="34" charset="0"/>
              </a:rPr>
              <a:t>Les DEFIS environnementaux</a:t>
            </a:r>
          </a:p>
        </p:txBody>
      </p:sp>
      <p:sp>
        <p:nvSpPr>
          <p:cNvPr id="2" name="Espace réservé du contenu 1"/>
          <p:cNvSpPr>
            <a:spLocks noGrp="1"/>
          </p:cNvSpPr>
          <p:nvPr>
            <p:ph idx="1"/>
          </p:nvPr>
        </p:nvSpPr>
        <p:spPr>
          <a:xfrm>
            <a:off x="380480" y="1166018"/>
            <a:ext cx="4629398" cy="4525963"/>
          </a:xfrm>
        </p:spPr>
        <p:txBody>
          <a:bodyPr/>
          <a:lstStyle/>
          <a:p>
            <a:pPr>
              <a:spcAft>
                <a:spcPts val="1200"/>
              </a:spcAft>
            </a:pPr>
            <a:r>
              <a:rPr lang="fr-FR" sz="2000" cap="all" dirty="0"/>
              <a:t>Environnement </a:t>
            </a:r>
            <a:r>
              <a:rPr lang="fr-FR" sz="2000" dirty="0"/>
              <a:t>et</a:t>
            </a:r>
            <a:r>
              <a:rPr lang="fr-FR" sz="2000" cap="all" dirty="0"/>
              <a:t> biodiversité</a:t>
            </a:r>
          </a:p>
          <a:p>
            <a:pPr marL="285750" indent="-285750">
              <a:spcAft>
                <a:spcPts val="1200"/>
              </a:spcAft>
              <a:buClr>
                <a:srgbClr val="0C4DA2"/>
              </a:buClr>
              <a:buFont typeface="Arial" panose="020B0604020202020204" pitchFamily="34" charset="0"/>
              <a:buChar char="•"/>
            </a:pPr>
            <a:r>
              <a:rPr lang="fr-FR" dirty="0"/>
              <a:t>Démarches d’économie circulaire</a:t>
            </a:r>
            <a:br>
              <a:rPr lang="fr-FR" dirty="0"/>
            </a:br>
            <a:r>
              <a:rPr lang="fr-FR" dirty="0"/>
              <a:t>Des points d’attention : gestion des sédiments de dragage ; réutilisation des espaces (développer le port sur le port).</a:t>
            </a:r>
          </a:p>
          <a:p>
            <a:pPr marL="285750" indent="-285750">
              <a:spcAft>
                <a:spcPts val="1200"/>
              </a:spcAft>
              <a:buClr>
                <a:srgbClr val="0C4DA2"/>
              </a:buClr>
              <a:buFont typeface="Arial" panose="020B0604020202020204" pitchFamily="34" charset="0"/>
              <a:buChar char="•"/>
            </a:pPr>
            <a:r>
              <a:rPr lang="fr-FR" dirty="0"/>
              <a:t>Gestion et préservation des espaces naturels sensibles.</a:t>
            </a:r>
            <a:endParaRPr lang="fr-FR" dirty="0">
              <a:effectLst/>
            </a:endParaRPr>
          </a:p>
          <a:p>
            <a:pPr marL="285750" indent="-285750">
              <a:spcAft>
                <a:spcPts val="1200"/>
              </a:spcAft>
              <a:buClr>
                <a:srgbClr val="0C4DA2"/>
              </a:buClr>
              <a:buFont typeface="Arial" panose="020B0604020202020204" pitchFamily="34" charset="0"/>
              <a:buChar char="•"/>
            </a:pPr>
            <a:r>
              <a:rPr lang="fr-FR" dirty="0"/>
              <a:t>Adaptation au changement climatique.</a:t>
            </a:r>
          </a:p>
          <a:p>
            <a:pPr marL="285750" indent="-285750">
              <a:spcAft>
                <a:spcPts val="1200"/>
              </a:spcAft>
              <a:buClr>
                <a:srgbClr val="0C4DA2"/>
              </a:buClr>
              <a:buFont typeface="Arial" panose="020B0604020202020204" pitchFamily="34" charset="0"/>
              <a:buChar char="•"/>
            </a:pPr>
            <a:r>
              <a:rPr lang="fr-FR" dirty="0"/>
              <a:t>Certification et labellisation environnementale des ports : Port </a:t>
            </a:r>
            <a:r>
              <a:rPr lang="fr-FR" dirty="0" err="1"/>
              <a:t>Environmental</a:t>
            </a:r>
            <a:r>
              <a:rPr lang="fr-FR" dirty="0"/>
              <a:t> </a:t>
            </a:r>
            <a:r>
              <a:rPr lang="fr-FR" dirty="0" err="1"/>
              <a:t>Review</a:t>
            </a:r>
            <a:r>
              <a:rPr lang="fr-FR" dirty="0"/>
              <a:t> System PERS d’</a:t>
            </a:r>
            <a:r>
              <a:rPr lang="fr-FR" dirty="0" err="1"/>
              <a:t>Ecoports</a:t>
            </a:r>
            <a:r>
              <a:rPr lang="fr-FR" dirty="0"/>
              <a:t>, ISO 14001.</a:t>
            </a:r>
          </a:p>
          <a:p>
            <a:pPr>
              <a:spcAft>
                <a:spcPts val="1200"/>
              </a:spcAft>
            </a:pPr>
            <a:endParaRPr lang="fr-FR" dirty="0"/>
          </a:p>
        </p:txBody>
      </p:sp>
      <p:grpSp>
        <p:nvGrpSpPr>
          <p:cNvPr id="10" name="Groupe 9">
            <a:extLst>
              <a:ext uri="{FF2B5EF4-FFF2-40B4-BE49-F238E27FC236}">
                <a16:creationId xmlns:a16="http://schemas.microsoft.com/office/drawing/2014/main" id="{4443B998-38E7-4C6A-96EA-73B30BE18393}"/>
              </a:ext>
            </a:extLst>
          </p:cNvPr>
          <p:cNvGrpSpPr/>
          <p:nvPr/>
        </p:nvGrpSpPr>
        <p:grpSpPr>
          <a:xfrm>
            <a:off x="5292080" y="993403"/>
            <a:ext cx="3365548" cy="5049584"/>
            <a:chOff x="5220072" y="1107865"/>
            <a:chExt cx="3365548" cy="5049584"/>
          </a:xfrm>
        </p:grpSpPr>
        <p:pic>
          <p:nvPicPr>
            <p:cNvPr id="7" name="Image 6">
              <a:extLst>
                <a:ext uri="{FF2B5EF4-FFF2-40B4-BE49-F238E27FC236}">
                  <a16:creationId xmlns:a16="http://schemas.microsoft.com/office/drawing/2014/main" id="{7AC8AA20-C9BA-4E8B-854A-1DBE8D78D4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1107865"/>
              <a:ext cx="3365548" cy="5049584"/>
            </a:xfrm>
            <a:prstGeom prst="rect">
              <a:avLst/>
            </a:prstGeom>
          </p:spPr>
        </p:pic>
        <p:sp>
          <p:nvSpPr>
            <p:cNvPr id="8" name="ZoneTexte 7">
              <a:extLst>
                <a:ext uri="{FF2B5EF4-FFF2-40B4-BE49-F238E27FC236}">
                  <a16:creationId xmlns:a16="http://schemas.microsoft.com/office/drawing/2014/main" id="{65ED12D5-E181-4EA6-8F86-644943E7C42B}"/>
                </a:ext>
              </a:extLst>
            </p:cNvPr>
            <p:cNvSpPr txBox="1"/>
            <p:nvPr/>
          </p:nvSpPr>
          <p:spPr>
            <a:xfrm>
              <a:off x="5690020" y="5933735"/>
              <a:ext cx="2895600" cy="215444"/>
            </a:xfrm>
            <a:prstGeom prst="rect">
              <a:avLst/>
            </a:prstGeom>
            <a:noFill/>
          </p:spPr>
          <p:txBody>
            <a:bodyPr wrap="square" rtlCol="0">
              <a:spAutoFit/>
            </a:bodyPr>
            <a:lstStyle/>
            <a:p>
              <a:pPr algn="r"/>
              <a:r>
                <a:rPr lang="fr-FR" sz="800" dirty="0">
                  <a:solidFill>
                    <a:schemeClr val="bg1"/>
                  </a:solidFill>
                </a:rPr>
                <a:t>©Franck </a:t>
              </a:r>
              <a:r>
                <a:rPr lang="fr-FR" sz="800" dirty="0" err="1">
                  <a:solidFill>
                    <a:schemeClr val="bg1"/>
                  </a:solidFill>
                </a:rPr>
                <a:t>Badaire</a:t>
              </a:r>
              <a:r>
                <a:rPr lang="fr-FR" sz="800" dirty="0">
                  <a:solidFill>
                    <a:schemeClr val="bg1"/>
                  </a:solidFill>
                </a:rPr>
                <a:t> - Nantes Saint-Nazaire Port </a:t>
              </a:r>
            </a:p>
          </p:txBody>
        </p:sp>
      </p:grpSp>
      <p:pic>
        <p:nvPicPr>
          <p:cNvPr id="13" name="Image 1">
            <a:extLst>
              <a:ext uri="{FF2B5EF4-FFF2-40B4-BE49-F238E27FC236}">
                <a16:creationId xmlns:a16="http://schemas.microsoft.com/office/drawing/2014/main" id="{1FD0F84B-073C-4096-B53B-E03EDD6D044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0480" y="6041758"/>
            <a:ext cx="936352" cy="546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6329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itre 5"/>
          <p:cNvSpPr>
            <a:spLocks noGrp="1"/>
          </p:cNvSpPr>
          <p:nvPr>
            <p:ph type="title"/>
          </p:nvPr>
        </p:nvSpPr>
        <p:spPr>
          <a:xfrm>
            <a:off x="1550988" y="116632"/>
            <a:ext cx="5832648" cy="648072"/>
          </a:xfrm>
        </p:spPr>
        <p:txBody>
          <a:bodyPr/>
          <a:lstStyle/>
          <a:p>
            <a:pPr marL="514350" indent="-514350">
              <a:buFont typeface="+mj-lt"/>
              <a:buAutoNum type="romanUcPeriod" startAt="2"/>
            </a:pPr>
            <a:r>
              <a:rPr lang="fr-FR" altLang="fr-FR" sz="2000" dirty="0">
                <a:solidFill>
                  <a:schemeClr val="bg1"/>
                </a:solidFill>
                <a:latin typeface="Franklin Gothic Demi" pitchFamily="34" charset="0"/>
              </a:rPr>
              <a:t>Les DEFIS environnementaux</a:t>
            </a:r>
          </a:p>
        </p:txBody>
      </p:sp>
      <p:sp>
        <p:nvSpPr>
          <p:cNvPr id="2" name="Espace réservé du contenu 1"/>
          <p:cNvSpPr>
            <a:spLocks noGrp="1"/>
          </p:cNvSpPr>
          <p:nvPr>
            <p:ph idx="1"/>
          </p:nvPr>
        </p:nvSpPr>
        <p:spPr>
          <a:xfrm>
            <a:off x="323528" y="999331"/>
            <a:ext cx="4341366" cy="4525963"/>
          </a:xfrm>
        </p:spPr>
        <p:txBody>
          <a:bodyPr/>
          <a:lstStyle/>
          <a:p>
            <a:pPr>
              <a:spcAft>
                <a:spcPts val="1200"/>
              </a:spcAft>
            </a:pPr>
            <a:r>
              <a:rPr lang="fr-FR" sz="2000" cap="all" dirty="0"/>
              <a:t>Multimodalité</a:t>
            </a:r>
            <a:r>
              <a:rPr lang="fr-FR" cap="all" dirty="0"/>
              <a:t> </a:t>
            </a:r>
          </a:p>
          <a:p>
            <a:pPr marL="285750" indent="-285750" algn="just">
              <a:spcAft>
                <a:spcPts val="1200"/>
              </a:spcAft>
              <a:buClr>
                <a:srgbClr val="0C4DA2"/>
              </a:buClr>
              <a:buFont typeface="Arial" panose="020B0604020202020204" pitchFamily="34" charset="0"/>
              <a:buChar char="•"/>
            </a:pPr>
            <a:r>
              <a:rPr lang="fr-FR" dirty="0"/>
              <a:t>Aménagement par les ports d’infrastructures pour le fluvial et le ferroviaire.</a:t>
            </a:r>
          </a:p>
          <a:p>
            <a:pPr marL="285750" indent="-285750" algn="just">
              <a:spcAft>
                <a:spcPts val="1200"/>
              </a:spcAft>
              <a:buClr>
                <a:srgbClr val="0C4DA2"/>
              </a:buClr>
              <a:buFont typeface="Arial" panose="020B0604020202020204" pitchFamily="34" charset="0"/>
              <a:buChar char="•"/>
            </a:pPr>
            <a:r>
              <a:rPr lang="fr-FR" dirty="0"/>
              <a:t>Participation aux politiques de report modal.</a:t>
            </a:r>
          </a:p>
          <a:p>
            <a:pPr marL="285750" indent="-285750" algn="just">
              <a:spcAft>
                <a:spcPts val="1200"/>
              </a:spcAft>
              <a:buClr>
                <a:srgbClr val="0C4DA2"/>
              </a:buClr>
              <a:buFont typeface="Arial" panose="020B0604020202020204" pitchFamily="34" charset="0"/>
              <a:buChar char="•"/>
            </a:pPr>
            <a:r>
              <a:rPr lang="fr-FR" dirty="0"/>
              <a:t>Promotion du transport maritime à courte distance comme une voie de report modal.</a:t>
            </a:r>
          </a:p>
          <a:p>
            <a:pPr>
              <a:spcAft>
                <a:spcPts val="1200"/>
              </a:spcAft>
            </a:pPr>
            <a:endParaRPr lang="fr-FR" dirty="0"/>
          </a:p>
        </p:txBody>
      </p:sp>
      <p:grpSp>
        <p:nvGrpSpPr>
          <p:cNvPr id="11" name="Groupe 10">
            <a:extLst>
              <a:ext uri="{FF2B5EF4-FFF2-40B4-BE49-F238E27FC236}">
                <a16:creationId xmlns:a16="http://schemas.microsoft.com/office/drawing/2014/main" id="{7E2B0804-748F-4FFD-9133-0199437426E1}"/>
              </a:ext>
            </a:extLst>
          </p:cNvPr>
          <p:cNvGrpSpPr/>
          <p:nvPr/>
        </p:nvGrpSpPr>
        <p:grpSpPr>
          <a:xfrm>
            <a:off x="5004049" y="1000441"/>
            <a:ext cx="3951905" cy="2552490"/>
            <a:chOff x="5004049" y="1000441"/>
            <a:chExt cx="3951905" cy="2552490"/>
          </a:xfrm>
        </p:grpSpPr>
        <p:pic>
          <p:nvPicPr>
            <p:cNvPr id="5" name="Image 4">
              <a:extLst>
                <a:ext uri="{FF2B5EF4-FFF2-40B4-BE49-F238E27FC236}">
                  <a16:creationId xmlns:a16="http://schemas.microsoft.com/office/drawing/2014/main" id="{5E1DEE6A-5922-46AE-97EC-306D014F2D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9" y="1000441"/>
              <a:ext cx="3949695" cy="2552490"/>
            </a:xfrm>
            <a:prstGeom prst="rect">
              <a:avLst/>
            </a:prstGeom>
          </p:spPr>
        </p:pic>
        <p:sp>
          <p:nvSpPr>
            <p:cNvPr id="6" name="ZoneTexte 5">
              <a:extLst>
                <a:ext uri="{FF2B5EF4-FFF2-40B4-BE49-F238E27FC236}">
                  <a16:creationId xmlns:a16="http://schemas.microsoft.com/office/drawing/2014/main" id="{B0D0B7C5-DC43-4D93-8D60-317524DDB22D}"/>
                </a:ext>
              </a:extLst>
            </p:cNvPr>
            <p:cNvSpPr txBox="1"/>
            <p:nvPr/>
          </p:nvSpPr>
          <p:spPr>
            <a:xfrm>
              <a:off x="6054749" y="3337487"/>
              <a:ext cx="2901205" cy="215444"/>
            </a:xfrm>
            <a:prstGeom prst="rect">
              <a:avLst/>
            </a:prstGeom>
            <a:noFill/>
          </p:spPr>
          <p:txBody>
            <a:bodyPr wrap="square" rtlCol="0">
              <a:spAutoFit/>
            </a:bodyPr>
            <a:lstStyle/>
            <a:p>
              <a:pPr algn="r"/>
              <a:r>
                <a:rPr lang="nn-NO" sz="800" dirty="0">
                  <a:solidFill>
                    <a:schemeClr val="bg1"/>
                  </a:solidFill>
                </a:rPr>
                <a:t>HAROPA MULTIMODAL-Eric Houri ©HAROPA-Port du Havre </a:t>
              </a:r>
              <a:endParaRPr lang="fr-FR" sz="800" dirty="0">
                <a:solidFill>
                  <a:schemeClr val="bg1"/>
                </a:solidFill>
              </a:endParaRPr>
            </a:p>
          </p:txBody>
        </p:sp>
      </p:grpSp>
      <p:grpSp>
        <p:nvGrpSpPr>
          <p:cNvPr id="12" name="Groupe 11">
            <a:extLst>
              <a:ext uri="{FF2B5EF4-FFF2-40B4-BE49-F238E27FC236}">
                <a16:creationId xmlns:a16="http://schemas.microsoft.com/office/drawing/2014/main" id="{F1037A98-569A-4365-B472-B79FC4ACDE76}"/>
              </a:ext>
            </a:extLst>
          </p:cNvPr>
          <p:cNvGrpSpPr/>
          <p:nvPr/>
        </p:nvGrpSpPr>
        <p:grpSpPr>
          <a:xfrm>
            <a:off x="5004048" y="3597000"/>
            <a:ext cx="3949696" cy="2737632"/>
            <a:chOff x="5004048" y="3597000"/>
            <a:chExt cx="3949696" cy="2737632"/>
          </a:xfrm>
        </p:grpSpPr>
        <p:pic>
          <p:nvPicPr>
            <p:cNvPr id="8" name="Image 7">
              <a:extLst>
                <a:ext uri="{FF2B5EF4-FFF2-40B4-BE49-F238E27FC236}">
                  <a16:creationId xmlns:a16="http://schemas.microsoft.com/office/drawing/2014/main" id="{D0A0FD4C-5A01-4BC8-9FAC-DAFEDD77A0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3597000"/>
              <a:ext cx="3949696" cy="2737632"/>
            </a:xfrm>
            <a:prstGeom prst="rect">
              <a:avLst/>
            </a:prstGeom>
          </p:spPr>
        </p:pic>
        <p:sp>
          <p:nvSpPr>
            <p:cNvPr id="10" name="ZoneTexte 9">
              <a:extLst>
                <a:ext uri="{FF2B5EF4-FFF2-40B4-BE49-F238E27FC236}">
                  <a16:creationId xmlns:a16="http://schemas.microsoft.com/office/drawing/2014/main" id="{2C331A07-170E-4AA1-A51B-6C517232DC04}"/>
                </a:ext>
              </a:extLst>
            </p:cNvPr>
            <p:cNvSpPr txBox="1"/>
            <p:nvPr/>
          </p:nvSpPr>
          <p:spPr>
            <a:xfrm>
              <a:off x="6228184" y="6061132"/>
              <a:ext cx="2725560" cy="215444"/>
            </a:xfrm>
            <a:prstGeom prst="rect">
              <a:avLst/>
            </a:prstGeom>
            <a:noFill/>
          </p:spPr>
          <p:txBody>
            <a:bodyPr wrap="square" rtlCol="0">
              <a:spAutoFit/>
            </a:bodyPr>
            <a:lstStyle/>
            <a:p>
              <a:pPr algn="r"/>
              <a:r>
                <a:rPr lang="nn-NO" sz="800" dirty="0">
                  <a:solidFill>
                    <a:schemeClr val="bg1"/>
                  </a:solidFill>
                </a:rPr>
                <a:t>HAROPA MULTIMODAL-Eric Houri ©HAROPA-Port du Havre</a:t>
              </a:r>
              <a:endParaRPr lang="fr-FR" sz="800" dirty="0">
                <a:solidFill>
                  <a:schemeClr val="bg1"/>
                </a:solidFill>
              </a:endParaRPr>
            </a:p>
          </p:txBody>
        </p:sp>
      </p:grpSp>
      <p:pic>
        <p:nvPicPr>
          <p:cNvPr id="14" name="Image 1">
            <a:extLst>
              <a:ext uri="{FF2B5EF4-FFF2-40B4-BE49-F238E27FC236}">
                <a16:creationId xmlns:a16="http://schemas.microsoft.com/office/drawing/2014/main" id="{4F31D536-32D1-4225-B106-8E5E5300CC7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0480" y="6041758"/>
            <a:ext cx="936352" cy="546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contenu 1">
            <a:extLst>
              <a:ext uri="{FF2B5EF4-FFF2-40B4-BE49-F238E27FC236}">
                <a16:creationId xmlns:a16="http://schemas.microsoft.com/office/drawing/2014/main" id="{3EBF6109-BCE6-4373-B2E1-65D78014824F}"/>
              </a:ext>
            </a:extLst>
          </p:cNvPr>
          <p:cNvSpPr txBox="1">
            <a:spLocks/>
          </p:cNvSpPr>
          <p:nvPr/>
        </p:nvSpPr>
        <p:spPr bwMode="auto">
          <a:xfrm>
            <a:off x="190256" y="4005064"/>
            <a:ext cx="4690545" cy="1375829"/>
          </a:xfrm>
          <a:prstGeom prst="rect">
            <a:avLst/>
          </a:prstGeom>
          <a:noFill/>
          <a:ln w="444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600" kern="1200" baseline="0">
                <a:solidFill>
                  <a:schemeClr val="tx1"/>
                </a:solidFill>
                <a:latin typeface="Franklin Gothic Medium" panose="020B0603020102020204" pitchFamily="34"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2000" dirty="0"/>
              <a:t>Les objectifs de la Stratégie Nationale portuaire :</a:t>
            </a:r>
          </a:p>
          <a:p>
            <a:pPr marL="285750" indent="-285750">
              <a:buFont typeface="Wingdings" panose="05000000000000000000" pitchFamily="2" charset="2"/>
              <a:buChar char="Ø"/>
            </a:pPr>
            <a:r>
              <a:rPr lang="fr-FR" sz="1800" dirty="0"/>
              <a:t>Part des modes massifiés en pré et post acheminements à H2030.</a:t>
            </a:r>
          </a:p>
        </p:txBody>
      </p:sp>
    </p:spTree>
    <p:extLst>
      <p:ext uri="{BB962C8B-B14F-4D97-AF65-F5344CB8AC3E}">
        <p14:creationId xmlns:p14="http://schemas.microsoft.com/office/powerpoint/2010/main" val="2639499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itre 5"/>
          <p:cNvSpPr>
            <a:spLocks noGrp="1"/>
          </p:cNvSpPr>
          <p:nvPr>
            <p:ph type="title"/>
          </p:nvPr>
        </p:nvSpPr>
        <p:spPr>
          <a:xfrm>
            <a:off x="1550988" y="116632"/>
            <a:ext cx="5832648" cy="648072"/>
          </a:xfrm>
        </p:spPr>
        <p:txBody>
          <a:bodyPr/>
          <a:lstStyle/>
          <a:p>
            <a:pPr marL="514350" indent="-514350">
              <a:buFont typeface="+mj-lt"/>
              <a:buAutoNum type="romanUcPeriod" startAt="3"/>
            </a:pPr>
            <a:r>
              <a:rPr lang="fr-FR" altLang="fr-FR" sz="2000" dirty="0">
                <a:solidFill>
                  <a:schemeClr val="bg1"/>
                </a:solidFill>
                <a:latin typeface="Franklin Gothic Demi" pitchFamily="34" charset="0"/>
              </a:rPr>
              <a:t>Les DEFIS économiques </a:t>
            </a:r>
          </a:p>
        </p:txBody>
      </p:sp>
      <p:sp>
        <p:nvSpPr>
          <p:cNvPr id="2" name="Espace réservé du contenu 1"/>
          <p:cNvSpPr>
            <a:spLocks noGrp="1"/>
          </p:cNvSpPr>
          <p:nvPr>
            <p:ph idx="1"/>
          </p:nvPr>
        </p:nvSpPr>
        <p:spPr>
          <a:xfrm>
            <a:off x="275875" y="944695"/>
            <a:ext cx="4392149" cy="4464496"/>
          </a:xfrm>
        </p:spPr>
        <p:txBody>
          <a:bodyPr/>
          <a:lstStyle/>
          <a:p>
            <a:pPr>
              <a:spcAft>
                <a:spcPts val="1200"/>
              </a:spcAft>
            </a:pPr>
            <a:r>
              <a:rPr lang="fr-FR" sz="2000" cap="all" dirty="0"/>
              <a:t>Développement économique </a:t>
            </a:r>
          </a:p>
          <a:p>
            <a:pPr marL="285750" indent="-285750" algn="just">
              <a:spcAft>
                <a:spcPts val="600"/>
              </a:spcAft>
              <a:buClr>
                <a:srgbClr val="0C4DA2"/>
              </a:buClr>
              <a:buFont typeface="Arial" panose="020B0604020202020204" pitchFamily="34" charset="0"/>
              <a:buChar char="•"/>
            </a:pPr>
            <a:r>
              <a:rPr lang="fr-FR" dirty="0"/>
              <a:t>Participer à la réindustrialisation.</a:t>
            </a:r>
          </a:p>
          <a:p>
            <a:pPr marL="285750" indent="-285750" algn="just">
              <a:spcAft>
                <a:spcPts val="600"/>
              </a:spcAft>
              <a:buClr>
                <a:srgbClr val="0C4DA2"/>
              </a:buClr>
              <a:buFont typeface="Arial" panose="020B0604020202020204" pitchFamily="34" charset="0"/>
              <a:buChar char="•"/>
            </a:pPr>
            <a:r>
              <a:rPr lang="fr-FR" dirty="0"/>
              <a:t>Se positionner sur les nouvelles filières.</a:t>
            </a:r>
          </a:p>
          <a:p>
            <a:pPr marL="285750" indent="-285750" algn="just">
              <a:spcAft>
                <a:spcPts val="600"/>
              </a:spcAft>
              <a:buClr>
                <a:srgbClr val="0C4DA2"/>
              </a:buClr>
              <a:buFont typeface="Arial" panose="020B0604020202020204" pitchFamily="34" charset="0"/>
              <a:buChar char="•"/>
            </a:pPr>
            <a:r>
              <a:rPr lang="fr-FR" dirty="0"/>
              <a:t>Accroître l’attractivité du foncier portuaire pour l’implantation de nouvelles activités génératrices de trafic (logistiques, énergies nouvelles), en travaillant sur :</a:t>
            </a:r>
          </a:p>
          <a:p>
            <a:pPr marL="825500" lvl="1" algn="just">
              <a:spcAft>
                <a:spcPts val="600"/>
              </a:spcAft>
              <a:buClr>
                <a:srgbClr val="0C4DA2"/>
              </a:buClr>
              <a:buFont typeface="Courier New" panose="02070309020205020404" pitchFamily="49" charset="0"/>
              <a:buChar char="o"/>
            </a:pPr>
            <a:r>
              <a:rPr lang="fr-FR" sz="1400" dirty="0">
                <a:latin typeface="Franklin Gothic Medium" panose="020B0603020102020204" pitchFamily="34" charset="0"/>
              </a:rPr>
              <a:t>Fiscalité du foncier</a:t>
            </a:r>
          </a:p>
          <a:p>
            <a:pPr marL="825500" lvl="1" algn="just">
              <a:spcAft>
                <a:spcPts val="1200"/>
              </a:spcAft>
              <a:buClr>
                <a:srgbClr val="0C4DA2"/>
              </a:buClr>
              <a:buFont typeface="Courier New" panose="02070309020205020404" pitchFamily="49" charset="0"/>
              <a:buChar char="o"/>
            </a:pPr>
            <a:r>
              <a:rPr lang="fr-FR" sz="1400" dirty="0">
                <a:latin typeface="Franklin Gothic Medium" panose="020B0603020102020204" pitchFamily="34" charset="0"/>
              </a:rPr>
              <a:t>Procédures d’autorisation des projets d’aménagement (-&gt; sites clés en main)</a:t>
            </a:r>
          </a:p>
          <a:p>
            <a:pPr marL="285750" indent="-285750" algn="just">
              <a:spcAft>
                <a:spcPts val="600"/>
              </a:spcAft>
              <a:buClr>
                <a:srgbClr val="0C4DA2"/>
              </a:buClr>
              <a:buFont typeface="Wingdings" panose="05000000000000000000" pitchFamily="2" charset="2"/>
              <a:buChar char="Ø"/>
            </a:pPr>
            <a:r>
              <a:rPr lang="fr-FR" dirty="0"/>
              <a:t>Être attentifs à l’artificialisation des sols :</a:t>
            </a:r>
          </a:p>
          <a:p>
            <a:pPr marL="825500" indent="-285750" algn="just">
              <a:spcAft>
                <a:spcPts val="600"/>
              </a:spcAft>
              <a:buClr>
                <a:srgbClr val="0C4DA2"/>
              </a:buClr>
              <a:buFont typeface="Courier New" panose="02070309020205020404" pitchFamily="49" charset="0"/>
              <a:buChar char="o"/>
            </a:pPr>
            <a:r>
              <a:rPr lang="fr-FR" sz="1400" dirty="0">
                <a:cs typeface="Calibri" panose="020F0502020204030204" pitchFamily="34" charset="0"/>
              </a:rPr>
              <a:t>R</a:t>
            </a:r>
            <a:r>
              <a:rPr lang="fr-FR" sz="1400" dirty="0"/>
              <a:t>econstruire le port sur le port</a:t>
            </a:r>
          </a:p>
          <a:p>
            <a:pPr marL="825500" indent="-285750" algn="just">
              <a:spcAft>
                <a:spcPts val="1200"/>
              </a:spcAft>
              <a:buClr>
                <a:srgbClr val="0C4DA2"/>
              </a:buClr>
              <a:buFont typeface="Courier New" panose="02070309020205020404" pitchFamily="49" charset="0"/>
              <a:buChar char="o"/>
            </a:pPr>
            <a:r>
              <a:rPr lang="fr-FR" sz="1400" dirty="0"/>
              <a:t>Travailler sur les friches</a:t>
            </a:r>
          </a:p>
        </p:txBody>
      </p:sp>
      <p:grpSp>
        <p:nvGrpSpPr>
          <p:cNvPr id="3" name="Groupe 2">
            <a:extLst>
              <a:ext uri="{FF2B5EF4-FFF2-40B4-BE49-F238E27FC236}">
                <a16:creationId xmlns:a16="http://schemas.microsoft.com/office/drawing/2014/main" id="{2131FD62-6B7D-4167-B9B4-A2A8646BD5B8}"/>
              </a:ext>
            </a:extLst>
          </p:cNvPr>
          <p:cNvGrpSpPr/>
          <p:nvPr/>
        </p:nvGrpSpPr>
        <p:grpSpPr>
          <a:xfrm>
            <a:off x="5004049" y="881334"/>
            <a:ext cx="3858534" cy="1968740"/>
            <a:chOff x="4843756" y="1199035"/>
            <a:chExt cx="4018827" cy="2119303"/>
          </a:xfrm>
        </p:grpSpPr>
        <p:pic>
          <p:nvPicPr>
            <p:cNvPr id="5" name="Image 4">
              <a:extLst>
                <a:ext uri="{FF2B5EF4-FFF2-40B4-BE49-F238E27FC236}">
                  <a16:creationId xmlns:a16="http://schemas.microsoft.com/office/drawing/2014/main" id="{4BF8E802-8946-4D56-8BB0-20F90B6378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3756" y="1199035"/>
              <a:ext cx="4018827" cy="2119303"/>
            </a:xfrm>
            <a:prstGeom prst="rect">
              <a:avLst/>
            </a:prstGeom>
          </p:spPr>
        </p:pic>
        <p:sp>
          <p:nvSpPr>
            <p:cNvPr id="6" name="ZoneTexte 5">
              <a:extLst>
                <a:ext uri="{FF2B5EF4-FFF2-40B4-BE49-F238E27FC236}">
                  <a16:creationId xmlns:a16="http://schemas.microsoft.com/office/drawing/2014/main" id="{F66BAF3C-E761-4B22-9488-0DEFB9D34675}"/>
                </a:ext>
              </a:extLst>
            </p:cNvPr>
            <p:cNvSpPr txBox="1"/>
            <p:nvPr/>
          </p:nvSpPr>
          <p:spPr>
            <a:xfrm>
              <a:off x="6113033" y="3079809"/>
              <a:ext cx="2685182" cy="215444"/>
            </a:xfrm>
            <a:prstGeom prst="rect">
              <a:avLst/>
            </a:prstGeom>
            <a:noFill/>
          </p:spPr>
          <p:txBody>
            <a:bodyPr wrap="square" rtlCol="0">
              <a:spAutoFit/>
            </a:bodyPr>
            <a:lstStyle/>
            <a:p>
              <a:pPr algn="r"/>
              <a:r>
                <a:rPr lang="fr-FR" sz="800" dirty="0">
                  <a:solidFill>
                    <a:schemeClr val="bg1"/>
                  </a:solidFill>
                </a:rPr>
                <a:t>© Guadeloupe Port Caraïbes</a:t>
              </a:r>
            </a:p>
          </p:txBody>
        </p:sp>
      </p:grpSp>
      <p:grpSp>
        <p:nvGrpSpPr>
          <p:cNvPr id="4" name="Groupe 3">
            <a:extLst>
              <a:ext uri="{FF2B5EF4-FFF2-40B4-BE49-F238E27FC236}">
                <a16:creationId xmlns:a16="http://schemas.microsoft.com/office/drawing/2014/main" id="{7EA85533-47A8-4944-8CD7-6BDBA81CCAA8}"/>
              </a:ext>
            </a:extLst>
          </p:cNvPr>
          <p:cNvGrpSpPr/>
          <p:nvPr/>
        </p:nvGrpSpPr>
        <p:grpSpPr>
          <a:xfrm>
            <a:off x="5004049" y="2930882"/>
            <a:ext cx="3858534" cy="2297950"/>
            <a:chOff x="4860032" y="3466479"/>
            <a:chExt cx="4002551" cy="2671915"/>
          </a:xfrm>
        </p:grpSpPr>
        <p:pic>
          <p:nvPicPr>
            <p:cNvPr id="8" name="Image 7">
              <a:extLst>
                <a:ext uri="{FF2B5EF4-FFF2-40B4-BE49-F238E27FC236}">
                  <a16:creationId xmlns:a16="http://schemas.microsoft.com/office/drawing/2014/main" id="{7D208BDA-7D79-45C6-AF7C-111B33F223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3466479"/>
              <a:ext cx="4002551" cy="2671915"/>
            </a:xfrm>
            <a:prstGeom prst="rect">
              <a:avLst/>
            </a:prstGeom>
          </p:spPr>
        </p:pic>
        <p:sp>
          <p:nvSpPr>
            <p:cNvPr id="10" name="ZoneTexte 9">
              <a:extLst>
                <a:ext uri="{FF2B5EF4-FFF2-40B4-BE49-F238E27FC236}">
                  <a16:creationId xmlns:a16="http://schemas.microsoft.com/office/drawing/2014/main" id="{7A314D62-E988-40FB-B946-55FA4D8B68F2}"/>
                </a:ext>
              </a:extLst>
            </p:cNvPr>
            <p:cNvSpPr txBox="1"/>
            <p:nvPr/>
          </p:nvSpPr>
          <p:spPr>
            <a:xfrm>
              <a:off x="6113033" y="5922950"/>
              <a:ext cx="2749550" cy="215444"/>
            </a:xfrm>
            <a:prstGeom prst="rect">
              <a:avLst/>
            </a:prstGeom>
            <a:noFill/>
          </p:spPr>
          <p:txBody>
            <a:bodyPr wrap="square" rtlCol="0">
              <a:spAutoFit/>
            </a:bodyPr>
            <a:lstStyle/>
            <a:p>
              <a:pPr algn="r"/>
              <a:r>
                <a:rPr lang="fr-FR" sz="800" dirty="0"/>
                <a:t>Eoliennes-©Thierry Rambaud  Port Atlantique La Rochelle </a:t>
              </a:r>
            </a:p>
          </p:txBody>
        </p:sp>
      </p:grpSp>
      <p:sp>
        <p:nvSpPr>
          <p:cNvPr id="13" name="Espace réservé du contenu 1">
            <a:extLst>
              <a:ext uri="{FF2B5EF4-FFF2-40B4-BE49-F238E27FC236}">
                <a16:creationId xmlns:a16="http://schemas.microsoft.com/office/drawing/2014/main" id="{77046716-00ED-42B9-92CD-85336EDE333E}"/>
              </a:ext>
            </a:extLst>
          </p:cNvPr>
          <p:cNvSpPr txBox="1">
            <a:spLocks/>
          </p:cNvSpPr>
          <p:nvPr/>
        </p:nvSpPr>
        <p:spPr bwMode="auto">
          <a:xfrm>
            <a:off x="467544" y="5409191"/>
            <a:ext cx="7491943" cy="1259107"/>
          </a:xfrm>
          <a:prstGeom prst="rect">
            <a:avLst/>
          </a:prstGeom>
          <a:noFill/>
          <a:ln w="444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600" kern="1200" baseline="0">
                <a:solidFill>
                  <a:schemeClr val="tx1"/>
                </a:solidFill>
                <a:latin typeface="Franklin Gothic Medium" panose="020B0603020102020204" pitchFamily="34"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2000" dirty="0"/>
              <a:t>Les objectifs de la Stratégie Nationale portuaire :</a:t>
            </a:r>
          </a:p>
          <a:p>
            <a:pPr marL="285750" indent="-285750">
              <a:buFont typeface="Wingdings" panose="05000000000000000000" pitchFamily="2" charset="2"/>
              <a:buChar char="Ø"/>
            </a:pPr>
            <a:r>
              <a:rPr lang="fr-FR" sz="1800" dirty="0"/>
              <a:t>80% des trafics à destination et en provenance de la France à H2050.</a:t>
            </a:r>
          </a:p>
          <a:p>
            <a:pPr marL="285750" indent="-285750">
              <a:buFont typeface="Wingdings" panose="05000000000000000000" pitchFamily="2" charset="2"/>
              <a:buChar char="Ø"/>
            </a:pPr>
            <a:r>
              <a:rPr lang="fr-FR" sz="1800" dirty="0"/>
              <a:t>Doubler les emplois directs et indirects à H2050.</a:t>
            </a:r>
          </a:p>
        </p:txBody>
      </p:sp>
    </p:spTree>
    <p:extLst>
      <p:ext uri="{BB962C8B-B14F-4D97-AF65-F5344CB8AC3E}">
        <p14:creationId xmlns:p14="http://schemas.microsoft.com/office/powerpoint/2010/main" val="3966790485"/>
      </p:ext>
    </p:extLst>
  </p:cSld>
  <p:clrMapOvr>
    <a:masterClrMapping/>
  </p:clrMapOvr>
</p:sld>
</file>

<file path=ppt/theme/theme1.xml><?xml version="1.0" encoding="utf-8"?>
<a:theme xmlns:a="http://schemas.openxmlformats.org/drawingml/2006/main" name="PPT vierge- théme UPF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88A72F8B1AC344A3D6D4F96EA7312E" ma:contentTypeVersion="0" ma:contentTypeDescription="Crée un document." ma:contentTypeScope="" ma:versionID="bc0fb98e647d6de6c898a679289ac18b">
  <xsd:schema xmlns:xsd="http://www.w3.org/2001/XMLSchema" xmlns:xs="http://www.w3.org/2001/XMLSchema" xmlns:p="http://schemas.microsoft.com/office/2006/metadata/properties" targetNamespace="http://schemas.microsoft.com/office/2006/metadata/properties" ma:root="true" ma:fieldsID="1986ba45c79da927dbae8f9706249ae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172D88-4E55-481B-B563-AE1A5B9F06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C953472-9433-4DC9-80E5-38CD4411EA35}">
  <ds:schemaRefs>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040526FA-DA2C-44D5-A8B0-B882DEFD6C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 vierge- théme UPF 2015</Template>
  <TotalTime>0</TotalTime>
  <Words>1267</Words>
  <Application>Microsoft Office PowerPoint</Application>
  <PresentationFormat>Affichage à l'écran (4:3)</PresentationFormat>
  <Paragraphs>129</Paragraphs>
  <Slides>13</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Arial</vt:lpstr>
      <vt:lpstr>Calibri</vt:lpstr>
      <vt:lpstr>Courier New</vt:lpstr>
      <vt:lpstr>Franklin Gothic Demi</vt:lpstr>
      <vt:lpstr>Franklin Gothic Medium</vt:lpstr>
      <vt:lpstr>Wingdings</vt:lpstr>
      <vt:lpstr>PPT vierge- théme UPF 2015</vt:lpstr>
      <vt:lpstr>I. TITRE PARTIE </vt:lpstr>
      <vt:lpstr>L’union des ports de France</vt:lpstr>
      <vt:lpstr>L’union des ports de France</vt:lpstr>
      <vt:lpstr>LE TRAVAIL EN RESEAU DES PORTS FRANCAIS</vt:lpstr>
      <vt:lpstr>L’union des ports de France</vt:lpstr>
      <vt:lpstr>Les DEFIS environnementaux</vt:lpstr>
      <vt:lpstr>Les DEFIS environnementaux</vt:lpstr>
      <vt:lpstr>Les DEFIS environnementaux</vt:lpstr>
      <vt:lpstr>Les DEFIS économiques </vt:lpstr>
      <vt:lpstr>LES DEFIS NUMERIQUES</vt:lpstr>
      <vt:lpstr>LES defis NUMERIQUES</vt:lpstr>
      <vt:lpstr>CONCLUSION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2016-09-08T15:04:22Z</dcterms:created>
  <dcterms:modified xsi:type="dcterms:W3CDTF">2021-05-21T09:59:01Z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0x010100BC88A72F8B1AC344A3D6D4F96EA7312E</vt:lpwstr>
  </property>
</Properties>
</file>