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u1ey5a1LvCceS0lsYY5GElSU7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818AF7-496B-4015-9BD2-B66AAB727FAC}">
  <a:tblStyle styleId="{DC818AF7-496B-4015-9BD2-B66AAB727F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18" autoAdjust="0"/>
  </p:normalViewPr>
  <p:slideViewPr>
    <p:cSldViewPr snapToGrid="0"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>
                <a:solidFill>
                  <a:schemeClr val="tx1"/>
                </a:solidFill>
              </a:rPr>
              <a:t>Incidenza %</a:t>
            </a:r>
            <a:r>
              <a:rPr lang="it-IT" sz="1100" b="1" baseline="0" dirty="0">
                <a:solidFill>
                  <a:schemeClr val="tx1"/>
                </a:solidFill>
              </a:rPr>
              <a:t> imprese settore della logistica sul totale imprese - 2020</a:t>
            </a:r>
            <a:endParaRPr lang="it-IT" sz="11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327516636178052"/>
          <c:y val="0.17511254522045164"/>
          <c:w val="0.80709520400858981"/>
          <c:h val="0.77656236703682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E-41C1-8B44-2A5F6332EA4E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9E-41C1-8B44-2A5F6332EA4E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9E-41C1-8B44-2A5F6332EA4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49E-41C1-8B44-2A5F6332EA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Pesi!$G$4:$G$15</c:f>
              <c:strCache>
                <c:ptCount val="12"/>
                <c:pt idx="0">
                  <c:v>Grosseto</c:v>
                </c:pt>
                <c:pt idx="1">
                  <c:v>Arezzo</c:v>
                </c:pt>
                <c:pt idx="2">
                  <c:v>Prato</c:v>
                </c:pt>
                <c:pt idx="3">
                  <c:v>Pistoia</c:v>
                </c:pt>
                <c:pt idx="4">
                  <c:v>Siena</c:v>
                </c:pt>
                <c:pt idx="5">
                  <c:v>Pisa</c:v>
                </c:pt>
                <c:pt idx="6">
                  <c:v>Lucca</c:v>
                </c:pt>
                <c:pt idx="7">
                  <c:v>Toscana</c:v>
                </c:pt>
                <c:pt idx="8">
                  <c:v>Massa Carrara</c:v>
                </c:pt>
                <c:pt idx="9">
                  <c:v>ITALIA</c:v>
                </c:pt>
                <c:pt idx="10">
                  <c:v>Firenze</c:v>
                </c:pt>
                <c:pt idx="11">
                  <c:v>Livorno</c:v>
                </c:pt>
              </c:strCache>
            </c:strRef>
          </c:cat>
          <c:val>
            <c:numRef>
              <c:f>Pesi!$H$4:$H$15</c:f>
              <c:numCache>
                <c:formatCode>0.0</c:formatCode>
                <c:ptCount val="12"/>
                <c:pt idx="0">
                  <c:v>1.595049845307666</c:v>
                </c:pt>
                <c:pt idx="1">
                  <c:v>1.7367188131075149</c:v>
                </c:pt>
                <c:pt idx="2">
                  <c:v>1.8869617224880384</c:v>
                </c:pt>
                <c:pt idx="3">
                  <c:v>1.9434791967772689</c:v>
                </c:pt>
                <c:pt idx="4">
                  <c:v>1.9958020562809062</c:v>
                </c:pt>
                <c:pt idx="5">
                  <c:v>2.2049732106058526</c:v>
                </c:pt>
                <c:pt idx="6">
                  <c:v>2.2984990354302921</c:v>
                </c:pt>
                <c:pt idx="7">
                  <c:v>2.3843942965658971</c:v>
                </c:pt>
                <c:pt idx="8">
                  <c:v>2.5648990459285557</c:v>
                </c:pt>
                <c:pt idx="9">
                  <c:v>2.7440959086914822</c:v>
                </c:pt>
                <c:pt idx="10">
                  <c:v>2.8342620954349189</c:v>
                </c:pt>
                <c:pt idx="11">
                  <c:v>3.8343137553720013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9E-41C1-8B44-2A5F6332EA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2177864"/>
        <c:axId val="202183744"/>
      </c:barChart>
      <c:catAx>
        <c:axId val="202177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2183744"/>
        <c:crosses val="autoZero"/>
        <c:auto val="1"/>
        <c:lblAlgn val="ctr"/>
        <c:lblOffset val="100"/>
        <c:noMultiLvlLbl val="0"/>
      </c:catAx>
      <c:valAx>
        <c:axId val="20218374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217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>
                <a:solidFill>
                  <a:schemeClr val="tx1"/>
                </a:solidFill>
              </a:rPr>
              <a:t>Incidenza %</a:t>
            </a:r>
            <a:r>
              <a:rPr lang="it-IT" sz="1100" b="1" baseline="0" dirty="0">
                <a:solidFill>
                  <a:schemeClr val="tx1"/>
                </a:solidFill>
              </a:rPr>
              <a:t> imprese comparto "trasporto merci su strada" su tot. logistica nel 2020</a:t>
            </a:r>
            <a:endParaRPr lang="it-IT" sz="11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327516636178052"/>
          <c:y val="0.17511254522045164"/>
          <c:w val="0.80709520400858981"/>
          <c:h val="0.7765623670368245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09-46E2-9BD0-70C46C439E78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09-46E2-9BD0-70C46C439E7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09-46E2-9BD0-70C46C439E7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09-46E2-9BD0-70C46C439E7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09-46E2-9BD0-70C46C439E7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09-46E2-9BD0-70C46C439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 strada'!$G$4:$G$15</c:f>
              <c:strCache>
                <c:ptCount val="12"/>
                <c:pt idx="0">
                  <c:v>Livorno</c:v>
                </c:pt>
                <c:pt idx="1">
                  <c:v>Firenze</c:v>
                </c:pt>
                <c:pt idx="2">
                  <c:v>Grosseto</c:v>
                </c:pt>
                <c:pt idx="3">
                  <c:v>Toscana</c:v>
                </c:pt>
                <c:pt idx="4">
                  <c:v>Prato</c:v>
                </c:pt>
                <c:pt idx="5">
                  <c:v>ITALIA</c:v>
                </c:pt>
                <c:pt idx="6">
                  <c:v>Pisa</c:v>
                </c:pt>
                <c:pt idx="7">
                  <c:v>Siena</c:v>
                </c:pt>
                <c:pt idx="8">
                  <c:v>Lucca</c:v>
                </c:pt>
                <c:pt idx="9">
                  <c:v>Pistoia</c:v>
                </c:pt>
                <c:pt idx="10">
                  <c:v>Massa Carrara</c:v>
                </c:pt>
                <c:pt idx="11">
                  <c:v>Arezzo</c:v>
                </c:pt>
              </c:strCache>
            </c:strRef>
          </c:cat>
          <c:val>
            <c:numRef>
              <c:f>'Su strada'!$H$4:$H$15</c:f>
              <c:numCache>
                <c:formatCode>0.0</c:formatCode>
                <c:ptCount val="12"/>
                <c:pt idx="0">
                  <c:v>39.268680445151034</c:v>
                </c:pt>
                <c:pt idx="1">
                  <c:v>39.583333333333329</c:v>
                </c:pt>
                <c:pt idx="2">
                  <c:v>46.767241379310342</c:v>
                </c:pt>
                <c:pt idx="3">
                  <c:v>50.332276863306411</c:v>
                </c:pt>
                <c:pt idx="4">
                  <c:v>51.980982567353408</c:v>
                </c:pt>
                <c:pt idx="5">
                  <c:v>52.570643995035581</c:v>
                </c:pt>
                <c:pt idx="6">
                  <c:v>54.932502596054</c:v>
                </c:pt>
                <c:pt idx="7">
                  <c:v>57.219251336898388</c:v>
                </c:pt>
                <c:pt idx="8">
                  <c:v>59.979529170931421</c:v>
                </c:pt>
                <c:pt idx="9">
                  <c:v>65.348101265822791</c:v>
                </c:pt>
                <c:pt idx="10">
                  <c:v>65.570934256055367</c:v>
                </c:pt>
                <c:pt idx="11">
                  <c:v>68.217054263565885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09-46E2-9BD0-70C46C439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4338168"/>
        <c:axId val="204343656"/>
      </c:barChart>
      <c:catAx>
        <c:axId val="204338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343656"/>
        <c:crosses val="autoZero"/>
        <c:auto val="1"/>
        <c:lblAlgn val="ctr"/>
        <c:lblOffset val="100"/>
        <c:noMultiLvlLbl val="0"/>
      </c:catAx>
      <c:valAx>
        <c:axId val="204343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0433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/>
              <a:t>Storico delle imprese registrate in Toscana - Numeri indice a base 2010=100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'Num Indice'!$A$2:$M$2</c:f>
              <c:strCache>
                <c:ptCount val="13"/>
                <c:pt idx="0">
                  <c:v>Totale imprese (tutti i settori)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7-46E4-BB7E-C3E9FD730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 Indice'!$D$14:$M$14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'Num Indice'!$D$15:$M$15</c:f>
              <c:numCache>
                <c:formatCode>0.0</c:formatCode>
                <c:ptCount val="10"/>
                <c:pt idx="0">
                  <c:v>100.04292349785742</c:v>
                </c:pt>
                <c:pt idx="1">
                  <c:v>99.792096800880543</c:v>
                </c:pt>
                <c:pt idx="2">
                  <c:v>99.410581241712052</c:v>
                </c:pt>
                <c:pt idx="3">
                  <c:v>98.895499267422977</c:v>
                </c:pt>
                <c:pt idx="4">
                  <c:v>99.457101680730702</c:v>
                </c:pt>
                <c:pt idx="5">
                  <c:v>99.491392519801153</c:v>
                </c:pt>
                <c:pt idx="6">
                  <c:v>99.360224065454744</c:v>
                </c:pt>
                <c:pt idx="7">
                  <c:v>99.232892348346965</c:v>
                </c:pt>
                <c:pt idx="8">
                  <c:v>98.992616678776372</c:v>
                </c:pt>
                <c:pt idx="9">
                  <c:v>98.366509120643812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37-46E4-BB7E-C3E9FD7303F5}"/>
            </c:ext>
          </c:extLst>
        </c:ser>
        <c:ser>
          <c:idx val="1"/>
          <c:order val="1"/>
          <c:tx>
            <c:strRef>
              <c:f>'Num Indice'!$A$5:$M$5</c:f>
              <c:strCache>
                <c:ptCount val="13"/>
                <c:pt idx="0">
                  <c:v>Settore H "Trasporto e magazzinaggio"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37-46E4-BB7E-C3E9FD730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 Indice'!$D$14:$M$14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'Num Indice'!$D$18:$M$18</c:f>
              <c:numCache>
                <c:formatCode>0.0</c:formatCode>
                <c:ptCount val="10"/>
                <c:pt idx="0">
                  <c:v>97.572370831806523</c:v>
                </c:pt>
                <c:pt idx="1">
                  <c:v>96.271528032246252</c:v>
                </c:pt>
                <c:pt idx="2">
                  <c:v>95.016489556614147</c:v>
                </c:pt>
                <c:pt idx="3">
                  <c:v>93.779772810553325</c:v>
                </c:pt>
                <c:pt idx="4">
                  <c:v>93.26676438255771</c:v>
                </c:pt>
                <c:pt idx="5">
                  <c:v>92.304873580065959</c:v>
                </c:pt>
                <c:pt idx="6">
                  <c:v>92.387321363136678</c:v>
                </c:pt>
                <c:pt idx="7">
                  <c:v>91.342982777574207</c:v>
                </c:pt>
                <c:pt idx="8">
                  <c:v>90.710883107365333</c:v>
                </c:pt>
                <c:pt idx="9">
                  <c:v>89.602418468303412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37-46E4-BB7E-C3E9FD7303F5}"/>
            </c:ext>
          </c:extLst>
        </c:ser>
        <c:ser>
          <c:idx val="2"/>
          <c:order val="2"/>
          <c:tx>
            <c:strRef>
              <c:f>'Num Indice'!$A$8:$M$8</c:f>
              <c:strCache>
                <c:ptCount val="13"/>
                <c:pt idx="0">
                  <c:v>Comparto "Trasporto merci su strada"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37-46E4-BB7E-C3E9FD730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'Num Indice'!$D$14:$M$14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'Num Indice'!$D$21:$M$21</c:f>
              <c:numCache>
                <c:formatCode>0.0</c:formatCode>
                <c:ptCount val="10"/>
                <c:pt idx="0">
                  <c:v>95.529267168535867</c:v>
                </c:pt>
                <c:pt idx="1">
                  <c:v>92.210785066830553</c:v>
                </c:pt>
                <c:pt idx="2">
                  <c:v>88.999846366569372</c:v>
                </c:pt>
                <c:pt idx="3">
                  <c:v>86.434168074973115</c:v>
                </c:pt>
                <c:pt idx="4">
                  <c:v>84.698110308803194</c:v>
                </c:pt>
                <c:pt idx="5">
                  <c:v>83.069595944077435</c:v>
                </c:pt>
                <c:pt idx="6">
                  <c:v>81.225994776463367</c:v>
                </c:pt>
                <c:pt idx="7">
                  <c:v>79.367030265785829</c:v>
                </c:pt>
                <c:pt idx="8">
                  <c:v>77.630972499615908</c:v>
                </c:pt>
                <c:pt idx="9">
                  <c:v>75.63373790136734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37-46E4-BB7E-C3E9FD730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42872"/>
        <c:axId val="204344048"/>
      </c:lineChart>
      <c:catAx>
        <c:axId val="204342872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344048"/>
        <c:crossesAt val="100"/>
        <c:auto val="1"/>
        <c:lblAlgn val="ctr"/>
        <c:lblOffset val="100"/>
        <c:noMultiLvlLbl val="0"/>
      </c:catAx>
      <c:valAx>
        <c:axId val="204344048"/>
        <c:scaling>
          <c:orientation val="minMax"/>
          <c:max val="105"/>
          <c:min val="6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434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2640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41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43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24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88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9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46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36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466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0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1"/>
          <p:cNvCxnSpPr/>
          <p:nvPr/>
        </p:nvCxnSpPr>
        <p:spPr>
          <a:xfrm>
            <a:off x="107504" y="6165304"/>
            <a:ext cx="8928992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11" descr="C:\Users\joxp.BASTIAPORT\Desktop\Interreg-Easylog v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188640"/>
            <a:ext cx="3528392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6237312"/>
            <a:ext cx="8881602" cy="5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learning24.it/easylo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Google Shape;86;p1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2915816" y="1556792"/>
            <a:ext cx="5832648" cy="414300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fr-FR" sz="4000" b="1" dirty="0">
                <a:solidFill>
                  <a:schemeClr val="lt1"/>
                </a:solidFill>
              </a:rPr>
              <a:t>Les effets du projet </a:t>
            </a:r>
            <a:r>
              <a:rPr lang="fr-FR" sz="4000" b="1" dirty="0" err="1">
                <a:solidFill>
                  <a:schemeClr val="lt1"/>
                </a:solidFill>
              </a:rPr>
              <a:t>EasyLog</a:t>
            </a:r>
            <a:r>
              <a:rPr lang="fr-FR" sz="4000" b="1" dirty="0">
                <a:solidFill>
                  <a:schemeClr val="lt1"/>
                </a:solidFill>
              </a:rPr>
              <a:t> sur le territoire</a:t>
            </a: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Intervention</a:t>
            </a:r>
            <a:r>
              <a:rPr lang="it-I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M.me Marta Mancusi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CCIAA Maremma e Tirreno 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 rot="5400000">
            <a:off x="-628340" y="2227650"/>
            <a:ext cx="4100486" cy="2843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2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2"/>
          <p:cNvSpPr txBox="1"/>
          <p:nvPr/>
        </p:nvSpPr>
        <p:spPr>
          <a:xfrm>
            <a:off x="2051720" y="889466"/>
            <a:ext cx="70567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1800" b="1" dirty="0">
                <a:solidFill>
                  <a:schemeClr val="dk2"/>
                </a:solidFill>
              </a:rPr>
              <a:t>LE CONTEXTE DE RÉFÉRENCE : les entreprises de logistique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971600" y="1405190"/>
            <a:ext cx="7475107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fr-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secteur de la logistique (transport et stockage), </a:t>
            </a:r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termes de sièges d'entreprises enregistrés à la fin de 2020, représente 2,4% du total du tissu économique régional en Toscane, une valeur légèrement inférieure à la moyenne nationale (2,7%). </a:t>
            </a:r>
          </a:p>
          <a:p>
            <a:pPr lvl="0" algn="just"/>
            <a:r>
              <a:rPr lang="fr-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province la plus douée en ce sens est Livourne (3,8%), notoirement caractérisée par la présence d'une importante infrastructure portuaire.</a:t>
            </a:r>
            <a:endParaRPr dirty="0"/>
          </a:p>
        </p:txBody>
      </p:sp>
      <p:graphicFrame>
        <p:nvGraphicFramePr>
          <p:cNvPr id="99" name="Google Shape;99;p2"/>
          <p:cNvGraphicFramePr/>
          <p:nvPr/>
        </p:nvGraphicFramePr>
        <p:xfrm>
          <a:off x="179512" y="2852936"/>
          <a:ext cx="4122800" cy="2943975"/>
        </p:xfrm>
        <a:graphic>
          <a:graphicData uri="http://schemas.openxmlformats.org/drawingml/2006/table">
            <a:tbl>
              <a:tblPr>
                <a:noFill/>
                <a:tableStyleId>{DC818AF7-496B-4015-9BD2-B66AAB727FAC}</a:tableStyleId>
              </a:tblPr>
              <a:tblGrid>
                <a:gridCol w="16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7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Sedi d'impresa registrate al 31/12/2020, totale economia e settore della logistica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economia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cui: Settore H "Trasporto e magazzinaggio"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Arezzo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37.139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Firenze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108.388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3.072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Grosseto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29.090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Livorno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32.809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1.258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Lucca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42.506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Massa Carrara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22.535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43.674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Pistoia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32.519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33.440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28.109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Toscana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410.209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9.781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6.078.031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166.787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32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Elaborazione Centro Studi e Ricerche CCIAA Maremma e Tirreno su dati Infocamere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0" name="Google Shape;100;p2"/>
          <p:cNvGraphicFramePr/>
          <p:nvPr/>
        </p:nvGraphicFramePr>
        <p:xfrm>
          <a:off x="4427984" y="2852936"/>
          <a:ext cx="45153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3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3"/>
          <p:cNvSpPr txBox="1"/>
          <p:nvPr/>
        </p:nvSpPr>
        <p:spPr>
          <a:xfrm>
            <a:off x="1949833" y="917866"/>
            <a:ext cx="71642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1800" b="1" dirty="0">
                <a:solidFill>
                  <a:schemeClr val="dk2"/>
                </a:solidFill>
              </a:rPr>
              <a:t>LE CONTEXTE DE RÉFÉRENCE </a:t>
            </a:r>
            <a:r>
              <a:rPr lang="it-IT" sz="1800" b="1" dirty="0">
                <a:solidFill>
                  <a:schemeClr val="dk2"/>
                </a:solidFill>
              </a:rPr>
              <a:t>: le </a:t>
            </a:r>
            <a:r>
              <a:rPr lang="it-IT" sz="1800" b="1" dirty="0" err="1">
                <a:solidFill>
                  <a:schemeClr val="dk2"/>
                </a:solidFill>
              </a:rPr>
              <a:t>transport</a:t>
            </a:r>
            <a:r>
              <a:rPr lang="it-IT" sz="1800" b="1" dirty="0">
                <a:solidFill>
                  <a:schemeClr val="dk2"/>
                </a:solidFill>
              </a:rPr>
              <a:t> </a:t>
            </a:r>
            <a:r>
              <a:rPr lang="it-IT" sz="1800" b="1" dirty="0" err="1">
                <a:solidFill>
                  <a:schemeClr val="dk2"/>
                </a:solidFill>
              </a:rPr>
              <a:t>routier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971600" y="1368351"/>
            <a:ext cx="74751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Parmi les secteurs qui composent le secteur de la logistique, le plus important numériquement est le "transport routier",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en Toscane compte près de 5 mille établissements enregistrés à la fin de 2020, soit plus de la moitié de tout le secteur (50,2%), une valeur encore inférieure à la moyenne nationale (52,6%).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" name="Google Shape;111;p3"/>
          <p:cNvGraphicFramePr/>
          <p:nvPr/>
        </p:nvGraphicFramePr>
        <p:xfrm>
          <a:off x="403418" y="2780928"/>
          <a:ext cx="4305725" cy="2843025"/>
        </p:xfrm>
        <a:graphic>
          <a:graphicData uri="http://schemas.openxmlformats.org/drawingml/2006/table">
            <a:tbl>
              <a:tblPr>
                <a:noFill/>
                <a:tableStyleId>{DC818AF7-496B-4015-9BD2-B66AAB727FAC}</a:tableStyleId>
              </a:tblPr>
              <a:tblGrid>
                <a:gridCol w="190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Sedi d'impresa registrate nel settore della logistica e nel comparto trasporto su strada al 31/12/2020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Trasporto e magazzinaggio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 cui: trasporto su strada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Arezzo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440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Firenze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3.072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1.216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Grosseto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Livorno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1.258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Lucca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Massa Carrara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529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Pistoia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632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Prato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Siena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Toscana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9.781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4.923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ITALIA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166.787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87.681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4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800" b="0" i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Elaborazione Centro Studi e Ricerche CCIAA Maremma e Tirreno su dati Infocamere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12" name="Google Shape;112;p3"/>
          <p:cNvGraphicFramePr/>
          <p:nvPr/>
        </p:nvGraphicFramePr>
        <p:xfrm>
          <a:off x="4860032" y="2780928"/>
          <a:ext cx="4032448" cy="28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4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4"/>
          <p:cNvSpPr txBox="1"/>
          <p:nvPr/>
        </p:nvSpPr>
        <p:spPr>
          <a:xfrm>
            <a:off x="1949833" y="917866"/>
            <a:ext cx="7164288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1700" b="1" dirty="0">
                <a:solidFill>
                  <a:schemeClr val="dk2"/>
                </a:solidFill>
              </a:rPr>
              <a:t>LE CONTEXTE DE RÉFÉRENCE : l'histoire des entreprises</a:t>
            </a:r>
            <a:endParaRPr sz="17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971600" y="1271809"/>
            <a:ext cx="74751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Probablement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la suite d'un long processus de concentration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secteur toscan de la logistique a connu au cours de la dernière décennie une réduction lente mais constante du nombre d'entreprises.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3" name="Google Shape;123;p4"/>
          <p:cNvGraphicFramePr/>
          <p:nvPr/>
        </p:nvGraphicFramePr>
        <p:xfrm>
          <a:off x="1929597" y="2276872"/>
          <a:ext cx="5688761" cy="368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5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5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</a:t>
            </a:r>
            <a:r>
              <a:rPr lang="fr-FR" sz="1800" b="1" dirty="0">
                <a:solidFill>
                  <a:schemeClr val="dk2"/>
                </a:solidFill>
              </a:rPr>
              <a:t>les activités de la CCIAA sur le territoire 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977445" y="1484784"/>
            <a:ext cx="747510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Chambre de Commerce avait un rôle précis au sein du projet :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impliquer les entreprises du secteur.</a:t>
            </a:r>
          </a:p>
          <a:p>
            <a:pPr lvl="0" algn="just"/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 d'atteindre cet objectif, l'engagement de la Chambre de commerce s'est articulé en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trois phases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just"/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Diffusion et promotion du projet ;</a:t>
            </a:r>
          </a:p>
          <a:p>
            <a:pPr marL="342900" lvl="0" indent="-342900" algn="just">
              <a:buFont typeface="+mj-lt"/>
              <a:buAutoNum type="arabicPeriod"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Accompagnement de la formation ;</a:t>
            </a:r>
          </a:p>
          <a:p>
            <a:pPr marL="342900" lvl="0" indent="-342900" algn="just">
              <a:buFont typeface="+mj-lt"/>
              <a:buAutoNum type="arabicPeriod"/>
            </a:pPr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Accompagnement de l'expérimentation.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6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977445" y="1484784"/>
            <a:ext cx="747510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Sensibilisation : 3 et 19 novembre 2020</a:t>
            </a:r>
          </a:p>
          <a:p>
            <a:pPr lvl="0" algn="just"/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Afin d'informer et de sensibiliser les bénéficiaires potentiels du projet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EasyLog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CCIAA a organisé deux moments de rencontre (en mode virtuel).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6"/>
          <p:cNvPicPr preferRelativeResize="0"/>
          <p:nvPr/>
        </p:nvPicPr>
        <p:blipFill rotWithShape="1">
          <a:blip r:embed="rId4">
            <a:alphaModFix/>
          </a:blip>
          <a:srcRect l="33268" t="15650" r="33924" b="1797"/>
          <a:stretch/>
        </p:blipFill>
        <p:spPr>
          <a:xfrm>
            <a:off x="6372200" y="2302772"/>
            <a:ext cx="2563770" cy="35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77445" y="2441729"/>
            <a:ext cx="5250739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plus de la présentation de l'initiative, les points suivants ont été discutés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culture de l'innovation et du changement - un atout stratégique entre le public et le privé 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l'imprévisibilité du contexte et les outils pour y faire face - de la recherche au transfert de technologie en passant par l'innovation commerciale ;</a:t>
            </a: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cela a été possible grâce à la participation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d'acteurs d'importance nationale et internationale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</a:t>
            </a:r>
            <a:r>
              <a:rPr lang="fr-FR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Touch</a:t>
            </a:r>
            <a:r>
              <a:rPr lang="fr-FR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; DBA PRO ; LEGHORN GROUP ; Université de Pise ; </a:t>
            </a:r>
            <a:r>
              <a:rPr lang="fr-FR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Laboratorio</a:t>
            </a:r>
            <a:r>
              <a:rPr lang="fr-FR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CNIT/</a:t>
            </a:r>
            <a:r>
              <a:rPr lang="fr-FR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AdSP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qui ont, par leurs précieuses contributions, mis en évidence l'importance des TIC et des technologies avancées. </a:t>
            </a: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deux événements ont été réalisés en collaboration avec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l'Association 2020 de </a:t>
            </a:r>
            <a:r>
              <a:rPr lang="fr-F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Livorno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fr-F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TEDx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Livorno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9;p5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</a:t>
            </a:r>
            <a:r>
              <a:rPr lang="fr-FR" sz="1800" b="1" dirty="0">
                <a:solidFill>
                  <a:schemeClr val="dk2"/>
                </a:solidFill>
              </a:rPr>
              <a:t>les activités de la CCIAA sur le territoire 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7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977445" y="1484784"/>
            <a:ext cx="5394755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: 7 - 25 avril 2021 </a:t>
            </a:r>
          </a:p>
          <a:p>
            <a:pPr lvl="0" algn="just"/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EasyLog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offert une formation de haut niveau aux entrepreneurs et aux employés des entreprises cibles du projet, garanti par l'Université de Cagliari et l'Université de Gênes.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contenus de la formation, gratuite, asynchrone et disponible en ligne, du 7 au 25 avril, étaient disponibles sur le site 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https://learning24.it/easylog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couvraient les contenus suivants 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TIC au service de la logistique portuaire : avantages et opportunités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Bonnes pratiques TIC dans le monde portuaire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projet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EasyLog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structure, fonctionnement, objectifs et opportunités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système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EasyLog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description du nouveau système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système dans les différents ports (pour la Toscane :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Livorno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Portoferraio) : formation des opérateurs pour son utilisation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 l="33063" t="16481" r="33862"/>
          <a:stretch/>
        </p:blipFill>
        <p:spPr>
          <a:xfrm>
            <a:off x="6433043" y="2348880"/>
            <a:ext cx="2547936" cy="35185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9;p5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</a:t>
            </a:r>
            <a:r>
              <a:rPr lang="fr-FR" sz="1800" b="1" dirty="0">
                <a:solidFill>
                  <a:schemeClr val="dk2"/>
                </a:solidFill>
              </a:rPr>
              <a:t>les activités de la CCIAA sur le territoire 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Google Shape;161;p8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/>
          <p:nvPr/>
        </p:nvSpPr>
        <p:spPr>
          <a:xfrm>
            <a:off x="977445" y="1484784"/>
            <a:ext cx="7475107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 : 12 - 14 mai 2021</a:t>
            </a:r>
          </a:p>
          <a:p>
            <a:pPr lvl="0" algn="just"/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projet a offert la possibilité de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tester, sans coût supplémentaire, un logiciel innovant pour la gestion optimisée des flux d'informations et de procédures entre les opérateurs de la chaîne logistique portuaire transfrontalière pour le trafic de marchandises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algn="just"/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L'expérimentation de cet important système TIC innovant, a été réalisée les 12 - 13 - 14 mai 2021 sur la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ligne Livourne - </a:t>
            </a:r>
            <a:r>
              <a:rPr lang="fr-FR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Olbia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avec la compagnie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Moby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partir du terminal LTM. </a:t>
            </a:r>
          </a:p>
          <a:p>
            <a:pPr lvl="0" algn="just"/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Compte tenu de l'importance de ce système et de son potentiel, en termes d'amélioration du niveau de compétitivité et de réduction des coûts logistiques, il a également été offert aux opérateurs la possibilité de procéder à une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expérimentation virtuelle.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29;p5"/>
          <p:cNvSpPr txBox="1"/>
          <p:nvPr/>
        </p:nvSpPr>
        <p:spPr>
          <a:xfrm>
            <a:off x="2051719" y="908720"/>
            <a:ext cx="6962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18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EASYLOG: </a:t>
            </a:r>
            <a:r>
              <a:rPr lang="fr-FR" sz="1800" b="1" dirty="0">
                <a:solidFill>
                  <a:schemeClr val="dk2"/>
                </a:solidFill>
              </a:rPr>
              <a:t>les activités de la CCIAA sur le territoire </a:t>
            </a:r>
            <a:endParaRPr sz="1800" b="1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9"/>
          <p:cNvCxnSpPr/>
          <p:nvPr/>
        </p:nvCxnSpPr>
        <p:spPr>
          <a:xfrm>
            <a:off x="2051720" y="836712"/>
            <a:ext cx="6984776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9"/>
          <p:cNvSpPr txBox="1"/>
          <p:nvPr/>
        </p:nvSpPr>
        <p:spPr>
          <a:xfrm>
            <a:off x="1876780" y="894844"/>
            <a:ext cx="73346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1800" b="1" dirty="0">
                <a:solidFill>
                  <a:schemeClr val="dk2"/>
                </a:solidFill>
              </a:rPr>
              <a:t>EASYLOG : </a:t>
            </a:r>
            <a:r>
              <a:rPr lang="fr-FR" sz="1700" b="1" dirty="0">
                <a:solidFill>
                  <a:schemeClr val="dk2"/>
                </a:solidFill>
              </a:rPr>
              <a:t>les impacts sur le territoire de la coopération...et au-delà </a:t>
            </a:r>
            <a:endParaRPr sz="1700" b="1" dirty="0">
              <a:solidFill>
                <a:schemeClr val="dk2"/>
              </a:solidFill>
              <a:sym typeface="Arial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3">
            <a:alphaModFix/>
          </a:blip>
          <a:srcRect b="33720"/>
          <a:stretch/>
        </p:blipFill>
        <p:spPr>
          <a:xfrm>
            <a:off x="1201349" y="1412776"/>
            <a:ext cx="6768752" cy="4694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977445" y="1484784"/>
            <a:ext cx="7475107" cy="326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endParaRPr lang="fr-FR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Grâce au grand travail d'identification, de promotion, de soutien et d'accompagnement des entreprises dans toutes les activités prévues par le projet,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total de 120 entreprises ont exprimé leur intérêt à se joindre au projet et à être informées des développements futurs. 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just"/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entreprises qui ont adhéré à </a:t>
            </a:r>
            <a:r>
              <a:rPr lang="fr-FR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EasyLog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 sont pas seulement basées dans les zones de compétence de la CCIAA (provinces de Grosseto et de Livourne), mais vont également au-delà du territoire toscan, démontrant le fait que le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 de Livourne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sur lequel une partie importante de l'expérimentation du système TIC a été concentrée, </a:t>
            </a:r>
            <a:r>
              <a:rPr lang="fr-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 un nœud crucial pour l'économie locale et nationale et que les bénéfices promus par le projet ont un impact plus large que le territoire de coopération transfrontalière</a:t>
            </a:r>
            <a:r>
              <a:rPr lang="fr-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5197577" y="179572"/>
            <a:ext cx="38164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Evénement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8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</a:t>
            </a:r>
            <a:r>
              <a:rPr lang="it-IT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26 mai 2021</a:t>
            </a: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1098</Words>
  <Application>Microsoft Office PowerPoint</Application>
  <PresentationFormat>Affichage à l'écran (4:3)</PresentationFormat>
  <Paragraphs>153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Pierre J. ORLANDUCCI</dc:creator>
  <cp:lastModifiedBy>Anne-Marie SPINOSI</cp:lastModifiedBy>
  <cp:revision>3</cp:revision>
  <dcterms:created xsi:type="dcterms:W3CDTF">2019-01-24T08:20:51Z</dcterms:created>
  <dcterms:modified xsi:type="dcterms:W3CDTF">2021-05-26T07:04:23Z</dcterms:modified>
</cp:coreProperties>
</file>