
<file path=[Content_Types].xml><?xml version="1.0" encoding="utf-8"?>
<Types xmlns="http://schemas.openxmlformats.org/package/2006/content-types">
  <Default Extension="glb" ContentType="model/gltf.binary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46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8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83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3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6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4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47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11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3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0472-BB0A-4EDF-A7FB-5898DD68FD1B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8CFC-202C-4CD2-91A2-94F2650DD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2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fif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11" Type="http://schemas.openxmlformats.org/officeDocument/2006/relationships/image" Target="../media/image22.jfif"/><Relationship Id="rId5" Type="http://schemas.openxmlformats.org/officeDocument/2006/relationships/image" Target="../media/image17.jp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.jpg"/><Relationship Id="rId9" Type="http://schemas.openxmlformats.org/officeDocument/2006/relationships/image" Target="../media/image20.jfif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pic>
        <p:nvPicPr>
          <p:cNvPr id="10" name="Image 5" descr="Une image contenant ciel, eau, bateau, extérieur&#10;&#10;Description générée automatiquement">
            <a:extLst>
              <a:ext uri="{FF2B5EF4-FFF2-40B4-BE49-F238E27FC236}">
                <a16:creationId xmlns:a16="http://schemas.microsoft.com/office/drawing/2014/main" id="{2FC0AD97-D904-4ED2-9D23-4A10E5ECC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b="10536"/>
          <a:stretch/>
        </p:blipFill>
        <p:spPr bwMode="auto">
          <a:xfrm>
            <a:off x="0" y="1147936"/>
            <a:ext cx="9144000" cy="50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F0073A-D65D-40D3-B623-EF224FFE25C4}"/>
              </a:ext>
            </a:extLst>
          </p:cNvPr>
          <p:cNvSpPr txBox="1"/>
          <p:nvPr/>
        </p:nvSpPr>
        <p:spPr>
          <a:xfrm>
            <a:off x="123660" y="4030373"/>
            <a:ext cx="6677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L'automatisation</a:t>
            </a:r>
          </a:p>
          <a:p>
            <a:r>
              <a:rPr lang="fr-FR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des ports en Corse</a:t>
            </a:r>
          </a:p>
          <a:p>
            <a:r>
              <a:rPr lang="fr-FR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au sein du projet EASYLOG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4" name="Titolo 4">
            <a:extLst>
              <a:ext uri="{FF2B5EF4-FFF2-40B4-BE49-F238E27FC236}">
                <a16:creationId xmlns:a16="http://schemas.microsoft.com/office/drawing/2014/main" id="{E77D316A-C260-41BB-A4B0-9CEAC0471820}"/>
              </a:ext>
            </a:extLst>
          </p:cNvPr>
          <p:cNvSpPr txBox="1">
            <a:spLocks/>
          </p:cNvSpPr>
          <p:nvPr/>
        </p:nvSpPr>
        <p:spPr>
          <a:xfrm>
            <a:off x="124691" y="5710064"/>
            <a:ext cx="8640960" cy="52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fr" sz="1400" dirty="0">
                <a:solidFill>
                  <a:schemeClr val="bg1"/>
                </a:solidFill>
              </a:rPr>
              <a:t>M Jean Marc PAOLI, responsable Service Travaux et Maintenance du Port de Bastia et du Port de l'Ile-Rousse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086E422-91AF-45BF-9AA4-64FCD7CE2B4E}"/>
              </a:ext>
            </a:extLst>
          </p:cNvPr>
          <p:cNvSpPr txBox="1"/>
          <p:nvPr/>
        </p:nvSpPr>
        <p:spPr>
          <a:xfrm>
            <a:off x="211120" y="1441186"/>
            <a:ext cx="367507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ja-JP" sz="1600" b="1" dirty="0">
                <a:ea typeface="ＭＳ Ｐゴシック" panose="020B0600070205080204" pitchFamily="34" charset="-128"/>
              </a:rPr>
              <a:t>Vérification </a:t>
            </a:r>
            <a:r>
              <a:rPr lang="fr-FR" altLang="fr-FR" sz="1600" b="1" dirty="0" err="1">
                <a:ea typeface="ＭＳ Ｐゴシック" panose="020B0600070205080204" pitchFamily="34" charset="-128"/>
              </a:rPr>
              <a:t>Gate</a:t>
            </a:r>
            <a:r>
              <a:rPr lang="fr-FR" altLang="fr-FR" sz="1600" b="1" dirty="0">
                <a:ea typeface="ＭＳ Ｐゴシック" panose="020B0600070205080204" pitchFamily="34" charset="-128"/>
              </a:rPr>
              <a:t> p10 </a:t>
            </a:r>
            <a:r>
              <a:rPr lang="fr-FR" altLang="ja-JP" sz="1600" b="1" dirty="0">
                <a:ea typeface="ＭＳ Ｐゴシック" panose="020B0600070205080204" pitchFamily="34" charset="-128"/>
              </a:rPr>
              <a:t>:</a:t>
            </a:r>
          </a:p>
          <a:p>
            <a:pPr eaLnBrk="1" hangingPunct="1"/>
            <a:endParaRPr lang="fr-FR" altLang="ja-JP" sz="1600" b="1" dirty="0">
              <a:ea typeface="ＭＳ Ｐゴシック" panose="020B0600070205080204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altLang="fr-FR" sz="1400" dirty="0">
                <a:ea typeface="ＭＳ Ｐゴシック" panose="020B0600070205080204" pitchFamily="34" charset="-128"/>
              </a:rPr>
              <a:t>Affection du véhicule</a:t>
            </a:r>
          </a:p>
          <a:p>
            <a:pPr lvl="1"/>
            <a:r>
              <a:rPr lang="fr-FR" altLang="fr-FR" sz="1200" dirty="0">
                <a:ea typeface="ＭＳ Ｐゴシック" panose="020B0600070205080204" pitchFamily="34" charset="-128"/>
              </a:rPr>
              <a:t>Contrôle des plaques Av &amp; Ar</a:t>
            </a:r>
          </a:p>
          <a:p>
            <a:pPr marL="342900" indent="-342900">
              <a:buFont typeface="+mj-lt"/>
              <a:buAutoNum type="arabicPeriod"/>
            </a:pPr>
            <a:r>
              <a:rPr lang="fr-FR" altLang="fr-FR" sz="1400" dirty="0">
                <a:ea typeface="ＭＳ Ｐゴシック" panose="020B0600070205080204" pitchFamily="34" charset="-128"/>
              </a:rPr>
              <a:t>Identifier la présence ou non d’une réservation : </a:t>
            </a:r>
          </a:p>
          <a:p>
            <a:pPr lvl="1"/>
            <a:r>
              <a:rPr lang="fr-FR" altLang="fr-FR" sz="1200" dirty="0">
                <a:ea typeface="ＭＳ Ｐゴシック" panose="020B0600070205080204" pitchFamily="34" charset="-128"/>
              </a:rPr>
              <a:t>No de réservation </a:t>
            </a:r>
          </a:p>
          <a:p>
            <a:pPr lvl="1"/>
            <a:r>
              <a:rPr lang="fr-FR" altLang="fr-FR" sz="1200" dirty="0">
                <a:ea typeface="ＭＳ Ｐゴシック" panose="020B0600070205080204" pitchFamily="34" charset="-128"/>
              </a:rPr>
              <a:t>Date de réservation </a:t>
            </a:r>
          </a:p>
          <a:p>
            <a:pPr lvl="1"/>
            <a:r>
              <a:rPr lang="fr-FR" altLang="fr-FR" sz="1200" dirty="0">
                <a:ea typeface="ＭＳ Ｐゴシック" panose="020B0600070205080204" pitchFamily="34" charset="-128"/>
              </a:rPr>
              <a:t>Nom du navire</a:t>
            </a:r>
          </a:p>
          <a:p>
            <a:pPr lvl="1"/>
            <a:r>
              <a:rPr lang="fr-FR" altLang="fr-FR" sz="1200" dirty="0">
                <a:ea typeface="ＭＳ Ｐゴシック" panose="020B0600070205080204" pitchFamily="34" charset="-128"/>
              </a:rPr>
              <a:t>Si rien ne s’affiche (2), il n’y a pas de réservation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altLang="fr-FR" sz="1400" dirty="0">
                <a:ea typeface="ＭＳ Ｐゴシック" panose="020B0600070205080204" pitchFamily="34" charset="-128"/>
              </a:rPr>
              <a:t>Affecter à un navire</a:t>
            </a:r>
          </a:p>
          <a:p>
            <a:pPr marL="342900" indent="-342900">
              <a:buFont typeface="+mj-lt"/>
              <a:buAutoNum type="arabicPeriod"/>
            </a:pPr>
            <a:r>
              <a:rPr lang="fr-FR" altLang="fr-FR" sz="1400" dirty="0">
                <a:ea typeface="ＭＳ Ｐゴシック" panose="020B0600070205080204" pitchFamily="34" charset="-128"/>
              </a:rPr>
              <a:t>En cas de refus, cliquer sur « Rejet »</a:t>
            </a:r>
          </a:p>
          <a:p>
            <a:pPr marL="342900" indent="-342900">
              <a:buFont typeface="+mj-lt"/>
              <a:buAutoNum type="arabicPeriod"/>
            </a:pPr>
            <a:r>
              <a:rPr lang="fr-FR" altLang="fr-FR" sz="1400" dirty="0">
                <a:ea typeface="ＭＳ Ｐゴシック" panose="020B0600070205080204" pitchFamily="34" charset="-128"/>
              </a:rPr>
              <a:t>En cas de véhicule accepté à rentrer, sans escale, cliquer sur SOLO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1A7A59C-F9B8-4506-A4D8-6527B3E8B857}"/>
              </a:ext>
            </a:extLst>
          </p:cNvPr>
          <p:cNvGrpSpPr/>
          <p:nvPr/>
        </p:nvGrpSpPr>
        <p:grpSpPr>
          <a:xfrm>
            <a:off x="3675033" y="1441186"/>
            <a:ext cx="4986828" cy="3913754"/>
            <a:chOff x="3675033" y="1441186"/>
            <a:chExt cx="4986828" cy="3913754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ECE7FA5-5E1F-451A-B864-BB6DB41C4135}"/>
                </a:ext>
              </a:extLst>
            </p:cNvPr>
            <p:cNvGrpSpPr/>
            <p:nvPr/>
          </p:nvGrpSpPr>
          <p:grpSpPr>
            <a:xfrm>
              <a:off x="3675033" y="1441186"/>
              <a:ext cx="4986828" cy="3913754"/>
              <a:chOff x="2985127" y="1377639"/>
              <a:chExt cx="5870831" cy="4603301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7FA4692C-2992-4F38-802B-0396F65462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311" r="60076" b="92121"/>
              <a:stretch/>
            </p:blipFill>
            <p:spPr>
              <a:xfrm>
                <a:off x="4326112" y="1377639"/>
                <a:ext cx="4100801" cy="412293"/>
              </a:xfrm>
              <a:prstGeom prst="rect">
                <a:avLst/>
              </a:prstGeom>
            </p:spPr>
          </p:pic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C3E0C493-A16A-4B89-B0EE-2C916C042E18}"/>
                  </a:ext>
                </a:extLst>
              </p:cNvPr>
              <p:cNvGrpSpPr/>
              <p:nvPr/>
            </p:nvGrpSpPr>
            <p:grpSpPr>
              <a:xfrm>
                <a:off x="2985127" y="1446528"/>
                <a:ext cx="5870831" cy="4534412"/>
                <a:chOff x="2985127" y="1446528"/>
                <a:chExt cx="5870831" cy="4534412"/>
              </a:xfrm>
            </p:grpSpPr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E740B21F-98EC-4975-B41E-DF6BF0FC12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15961" y="2080022"/>
                  <a:ext cx="5639997" cy="3900918"/>
                </a:xfrm>
                <a:prstGeom prst="rect">
                  <a:avLst/>
                </a:prstGeom>
              </p:spPr>
            </p:pic>
            <p:grpSp>
              <p:nvGrpSpPr>
                <p:cNvPr id="13" name="Groupe 12">
                  <a:extLst>
                    <a:ext uri="{FF2B5EF4-FFF2-40B4-BE49-F238E27FC236}">
                      <a16:creationId xmlns:a16="http://schemas.microsoft.com/office/drawing/2014/main" id="{025AEF71-D703-485F-AFC5-AEFFDF338D68}"/>
                    </a:ext>
                  </a:extLst>
                </p:cNvPr>
                <p:cNvGrpSpPr/>
                <p:nvPr/>
              </p:nvGrpSpPr>
              <p:grpSpPr>
                <a:xfrm>
                  <a:off x="4194621" y="1446528"/>
                  <a:ext cx="883009" cy="352892"/>
                  <a:chOff x="5024184" y="2963941"/>
                  <a:chExt cx="883009" cy="352892"/>
                </a:xfrm>
              </p:grpSpPr>
              <p:sp>
                <p:nvSpPr>
                  <p:cNvPr id="14" name="Rectangle : coins arrondis 13">
                    <a:extLst>
                      <a:ext uri="{FF2B5EF4-FFF2-40B4-BE49-F238E27FC236}">
                        <a16:creationId xmlns:a16="http://schemas.microsoft.com/office/drawing/2014/main" id="{60D3F345-B701-48DD-BEB2-DC2D0F7F9582}"/>
                      </a:ext>
                    </a:extLst>
                  </p:cNvPr>
                  <p:cNvSpPr/>
                  <p:nvPr/>
                </p:nvSpPr>
                <p:spPr>
                  <a:xfrm>
                    <a:off x="5226050" y="2980769"/>
                    <a:ext cx="681143" cy="336064"/>
                  </a:xfrm>
                  <a:prstGeom prst="roundRect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  <p:sp>
                <p:nvSpPr>
                  <p:cNvPr id="15" name="Rectangle : coins arrondis 14">
                    <a:extLst>
                      <a:ext uri="{FF2B5EF4-FFF2-40B4-BE49-F238E27FC236}">
                        <a16:creationId xmlns:a16="http://schemas.microsoft.com/office/drawing/2014/main" id="{03B18A85-84A8-45AF-8AA5-F553FA9BEB5E}"/>
                      </a:ext>
                    </a:extLst>
                  </p:cNvPr>
                  <p:cNvSpPr/>
                  <p:nvPr/>
                </p:nvSpPr>
                <p:spPr>
                  <a:xfrm>
                    <a:off x="5024184" y="2963941"/>
                    <a:ext cx="163981" cy="15015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fr-FR" sz="1200" b="1" dirty="0"/>
                      <a:t>1</a:t>
                    </a:r>
                  </a:p>
                </p:txBody>
              </p:sp>
            </p:grpSp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7B4E8A1E-2846-4EBA-830A-8BC32E208266}"/>
                    </a:ext>
                  </a:extLst>
                </p:cNvPr>
                <p:cNvGrpSpPr/>
                <p:nvPr/>
              </p:nvGrpSpPr>
              <p:grpSpPr>
                <a:xfrm>
                  <a:off x="5980709" y="3230910"/>
                  <a:ext cx="1457508" cy="461510"/>
                  <a:chOff x="5024184" y="2963941"/>
                  <a:chExt cx="1457508" cy="461510"/>
                </a:xfrm>
              </p:grpSpPr>
              <p:sp>
                <p:nvSpPr>
                  <p:cNvPr id="17" name="Rectangle : coins arrondis 16">
                    <a:extLst>
                      <a:ext uri="{FF2B5EF4-FFF2-40B4-BE49-F238E27FC236}">
                        <a16:creationId xmlns:a16="http://schemas.microsoft.com/office/drawing/2014/main" id="{FB65D065-E1B9-4069-A85B-88CDD10FB12A}"/>
                      </a:ext>
                    </a:extLst>
                  </p:cNvPr>
                  <p:cNvSpPr/>
                  <p:nvPr/>
                </p:nvSpPr>
                <p:spPr>
                  <a:xfrm>
                    <a:off x="5226050" y="2980768"/>
                    <a:ext cx="1255642" cy="444683"/>
                  </a:xfrm>
                  <a:prstGeom prst="roundRect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  <p:sp>
                <p:nvSpPr>
                  <p:cNvPr id="18" name="Rectangle : coins arrondis 17">
                    <a:extLst>
                      <a:ext uri="{FF2B5EF4-FFF2-40B4-BE49-F238E27FC236}">
                        <a16:creationId xmlns:a16="http://schemas.microsoft.com/office/drawing/2014/main" id="{BDF0B474-D9A7-4EE4-8508-8059DF73401A}"/>
                      </a:ext>
                    </a:extLst>
                  </p:cNvPr>
                  <p:cNvSpPr/>
                  <p:nvPr/>
                </p:nvSpPr>
                <p:spPr>
                  <a:xfrm>
                    <a:off x="5024184" y="2963941"/>
                    <a:ext cx="163981" cy="15015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fr-FR" sz="1200" b="1" dirty="0"/>
                      <a:t>3</a:t>
                    </a:r>
                  </a:p>
                </p:txBody>
              </p:sp>
            </p:grpSp>
            <p:grpSp>
              <p:nvGrpSpPr>
                <p:cNvPr id="19" name="Groupe 18">
                  <a:extLst>
                    <a:ext uri="{FF2B5EF4-FFF2-40B4-BE49-F238E27FC236}">
                      <a16:creationId xmlns:a16="http://schemas.microsoft.com/office/drawing/2014/main" id="{9A908DFD-F27D-4A3F-B624-F52434BFD5E9}"/>
                    </a:ext>
                  </a:extLst>
                </p:cNvPr>
                <p:cNvGrpSpPr/>
                <p:nvPr/>
              </p:nvGrpSpPr>
              <p:grpSpPr>
                <a:xfrm>
                  <a:off x="2985127" y="4635205"/>
                  <a:ext cx="3041864" cy="630922"/>
                  <a:chOff x="5024184" y="2963941"/>
                  <a:chExt cx="994405" cy="181525"/>
                </a:xfrm>
              </p:grpSpPr>
              <p:sp>
                <p:nvSpPr>
                  <p:cNvPr id="20" name="Rectangle : coins arrondis 19">
                    <a:extLst>
                      <a:ext uri="{FF2B5EF4-FFF2-40B4-BE49-F238E27FC236}">
                        <a16:creationId xmlns:a16="http://schemas.microsoft.com/office/drawing/2014/main" id="{A60F5AB2-0BAA-4A26-9F55-4122D902B21C}"/>
                      </a:ext>
                    </a:extLst>
                  </p:cNvPr>
                  <p:cNvSpPr/>
                  <p:nvPr/>
                </p:nvSpPr>
                <p:spPr>
                  <a:xfrm>
                    <a:off x="5084228" y="2963941"/>
                    <a:ext cx="934361" cy="181525"/>
                  </a:xfrm>
                  <a:prstGeom prst="roundRect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  <p:sp>
                <p:nvSpPr>
                  <p:cNvPr id="21" name="Rectangle : coins arrondis 20">
                    <a:extLst>
                      <a:ext uri="{FF2B5EF4-FFF2-40B4-BE49-F238E27FC236}">
                        <a16:creationId xmlns:a16="http://schemas.microsoft.com/office/drawing/2014/main" id="{E7AECB51-6E7C-412D-8B0D-C09EE40391E9}"/>
                      </a:ext>
                    </a:extLst>
                  </p:cNvPr>
                  <p:cNvSpPr/>
                  <p:nvPr/>
                </p:nvSpPr>
                <p:spPr>
                  <a:xfrm>
                    <a:off x="5024184" y="2963941"/>
                    <a:ext cx="60044" cy="7969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fr-FR" sz="1200" b="1" dirty="0"/>
                      <a:t>2</a:t>
                    </a:r>
                  </a:p>
                </p:txBody>
              </p:sp>
            </p:grpSp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175CC558-26D6-4C44-B7AC-2E9C7668ECC2}"/>
                    </a:ext>
                  </a:extLst>
                </p:cNvPr>
                <p:cNvGrpSpPr/>
                <p:nvPr/>
              </p:nvGrpSpPr>
              <p:grpSpPr>
                <a:xfrm>
                  <a:off x="6741056" y="2308587"/>
                  <a:ext cx="1103005" cy="461510"/>
                  <a:chOff x="5024184" y="2963941"/>
                  <a:chExt cx="1103005" cy="461510"/>
                </a:xfrm>
              </p:grpSpPr>
              <p:sp>
                <p:nvSpPr>
                  <p:cNvPr id="23" name="Rectangle : coins arrondis 22">
                    <a:extLst>
                      <a:ext uri="{FF2B5EF4-FFF2-40B4-BE49-F238E27FC236}">
                        <a16:creationId xmlns:a16="http://schemas.microsoft.com/office/drawing/2014/main" id="{6BAE1FAD-703C-41E1-B2FF-DFF7F142243A}"/>
                      </a:ext>
                    </a:extLst>
                  </p:cNvPr>
                  <p:cNvSpPr/>
                  <p:nvPr/>
                </p:nvSpPr>
                <p:spPr>
                  <a:xfrm>
                    <a:off x="5226050" y="2980768"/>
                    <a:ext cx="901139" cy="444683"/>
                  </a:xfrm>
                  <a:prstGeom prst="roundRect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  <p:sp>
                <p:nvSpPr>
                  <p:cNvPr id="24" name="Rectangle : coins arrondis 23">
                    <a:extLst>
                      <a:ext uri="{FF2B5EF4-FFF2-40B4-BE49-F238E27FC236}">
                        <a16:creationId xmlns:a16="http://schemas.microsoft.com/office/drawing/2014/main" id="{00B0F762-295A-469D-805C-6D2DE1213205}"/>
                      </a:ext>
                    </a:extLst>
                  </p:cNvPr>
                  <p:cNvSpPr/>
                  <p:nvPr/>
                </p:nvSpPr>
                <p:spPr>
                  <a:xfrm>
                    <a:off x="5024184" y="2963941"/>
                    <a:ext cx="163981" cy="15015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fr-FR" sz="1200" b="1" dirty="0"/>
                      <a:t>4</a:t>
                    </a:r>
                  </a:p>
                </p:txBody>
              </p:sp>
            </p:grpSp>
            <p:grpSp>
              <p:nvGrpSpPr>
                <p:cNvPr id="25" name="Groupe 24">
                  <a:extLst>
                    <a:ext uri="{FF2B5EF4-FFF2-40B4-BE49-F238E27FC236}">
                      <a16:creationId xmlns:a16="http://schemas.microsoft.com/office/drawing/2014/main" id="{28DD10A7-460F-4144-BB85-AA761EE985EC}"/>
                    </a:ext>
                  </a:extLst>
                </p:cNvPr>
                <p:cNvGrpSpPr/>
                <p:nvPr/>
              </p:nvGrpSpPr>
              <p:grpSpPr>
                <a:xfrm>
                  <a:off x="7584122" y="2308587"/>
                  <a:ext cx="1103005" cy="461510"/>
                  <a:chOff x="5024184" y="2963941"/>
                  <a:chExt cx="1103005" cy="461510"/>
                </a:xfrm>
              </p:grpSpPr>
              <p:sp>
                <p:nvSpPr>
                  <p:cNvPr id="26" name="Rectangle : coins arrondis 25">
                    <a:extLst>
                      <a:ext uri="{FF2B5EF4-FFF2-40B4-BE49-F238E27FC236}">
                        <a16:creationId xmlns:a16="http://schemas.microsoft.com/office/drawing/2014/main" id="{CA9D8691-BC7C-4697-87E7-3CFED3FC9649}"/>
                      </a:ext>
                    </a:extLst>
                  </p:cNvPr>
                  <p:cNvSpPr/>
                  <p:nvPr/>
                </p:nvSpPr>
                <p:spPr>
                  <a:xfrm>
                    <a:off x="5226050" y="2980768"/>
                    <a:ext cx="901139" cy="444683"/>
                  </a:xfrm>
                  <a:prstGeom prst="roundRect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/>
                  </a:p>
                </p:txBody>
              </p:sp>
              <p:sp>
                <p:nvSpPr>
                  <p:cNvPr id="27" name="Rectangle : coins arrondis 26">
                    <a:extLst>
                      <a:ext uri="{FF2B5EF4-FFF2-40B4-BE49-F238E27FC236}">
                        <a16:creationId xmlns:a16="http://schemas.microsoft.com/office/drawing/2014/main" id="{3576020B-3A22-4296-8065-B0D6F0373C72}"/>
                      </a:ext>
                    </a:extLst>
                  </p:cNvPr>
                  <p:cNvSpPr/>
                  <p:nvPr/>
                </p:nvSpPr>
                <p:spPr>
                  <a:xfrm>
                    <a:off x="5024184" y="2963941"/>
                    <a:ext cx="163981" cy="15015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fr-FR" sz="1200" b="1" dirty="0"/>
                      <a:t>5</a:t>
                    </a:r>
                  </a:p>
                </p:txBody>
              </p:sp>
            </p:grpSp>
          </p:grpSp>
        </p:grp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E132A78C-7294-4E2A-9A66-01E3A039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095" y="1476712"/>
              <a:ext cx="268985" cy="275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25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michel\Desktop\hh\image003.png">
            <a:extLst>
              <a:ext uri="{FF2B5EF4-FFF2-40B4-BE49-F238E27FC236}">
                <a16:creationId xmlns:a16="http://schemas.microsoft.com/office/drawing/2014/main" id="{2D181F2E-F10F-48E0-A337-759B91F7F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4" r="22678" b="18923"/>
          <a:stretch/>
        </p:blipFill>
        <p:spPr bwMode="auto">
          <a:xfrm>
            <a:off x="4788130" y="3791329"/>
            <a:ext cx="3747713" cy="23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8AA586-BD60-4C79-B862-C97EAFBED1F5}"/>
              </a:ext>
            </a:extLst>
          </p:cNvPr>
          <p:cNvSpPr txBox="1"/>
          <p:nvPr/>
        </p:nvSpPr>
        <p:spPr>
          <a:xfrm>
            <a:off x="5096539" y="1177639"/>
            <a:ext cx="497516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ja-JP" sz="1600" b="1" dirty="0">
                <a:ea typeface="ＭＳ Ｐゴシック" panose="020B0600070205080204" pitchFamily="34" charset="-128"/>
              </a:rPr>
              <a:t>identification </a:t>
            </a:r>
            <a:r>
              <a:rPr lang="fr-FR" altLang="fr-FR" sz="1600" b="1" dirty="0" err="1">
                <a:ea typeface="ＭＳ Ｐゴシック" panose="020B0600070205080204" pitchFamily="34" charset="-128"/>
              </a:rPr>
              <a:t>Gate</a:t>
            </a:r>
            <a:r>
              <a:rPr lang="fr-FR" altLang="fr-FR" sz="1600" b="1" dirty="0">
                <a:ea typeface="ＭＳ Ｐゴシック" panose="020B0600070205080204" pitchFamily="34" charset="-128"/>
              </a:rPr>
              <a:t> p10 </a:t>
            </a:r>
            <a:r>
              <a:rPr lang="fr-FR" altLang="ja-JP" sz="1600" b="1" dirty="0">
                <a:ea typeface="ＭＳ Ｐゴシック" panose="020B0600070205080204" pitchFamily="34" charset="-128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Reconstruction par mesure 3D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Catégorisation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Mesure de l’ensemble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Totale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Camion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Remorque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Lecture de plaques Av &amp; 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Prise de séquences vidéo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Lecture de la matière dangereuse</a:t>
            </a:r>
            <a:endParaRPr lang="fr-FR" altLang="fr-FR" sz="1600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4B3331B-5CBC-48A2-9065-AFCB9C2DADFA}"/>
              </a:ext>
            </a:extLst>
          </p:cNvPr>
          <p:cNvGrpSpPr/>
          <p:nvPr/>
        </p:nvGrpSpPr>
        <p:grpSpPr>
          <a:xfrm>
            <a:off x="188364" y="1222869"/>
            <a:ext cx="4815898" cy="3710728"/>
            <a:chOff x="188364" y="1222869"/>
            <a:chExt cx="4815898" cy="3710728"/>
          </a:xfrm>
        </p:grpSpPr>
        <p:pic>
          <p:nvPicPr>
            <p:cNvPr id="8" name="Image 1" descr="image001">
              <a:extLst>
                <a:ext uri="{FF2B5EF4-FFF2-40B4-BE49-F238E27FC236}">
                  <a16:creationId xmlns:a16="http://schemas.microsoft.com/office/drawing/2014/main" id="{0DD86F29-7FD7-4B17-BA8C-228D4ADDA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8364" y="1222869"/>
              <a:ext cx="4815898" cy="37107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8C162CB2-B8AC-4062-83C0-392DF77B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309" y="1447656"/>
              <a:ext cx="264896" cy="270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50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8" name="Titre 8">
            <a:extLst>
              <a:ext uri="{FF2B5EF4-FFF2-40B4-BE49-F238E27FC236}">
                <a16:creationId xmlns:a16="http://schemas.microsoft.com/office/drawing/2014/main" id="{FCD6C4B8-8174-4A18-8039-E5305BEB0298}"/>
              </a:ext>
            </a:extLst>
          </p:cNvPr>
          <p:cNvSpPr txBox="1">
            <a:spLocks/>
          </p:cNvSpPr>
          <p:nvPr/>
        </p:nvSpPr>
        <p:spPr>
          <a:xfrm>
            <a:off x="508462" y="1780900"/>
            <a:ext cx="8127076" cy="1003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FLUX VEHICULES SORTIE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469FC1-FD41-4E5B-8D7A-F26CB3657160}"/>
              </a:ext>
            </a:extLst>
          </p:cNvPr>
          <p:cNvSpPr txBox="1"/>
          <p:nvPr/>
        </p:nvSpPr>
        <p:spPr>
          <a:xfrm>
            <a:off x="1246140" y="3919349"/>
            <a:ext cx="758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altLang="fr-FR" sz="1400" dirty="0">
                <a:latin typeface="Verdana" pitchFamily="34" charset="0"/>
              </a:rPr>
              <a:t>ARRIVÉE DU VÉHICULE ET PRISE DE VIDÉO</a:t>
            </a:r>
          </a:p>
        </p:txBody>
      </p:sp>
    </p:spTree>
    <p:extLst>
      <p:ext uri="{BB962C8B-B14F-4D97-AF65-F5344CB8AC3E}">
        <p14:creationId xmlns:p14="http://schemas.microsoft.com/office/powerpoint/2010/main" val="195315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AF99652-2CF1-4922-B855-37964C70E466}"/>
              </a:ext>
            </a:extLst>
          </p:cNvPr>
          <p:cNvGrpSpPr/>
          <p:nvPr/>
        </p:nvGrpSpPr>
        <p:grpSpPr>
          <a:xfrm>
            <a:off x="396596" y="3607724"/>
            <a:ext cx="5480502" cy="2015491"/>
            <a:chOff x="2002997" y="3587955"/>
            <a:chExt cx="6748788" cy="2243262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8F74E498-B23F-410B-A88F-47E3D958B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51972" y="3587955"/>
              <a:ext cx="6499813" cy="2243262"/>
            </a:xfrm>
            <a:prstGeom prst="rect">
              <a:avLst/>
            </a:prstGeom>
          </p:spPr>
        </p:pic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5AC0B83-84C0-415A-A29F-5BDFA52693E2}"/>
                </a:ext>
              </a:extLst>
            </p:cNvPr>
            <p:cNvGrpSpPr/>
            <p:nvPr/>
          </p:nvGrpSpPr>
          <p:grpSpPr>
            <a:xfrm>
              <a:off x="2002997" y="4159091"/>
              <a:ext cx="1720909" cy="335154"/>
              <a:chOff x="9135946" y="3679077"/>
              <a:chExt cx="1292945" cy="228915"/>
            </a:xfrm>
          </p:grpSpPr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18E4CE9F-AD2A-4645-A20D-8BB740E2AB67}"/>
                  </a:ext>
                </a:extLst>
              </p:cNvPr>
              <p:cNvSpPr/>
              <p:nvPr/>
            </p:nvSpPr>
            <p:spPr>
              <a:xfrm>
                <a:off x="9378374" y="3679077"/>
                <a:ext cx="1050517" cy="228915"/>
              </a:xfrm>
              <a:prstGeom prst="roundRect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Rectangle : coins arrondis 34">
                <a:extLst>
                  <a:ext uri="{FF2B5EF4-FFF2-40B4-BE49-F238E27FC236}">
                    <a16:creationId xmlns:a16="http://schemas.microsoft.com/office/drawing/2014/main" id="{17A59922-8AF1-4A27-92B3-D1A255DE8A40}"/>
                  </a:ext>
                </a:extLst>
              </p:cNvPr>
              <p:cNvSpPr/>
              <p:nvPr/>
            </p:nvSpPr>
            <p:spPr>
              <a:xfrm>
                <a:off x="9135946" y="3731481"/>
                <a:ext cx="212890" cy="15144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A5E1EEB6-A17D-4E39-892C-D5B9DF134C1A}"/>
              </a:ext>
            </a:extLst>
          </p:cNvPr>
          <p:cNvSpPr txBox="1"/>
          <p:nvPr/>
        </p:nvSpPr>
        <p:spPr>
          <a:xfrm>
            <a:off x="256697" y="1862212"/>
            <a:ext cx="4975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ja-JP" sz="1600" b="1" dirty="0">
                <a:ea typeface="ＭＳ Ｐゴシック" panose="020B0600070205080204" pitchFamily="34" charset="-128"/>
              </a:rPr>
              <a:t>identification </a:t>
            </a:r>
            <a:r>
              <a:rPr lang="fr-FR" altLang="fr-FR" sz="1600" b="1" dirty="0">
                <a:ea typeface="ＭＳ Ｐゴシック" panose="020B0600070205080204" pitchFamily="34" charset="-128"/>
              </a:rPr>
              <a:t>Sortie P10 </a:t>
            </a:r>
            <a:r>
              <a:rPr lang="fr-FR" altLang="ja-JP" sz="1600" b="1" dirty="0">
                <a:ea typeface="ＭＳ Ｐゴシック" panose="020B0600070205080204" pitchFamily="34" charset="-128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Lecture de plaques Av &amp; Ar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3717A62-2D74-45A6-9139-5A509311BCBB}"/>
              </a:ext>
            </a:extLst>
          </p:cNvPr>
          <p:cNvSpPr txBox="1"/>
          <p:nvPr/>
        </p:nvSpPr>
        <p:spPr>
          <a:xfrm>
            <a:off x="5936945" y="3968792"/>
            <a:ext cx="2996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r-FR" altLang="ja-JP" sz="1600" b="1" dirty="0">
                <a:ea typeface="ＭＳ Ｐゴシック" panose="020B0600070205080204" pitchFamily="34" charset="-128"/>
              </a:rPr>
              <a:t>identification </a:t>
            </a:r>
            <a:r>
              <a:rPr lang="fr-FR" altLang="fr-FR" sz="1600" b="1" dirty="0">
                <a:ea typeface="ＭＳ Ｐゴシック" panose="020B0600070205080204" pitchFamily="34" charset="-128"/>
              </a:rPr>
              <a:t>Sortie P4 </a:t>
            </a:r>
            <a:r>
              <a:rPr lang="fr-FR" altLang="ja-JP" sz="1600" b="1" dirty="0">
                <a:ea typeface="ＭＳ Ｐゴシック" panose="020B0600070205080204" pitchFamily="34" charset="-128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Lecture de plaques Av &amp; 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ea typeface="ＭＳ Ｐゴシック" panose="020B0600070205080204" pitchFamily="34" charset="-128"/>
              </a:rPr>
              <a:t>Prise de séquences vidéo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6C90AE-D8DB-4979-A043-3591639B4C0A}"/>
              </a:ext>
            </a:extLst>
          </p:cNvPr>
          <p:cNvGrpSpPr/>
          <p:nvPr/>
        </p:nvGrpSpPr>
        <p:grpSpPr>
          <a:xfrm>
            <a:off x="3290563" y="1609725"/>
            <a:ext cx="5346104" cy="1539311"/>
            <a:chOff x="3290563" y="1609725"/>
            <a:chExt cx="5346104" cy="1539311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AE0E897-D548-42DC-8DB7-34398AA1E6A0}"/>
                </a:ext>
              </a:extLst>
            </p:cNvPr>
            <p:cNvGrpSpPr/>
            <p:nvPr/>
          </p:nvGrpSpPr>
          <p:grpSpPr>
            <a:xfrm>
              <a:off x="3290563" y="1609725"/>
              <a:ext cx="5344844" cy="1539311"/>
              <a:chOff x="5204494" y="1316219"/>
              <a:chExt cx="6322324" cy="182082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41D1FAB9-9D67-422D-9DA4-60D48A28A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969" t="5021" r="16719" b="74419"/>
              <a:stretch/>
            </p:blipFill>
            <p:spPr>
              <a:xfrm>
                <a:off x="5204494" y="1316219"/>
                <a:ext cx="6322324" cy="1820824"/>
              </a:xfrm>
              <a:prstGeom prst="rect">
                <a:avLst/>
              </a:prstGeom>
            </p:spPr>
          </p:pic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DCE9918A-5A5C-45E6-94DC-BABB96E4D090}"/>
                  </a:ext>
                </a:extLst>
              </p:cNvPr>
              <p:cNvGrpSpPr/>
              <p:nvPr/>
            </p:nvGrpSpPr>
            <p:grpSpPr>
              <a:xfrm>
                <a:off x="10226669" y="2095200"/>
                <a:ext cx="979136" cy="335154"/>
                <a:chOff x="9135946" y="3679077"/>
                <a:chExt cx="735639" cy="228915"/>
              </a:xfrm>
            </p:grpSpPr>
            <p:sp>
              <p:nvSpPr>
                <p:cNvPr id="30" name="Rectangle : coins arrondis 29">
                  <a:extLst>
                    <a:ext uri="{FF2B5EF4-FFF2-40B4-BE49-F238E27FC236}">
                      <a16:creationId xmlns:a16="http://schemas.microsoft.com/office/drawing/2014/main" id="{E2A45C36-7D08-4B30-88E3-8366DB07DCAA}"/>
                    </a:ext>
                  </a:extLst>
                </p:cNvPr>
                <p:cNvSpPr/>
                <p:nvPr/>
              </p:nvSpPr>
              <p:spPr>
                <a:xfrm>
                  <a:off x="9378372" y="3679077"/>
                  <a:ext cx="493213" cy="228915"/>
                </a:xfrm>
                <a:prstGeom prst="roundRect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Rectangle : coins arrondis 30">
                  <a:extLst>
                    <a:ext uri="{FF2B5EF4-FFF2-40B4-BE49-F238E27FC236}">
                      <a16:creationId xmlns:a16="http://schemas.microsoft.com/office/drawing/2014/main" id="{884F0547-55C3-4652-BD8A-FA3BBD536636}"/>
                    </a:ext>
                  </a:extLst>
                </p:cNvPr>
                <p:cNvSpPr/>
                <p:nvPr/>
              </p:nvSpPr>
              <p:spPr>
                <a:xfrm>
                  <a:off x="9135946" y="3731481"/>
                  <a:ext cx="212890" cy="151448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fr-FR" sz="1200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</p:grp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490E816-90BD-454A-9984-2BFC07DF1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623" y="1609725"/>
              <a:ext cx="176044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89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6">
            <a:extLst>
              <a:ext uri="{FF2B5EF4-FFF2-40B4-BE49-F238E27FC236}">
                <a16:creationId xmlns:a16="http://schemas.microsoft.com/office/drawing/2014/main" id="{1896CBC7-C6BA-4250-8085-9D7EB5024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086" y="4858287"/>
            <a:ext cx="993334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Line 6">
            <a:extLst>
              <a:ext uri="{FF2B5EF4-FFF2-40B4-BE49-F238E27FC236}">
                <a16:creationId xmlns:a16="http://schemas.microsoft.com/office/drawing/2014/main" id="{8534F4CA-967B-4683-B669-93CEBC6A8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3861" y="3676878"/>
            <a:ext cx="985559" cy="1155701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Line 6">
            <a:extLst>
              <a:ext uri="{FF2B5EF4-FFF2-40B4-BE49-F238E27FC236}">
                <a16:creationId xmlns:a16="http://schemas.microsoft.com/office/drawing/2014/main" id="{342DD345-06CE-4D3E-9F7A-A1426C452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862" y="4858287"/>
            <a:ext cx="947696" cy="75543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F2C553B7-CDF1-40F7-9978-68349D929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964" y="3994839"/>
            <a:ext cx="668940" cy="623331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9B550A0F-6834-4C20-AA82-81453B120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1375" y="4618171"/>
            <a:ext cx="902946" cy="485724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B58235A1-9449-4139-AFC2-65E7C2F7BB52}"/>
              </a:ext>
            </a:extLst>
          </p:cNvPr>
          <p:cNvSpPr txBox="1">
            <a:spLocks/>
          </p:cNvSpPr>
          <p:nvPr/>
        </p:nvSpPr>
        <p:spPr>
          <a:xfrm>
            <a:off x="1858176" y="864387"/>
            <a:ext cx="5427648" cy="6396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Architecture du système</a:t>
            </a:r>
            <a:endParaRPr lang="fr-FR" sz="3600" b="1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B8DBC9DD-66AC-4B2E-B474-F5FB71619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978" y="4546202"/>
            <a:ext cx="2188171" cy="6314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Sortie P10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98691272-84DC-4AD6-B3F7-B0B0306C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590" y="5467137"/>
            <a:ext cx="947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dirty="0">
                <a:ea typeface="ＭＳ Ｐゴシック" panose="020B0600070205080204" pitchFamily="34" charset="-128"/>
              </a:rPr>
              <a:t>Réseau </a:t>
            </a:r>
          </a:p>
          <a:p>
            <a:pPr algn="ctr" eaLnBrk="1" hangingPunct="1"/>
            <a:r>
              <a:rPr lang="fr-FR" altLang="fr-FR" sz="1600" dirty="0">
                <a:ea typeface="ＭＳ Ｐゴシック" panose="020B0600070205080204" pitchFamily="34" charset="-128"/>
              </a:rPr>
              <a:t>local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49C55EE-516E-4DA1-B8DE-75CEE190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978" y="1565247"/>
            <a:ext cx="2188171" cy="1243990"/>
          </a:xfrm>
          <a:prstGeom prst="rect">
            <a:avLst/>
          </a:prstGeom>
          <a:solidFill>
            <a:srgbClr val="A6A6A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Télégestion / support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8BFD5B8-083C-4FD2-A5FF-08E4E4B3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72" y="4858287"/>
            <a:ext cx="1763713" cy="11979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Client CCI</a:t>
            </a: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26C306F4-6E4A-4CC8-8BC0-E7284727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7" y="5187527"/>
            <a:ext cx="1439863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dirty="0">
                <a:latin typeface="+mj-lt"/>
              </a:rPr>
              <a:t>IHM de gestion</a:t>
            </a:r>
          </a:p>
        </p:txBody>
      </p:sp>
      <p:sp>
        <p:nvSpPr>
          <p:cNvPr id="40" name="AutoShape 26">
            <a:extLst>
              <a:ext uri="{FF2B5EF4-FFF2-40B4-BE49-F238E27FC236}">
                <a16:creationId xmlns:a16="http://schemas.microsoft.com/office/drawing/2014/main" id="{C95564B3-32EA-42C7-B296-59325BAD1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352" y="1892027"/>
            <a:ext cx="804834" cy="881407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 dirty="0">
                <a:latin typeface="+mj-lt"/>
              </a:rPr>
              <a:t>Base de</a:t>
            </a:r>
          </a:p>
          <a:p>
            <a:pPr algn="ctr" eaLnBrk="1" hangingPunct="1"/>
            <a:r>
              <a:rPr lang="fr-FR" altLang="fr-FR" sz="1100" dirty="0">
                <a:latin typeface="+mj-lt"/>
              </a:rPr>
              <a:t>Donnée</a:t>
            </a:r>
          </a:p>
          <a:p>
            <a:pPr algn="ctr" eaLnBrk="1" hangingPunct="1"/>
            <a:r>
              <a:rPr lang="fr-FR" altLang="fr-FR" sz="1100" dirty="0">
                <a:latin typeface="+mj-lt"/>
              </a:rPr>
              <a:t>sauvegardée</a:t>
            </a:r>
            <a:endParaRPr lang="fr-FR" altLang="fr-FR" sz="1200" dirty="0">
              <a:latin typeface="+mj-lt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42439511-18D9-450E-84A0-4BFDFDB4E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036" y="2019528"/>
            <a:ext cx="934787" cy="6264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100" dirty="0">
                <a:latin typeface="+mj-lt"/>
              </a:rPr>
              <a:t>Service de </a:t>
            </a:r>
          </a:p>
          <a:p>
            <a:pPr algn="ctr" eaLnBrk="1" hangingPunct="1"/>
            <a:r>
              <a:rPr lang="fr-FR" altLang="fr-FR" sz="1100" dirty="0">
                <a:latin typeface="+mj-lt"/>
              </a:rPr>
              <a:t>monitoring</a:t>
            </a:r>
            <a:endParaRPr lang="fr-FR" altLang="fr-FR" sz="1600" dirty="0">
              <a:latin typeface="+mj-lt"/>
            </a:endParaRP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DFBFB9D5-3A13-476A-A6A6-B95A5D50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7" y="5479047"/>
            <a:ext cx="1439863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dirty="0">
                <a:latin typeface="+mj-lt"/>
              </a:rPr>
              <a:t>IHM de </a:t>
            </a:r>
            <a:r>
              <a:rPr lang="fr-FR" altLang="fr-FR" sz="1400" dirty="0" err="1">
                <a:latin typeface="+mj-lt"/>
              </a:rPr>
              <a:t>reporting</a:t>
            </a:r>
            <a:endParaRPr lang="fr-FR" altLang="fr-FR" sz="1400" dirty="0">
              <a:latin typeface="+mj-lt"/>
            </a:endParaRPr>
          </a:p>
        </p:txBody>
      </p:sp>
      <p:pic>
        <p:nvPicPr>
          <p:cNvPr id="47" name="Picture 28" descr="http://blog.soat.fr/wp-content/uploads/2013/05/chrome.png">
            <a:extLst>
              <a:ext uri="{FF2B5EF4-FFF2-40B4-BE49-F238E27FC236}">
                <a16:creationId xmlns:a16="http://schemas.microsoft.com/office/drawing/2014/main" id="{43A05179-3395-421D-B9A8-1A6C89A10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6" y="578289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4" descr="http://urza.fr/images/firefox.png">
            <a:extLst>
              <a:ext uri="{FF2B5EF4-FFF2-40B4-BE49-F238E27FC236}">
                <a16:creationId xmlns:a16="http://schemas.microsoft.com/office/drawing/2014/main" id="{086A9E46-E4BE-49F1-9DD7-E3283F84C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25" y="5782894"/>
            <a:ext cx="180000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">
            <a:extLst>
              <a:ext uri="{FF2B5EF4-FFF2-40B4-BE49-F238E27FC236}">
                <a16:creationId xmlns:a16="http://schemas.microsoft.com/office/drawing/2014/main" id="{1ADC6A73-E2F2-47A7-8169-A0762098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978" y="2861543"/>
            <a:ext cx="2188171" cy="15929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Entrée</a:t>
            </a:r>
          </a:p>
        </p:txBody>
      </p:sp>
      <p:sp>
        <p:nvSpPr>
          <p:cNvPr id="54" name="Rectangle 5">
            <a:extLst>
              <a:ext uri="{FF2B5EF4-FFF2-40B4-BE49-F238E27FC236}">
                <a16:creationId xmlns:a16="http://schemas.microsoft.com/office/drawing/2014/main" id="{6456A398-5F0A-474C-9494-E3E4B778E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557" y="5265741"/>
            <a:ext cx="2197592" cy="8490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Sortie P4</a:t>
            </a: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134182CF-7A45-4C72-9202-6E031874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15" y="4832579"/>
            <a:ext cx="2015346" cy="2122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lecteurs de plaques Av &amp; Ar</a:t>
            </a:r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266A2182-FC21-4A7C-B81F-04DDD6F09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15" y="5585086"/>
            <a:ext cx="1250322" cy="1730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Caméras contexte</a:t>
            </a:r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9EF6A7DF-FED6-4ABF-B3FA-BC830875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15" y="5793172"/>
            <a:ext cx="2015346" cy="2122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lecteurs de plaques Av &amp; Ar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18F221-6509-49B0-BADC-F8A3B379B5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5" y="5782894"/>
            <a:ext cx="181348" cy="180000"/>
          </a:xfrm>
          <a:prstGeom prst="rect">
            <a:avLst/>
          </a:prstGeom>
        </p:spPr>
      </p:pic>
      <p:sp>
        <p:nvSpPr>
          <p:cNvPr id="65" name="Rectangle 10">
            <a:extLst>
              <a:ext uri="{FF2B5EF4-FFF2-40B4-BE49-F238E27FC236}">
                <a16:creationId xmlns:a16="http://schemas.microsoft.com/office/drawing/2014/main" id="{005166B9-684C-4663-BD91-5195D5118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32" y="3434330"/>
            <a:ext cx="1958022" cy="12832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Export CCI</a:t>
            </a:r>
          </a:p>
        </p:txBody>
      </p: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C602EBD7-6E4C-45DD-9F0F-D8B381A27542}"/>
              </a:ext>
            </a:extLst>
          </p:cNvPr>
          <p:cNvCxnSpPr/>
          <p:nvPr/>
        </p:nvCxnSpPr>
        <p:spPr>
          <a:xfrm>
            <a:off x="3749044" y="4151708"/>
            <a:ext cx="914400" cy="914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uage 15">
            <a:extLst>
              <a:ext uri="{FF2B5EF4-FFF2-40B4-BE49-F238E27FC236}">
                <a16:creationId xmlns:a16="http://schemas.microsoft.com/office/drawing/2014/main" id="{C4046CA0-E17B-4409-A5EB-BC0E04FB7136}"/>
              </a:ext>
            </a:extLst>
          </p:cNvPr>
          <p:cNvSpPr/>
          <p:nvPr/>
        </p:nvSpPr>
        <p:spPr>
          <a:xfrm rot="187659">
            <a:off x="2710730" y="2995983"/>
            <a:ext cx="3239981" cy="90381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E2936E17-F45B-43A3-87BA-98E810F89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454" y="5443036"/>
            <a:ext cx="947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dirty="0">
                <a:ea typeface="ＭＳ Ｐゴシック" panose="020B0600070205080204" pitchFamily="34" charset="-128"/>
              </a:rPr>
              <a:t>Réseau </a:t>
            </a:r>
          </a:p>
          <a:p>
            <a:pPr algn="ctr" eaLnBrk="1" hangingPunct="1"/>
            <a:r>
              <a:rPr lang="fr-FR" altLang="fr-FR" sz="1600" dirty="0">
                <a:ea typeface="ＭＳ Ｐゴシック" panose="020B0600070205080204" pitchFamily="34" charset="-128"/>
              </a:rPr>
              <a:t>local</a:t>
            </a:r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id="{18384C11-DE8E-4581-AB2B-6F25E225B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57" y="3761446"/>
            <a:ext cx="1794002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j-lt"/>
              </a:rPr>
              <a:t>Liste de captures Lapi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DAAE37D3-344F-4452-9549-1E01D7F7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57" y="4073294"/>
            <a:ext cx="1731392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latin typeface="+mj-lt"/>
              </a:rPr>
              <a:t>Séquence Vidéo</a:t>
            </a:r>
          </a:p>
        </p:txBody>
      </p:sp>
      <p:sp>
        <p:nvSpPr>
          <p:cNvPr id="75" name="Rectangle 24">
            <a:extLst>
              <a:ext uri="{FF2B5EF4-FFF2-40B4-BE49-F238E27FC236}">
                <a16:creationId xmlns:a16="http://schemas.microsoft.com/office/drawing/2014/main" id="{1844AA72-F7D0-4A9F-A927-B178FDE7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57" y="4389851"/>
            <a:ext cx="1739519" cy="25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latin typeface="+mj-lt"/>
              </a:rPr>
              <a:t>Liste mesure</a:t>
            </a:r>
          </a:p>
        </p:txBody>
      </p:sp>
      <p:sp>
        <p:nvSpPr>
          <p:cNvPr id="77" name="Rectangle 10">
            <a:extLst>
              <a:ext uri="{FF2B5EF4-FFF2-40B4-BE49-F238E27FC236}">
                <a16:creationId xmlns:a16="http://schemas.microsoft.com/office/drawing/2014/main" id="{C7609450-18EB-4736-93C8-8FB14BC8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371" y="1530890"/>
            <a:ext cx="1683631" cy="1093319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Client Compagnies</a:t>
            </a:r>
          </a:p>
        </p:txBody>
      </p:sp>
      <p:pic>
        <p:nvPicPr>
          <p:cNvPr id="78" name="Picture 28" descr="http://blog.soat.fr/wp-content/uploads/2013/05/chrome.png">
            <a:extLst>
              <a:ext uri="{FF2B5EF4-FFF2-40B4-BE49-F238E27FC236}">
                <a16:creationId xmlns:a16="http://schemas.microsoft.com/office/drawing/2014/main" id="{2C3615CB-7FEA-4CF2-8FB3-DB5D5A76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27" y="2385082"/>
            <a:ext cx="171827" cy="17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4" descr="http://urza.fr/images/firefox.png">
            <a:extLst>
              <a:ext uri="{FF2B5EF4-FFF2-40B4-BE49-F238E27FC236}">
                <a16:creationId xmlns:a16="http://schemas.microsoft.com/office/drawing/2014/main" id="{F128914B-1275-4E79-8ECC-EA6E41CD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86" y="2385082"/>
            <a:ext cx="171827" cy="17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1BDEEA33-6266-4C32-BF49-04EF9961C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76" y="2385082"/>
            <a:ext cx="173114" cy="171827"/>
          </a:xfrm>
          <a:prstGeom prst="rect">
            <a:avLst/>
          </a:prstGeom>
        </p:spPr>
      </p:pic>
      <p:sp>
        <p:nvSpPr>
          <p:cNvPr id="85" name="Rectangle 24">
            <a:extLst>
              <a:ext uri="{FF2B5EF4-FFF2-40B4-BE49-F238E27FC236}">
                <a16:creationId xmlns:a16="http://schemas.microsoft.com/office/drawing/2014/main" id="{E3E9266C-2CE4-496F-B84C-F32A47DA2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147" y="1879092"/>
            <a:ext cx="1505498" cy="40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dirty="0">
                <a:latin typeface="+mj-lt"/>
              </a:rPr>
              <a:t>IHM de reporting</a:t>
            </a:r>
          </a:p>
          <a:p>
            <a:pPr algn="ctr" eaLnBrk="1" hangingPunct="1"/>
            <a:r>
              <a:rPr lang="fr-FR" altLang="fr-FR" sz="1400" dirty="0">
                <a:latin typeface="+mj-lt"/>
              </a:rPr>
              <a:t>Escale &amp; Historique</a:t>
            </a:r>
          </a:p>
        </p:txBody>
      </p:sp>
      <p:sp>
        <p:nvSpPr>
          <p:cNvPr id="86" name="Rectangle 23">
            <a:extLst>
              <a:ext uri="{FF2B5EF4-FFF2-40B4-BE49-F238E27FC236}">
                <a16:creationId xmlns:a16="http://schemas.microsoft.com/office/drawing/2014/main" id="{ECE267A6-DACB-4773-96EA-E27A434BA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60" y="3187923"/>
            <a:ext cx="1341037" cy="2128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Caméras contexte</a:t>
            </a:r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DA02792A-CEF6-4608-9904-9DBA74C3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60" y="3426733"/>
            <a:ext cx="1341037" cy="1969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Laser de Mesure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BA224F67-D19F-4EAD-BAF8-56D9B05E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840" y="3919621"/>
            <a:ext cx="2015346" cy="2122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Lecteurs de plaques Av &amp; Ar</a:t>
            </a: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C6C7F862-9170-4F80-9DEB-8F8977B0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840" y="4182070"/>
            <a:ext cx="1658127" cy="2122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Lecteurs Mat. Dang.  Av</a:t>
            </a:r>
          </a:p>
        </p:txBody>
      </p:sp>
      <p:sp>
        <p:nvSpPr>
          <p:cNvPr id="90" name="Rectangle 23">
            <a:extLst>
              <a:ext uri="{FF2B5EF4-FFF2-40B4-BE49-F238E27FC236}">
                <a16:creationId xmlns:a16="http://schemas.microsoft.com/office/drawing/2014/main" id="{F69A5F33-6E1F-4AFD-80AD-435BF6F1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420" y="3683795"/>
            <a:ext cx="1448550" cy="196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dirty="0">
                <a:latin typeface="+mj-lt"/>
              </a:rPr>
              <a:t>Serveur de mesure</a:t>
            </a: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E7FFE740-1F63-4250-842B-4305C4FBE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32" y="1523951"/>
            <a:ext cx="2298277" cy="17696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Export </a:t>
            </a:r>
            <a:r>
              <a:rPr lang="fr-FR" sz="1400" b="1" u="sng" dirty="0" err="1">
                <a:latin typeface="+mj-lt"/>
              </a:rPr>
              <a:t>Easylog</a:t>
            </a:r>
            <a:endParaRPr lang="fr-FR" sz="1400" b="1" u="sng" dirty="0">
              <a:latin typeface="+mj-lt"/>
            </a:endParaRPr>
          </a:p>
        </p:txBody>
      </p:sp>
      <p:sp>
        <p:nvSpPr>
          <p:cNvPr id="92" name="Rectangle 24">
            <a:extLst>
              <a:ext uri="{FF2B5EF4-FFF2-40B4-BE49-F238E27FC236}">
                <a16:creationId xmlns:a16="http://schemas.microsoft.com/office/drawing/2014/main" id="{C3454E3B-F08C-4E0A-BFBC-AB9B7BF6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68" y="1837348"/>
            <a:ext cx="2121638" cy="495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1200" dirty="0">
                <a:latin typeface="+mj-lt"/>
              </a:rPr>
              <a:t>Vers receveur </a:t>
            </a:r>
            <a:r>
              <a:rPr lang="fr-FR" sz="1200" dirty="0" err="1">
                <a:latin typeface="+mj-lt"/>
              </a:rPr>
              <a:t>Easylog</a:t>
            </a:r>
            <a:r>
              <a:rPr lang="fr-FR" sz="1200" dirty="0">
                <a:latin typeface="+mj-lt"/>
              </a:rPr>
              <a:t> avec</a:t>
            </a:r>
          </a:p>
          <a:p>
            <a:pPr>
              <a:defRPr/>
            </a:pPr>
            <a:r>
              <a:rPr lang="fr-FR" sz="1200" dirty="0">
                <a:latin typeface="+mj-lt"/>
              </a:rPr>
              <a:t>Connecteur spécifique Easylog</a:t>
            </a:r>
          </a:p>
        </p:txBody>
      </p:sp>
      <p:sp>
        <p:nvSpPr>
          <p:cNvPr id="93" name="Rectangle 24">
            <a:extLst>
              <a:ext uri="{FF2B5EF4-FFF2-40B4-BE49-F238E27FC236}">
                <a16:creationId xmlns:a16="http://schemas.microsoft.com/office/drawing/2014/main" id="{E223742F-79C7-429F-87AA-1ACDC3F7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02" y="2422109"/>
            <a:ext cx="2252444" cy="688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1200" dirty="0">
                <a:latin typeface="+mj-lt"/>
              </a:rPr>
              <a:t>Export avec connecteur de toutes</a:t>
            </a:r>
          </a:p>
          <a:p>
            <a:pPr>
              <a:defRPr/>
            </a:pPr>
            <a:r>
              <a:rPr lang="fr-FR" sz="1200" dirty="0">
                <a:latin typeface="+mj-lt"/>
              </a:rPr>
              <a:t> les données obligatoires et </a:t>
            </a:r>
          </a:p>
          <a:p>
            <a:pPr>
              <a:defRPr/>
            </a:pPr>
            <a:r>
              <a:rPr lang="fr-FR" sz="1200" dirty="0">
                <a:latin typeface="+mj-lt"/>
              </a:rPr>
              <a:t>celles en plus que nous collectons</a:t>
            </a:r>
          </a:p>
        </p:txBody>
      </p:sp>
      <p:sp>
        <p:nvSpPr>
          <p:cNvPr id="67" name="Arc 14">
            <a:extLst>
              <a:ext uri="{FF2B5EF4-FFF2-40B4-BE49-F238E27FC236}">
                <a16:creationId xmlns:a16="http://schemas.microsoft.com/office/drawing/2014/main" id="{C0F77973-E670-4A0F-A0EA-28CBF6AB3BAA}"/>
              </a:ext>
            </a:extLst>
          </p:cNvPr>
          <p:cNvSpPr>
            <a:spLocks/>
          </p:cNvSpPr>
          <p:nvPr/>
        </p:nvSpPr>
        <p:spPr bwMode="auto">
          <a:xfrm>
            <a:off x="4274655" y="1892027"/>
            <a:ext cx="533242" cy="2307264"/>
          </a:xfrm>
          <a:custGeom>
            <a:avLst/>
            <a:gdLst>
              <a:gd name="T0" fmla="*/ 0 w 21598"/>
              <a:gd name="T1" fmla="*/ 2147483647 h 21468"/>
              <a:gd name="T2" fmla="*/ 2147483647 w 21598"/>
              <a:gd name="T3" fmla="*/ 0 h 21468"/>
              <a:gd name="T4" fmla="*/ 2147483647 w 21598"/>
              <a:gd name="T5" fmla="*/ 2147483647 h 21468"/>
              <a:gd name="T6" fmla="*/ 0 60000 65536"/>
              <a:gd name="T7" fmla="*/ 0 60000 65536"/>
              <a:gd name="T8" fmla="*/ 0 60000 65536"/>
              <a:gd name="T9" fmla="*/ 0 w 21598"/>
              <a:gd name="T10" fmla="*/ 0 h 21468"/>
              <a:gd name="T11" fmla="*/ 21598 w 21598"/>
              <a:gd name="T12" fmla="*/ 21468 h 21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468" fill="none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</a:path>
              <a:path w="21598" h="21468" stroke="0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  <a:lnTo>
                  <a:pt x="21598" y="21468"/>
                </a:lnTo>
                <a:lnTo>
                  <a:pt x="-1" y="21181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Arc 14">
            <a:extLst>
              <a:ext uri="{FF2B5EF4-FFF2-40B4-BE49-F238E27FC236}">
                <a16:creationId xmlns:a16="http://schemas.microsoft.com/office/drawing/2014/main" id="{988F2C61-B916-4966-BA4D-94374BDE772E}"/>
              </a:ext>
            </a:extLst>
          </p:cNvPr>
          <p:cNvSpPr>
            <a:spLocks/>
          </p:cNvSpPr>
          <p:nvPr/>
        </p:nvSpPr>
        <p:spPr bwMode="auto">
          <a:xfrm flipH="1">
            <a:off x="3483198" y="2647819"/>
            <a:ext cx="334275" cy="1806708"/>
          </a:xfrm>
          <a:custGeom>
            <a:avLst/>
            <a:gdLst>
              <a:gd name="T0" fmla="*/ 0 w 21598"/>
              <a:gd name="T1" fmla="*/ 2147483647 h 21468"/>
              <a:gd name="T2" fmla="*/ 2147483647 w 21598"/>
              <a:gd name="T3" fmla="*/ 0 h 21468"/>
              <a:gd name="T4" fmla="*/ 2147483647 w 21598"/>
              <a:gd name="T5" fmla="*/ 2147483647 h 21468"/>
              <a:gd name="T6" fmla="*/ 0 60000 65536"/>
              <a:gd name="T7" fmla="*/ 0 60000 65536"/>
              <a:gd name="T8" fmla="*/ 0 60000 65536"/>
              <a:gd name="T9" fmla="*/ 0 w 21598"/>
              <a:gd name="T10" fmla="*/ 0 h 21468"/>
              <a:gd name="T11" fmla="*/ 21598 w 21598"/>
              <a:gd name="T12" fmla="*/ 21468 h 21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468" fill="none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</a:path>
              <a:path w="21598" h="21468" stroke="0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  <a:lnTo>
                  <a:pt x="21598" y="21468"/>
                </a:lnTo>
                <a:lnTo>
                  <a:pt x="-1" y="21181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Arc 14">
            <a:extLst>
              <a:ext uri="{FF2B5EF4-FFF2-40B4-BE49-F238E27FC236}">
                <a16:creationId xmlns:a16="http://schemas.microsoft.com/office/drawing/2014/main" id="{66775E8D-19AA-490D-BEC0-9AF8D4A687C2}"/>
              </a:ext>
            </a:extLst>
          </p:cNvPr>
          <p:cNvSpPr>
            <a:spLocks/>
          </p:cNvSpPr>
          <p:nvPr/>
        </p:nvSpPr>
        <p:spPr bwMode="auto">
          <a:xfrm flipH="1">
            <a:off x="2629254" y="2861543"/>
            <a:ext cx="840075" cy="1557869"/>
          </a:xfrm>
          <a:custGeom>
            <a:avLst/>
            <a:gdLst>
              <a:gd name="T0" fmla="*/ 0 w 21598"/>
              <a:gd name="T1" fmla="*/ 2147483647 h 21468"/>
              <a:gd name="T2" fmla="*/ 2147483647 w 21598"/>
              <a:gd name="T3" fmla="*/ 0 h 21468"/>
              <a:gd name="T4" fmla="*/ 2147483647 w 21598"/>
              <a:gd name="T5" fmla="*/ 2147483647 h 21468"/>
              <a:gd name="T6" fmla="*/ 0 60000 65536"/>
              <a:gd name="T7" fmla="*/ 0 60000 65536"/>
              <a:gd name="T8" fmla="*/ 0 60000 65536"/>
              <a:gd name="T9" fmla="*/ 0 w 21598"/>
              <a:gd name="T10" fmla="*/ 0 h 21468"/>
              <a:gd name="T11" fmla="*/ 21598 w 21598"/>
              <a:gd name="T12" fmla="*/ 21468 h 21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468" fill="none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</a:path>
              <a:path w="21598" h="21468" stroke="0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  <a:lnTo>
                  <a:pt x="21598" y="21468"/>
                </a:lnTo>
                <a:lnTo>
                  <a:pt x="-1" y="21181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Arc 14">
            <a:extLst>
              <a:ext uri="{FF2B5EF4-FFF2-40B4-BE49-F238E27FC236}">
                <a16:creationId xmlns:a16="http://schemas.microsoft.com/office/drawing/2014/main" id="{06DA4C9B-32A1-442C-B6D3-C708A319CD45}"/>
              </a:ext>
            </a:extLst>
          </p:cNvPr>
          <p:cNvSpPr>
            <a:spLocks/>
          </p:cNvSpPr>
          <p:nvPr/>
        </p:nvSpPr>
        <p:spPr bwMode="auto">
          <a:xfrm>
            <a:off x="4746615" y="2624209"/>
            <a:ext cx="485408" cy="1582088"/>
          </a:xfrm>
          <a:custGeom>
            <a:avLst/>
            <a:gdLst>
              <a:gd name="T0" fmla="*/ 0 w 21598"/>
              <a:gd name="T1" fmla="*/ 2147483647 h 21468"/>
              <a:gd name="T2" fmla="*/ 2147483647 w 21598"/>
              <a:gd name="T3" fmla="*/ 0 h 21468"/>
              <a:gd name="T4" fmla="*/ 2147483647 w 21598"/>
              <a:gd name="T5" fmla="*/ 2147483647 h 21468"/>
              <a:gd name="T6" fmla="*/ 0 60000 65536"/>
              <a:gd name="T7" fmla="*/ 0 60000 65536"/>
              <a:gd name="T8" fmla="*/ 0 60000 65536"/>
              <a:gd name="T9" fmla="*/ 0 w 21598"/>
              <a:gd name="T10" fmla="*/ 0 h 21468"/>
              <a:gd name="T11" fmla="*/ 21598 w 21598"/>
              <a:gd name="T12" fmla="*/ 21468 h 21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468" fill="none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</a:path>
              <a:path w="21598" h="21468" stroke="0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  <a:lnTo>
                  <a:pt x="21598" y="21468"/>
                </a:lnTo>
                <a:lnTo>
                  <a:pt x="-1" y="21181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15">
            <a:extLst>
              <a:ext uri="{FF2B5EF4-FFF2-40B4-BE49-F238E27FC236}">
                <a16:creationId xmlns:a16="http://schemas.microsoft.com/office/drawing/2014/main" id="{2F90ADF4-72AA-4A38-9094-E93B8242A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090" y="1574497"/>
            <a:ext cx="1639800" cy="560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Import capitainerie</a:t>
            </a:r>
          </a:p>
          <a:p>
            <a:pPr algn="ctr">
              <a:defRPr/>
            </a:pPr>
            <a:r>
              <a:rPr lang="fr-FR" sz="1400" dirty="0">
                <a:latin typeface="+mj-lt"/>
              </a:rPr>
              <a:t>Escales</a:t>
            </a:r>
          </a:p>
        </p:txBody>
      </p:sp>
      <p:sp>
        <p:nvSpPr>
          <p:cNvPr id="63" name="Rectangle 15">
            <a:extLst>
              <a:ext uri="{FF2B5EF4-FFF2-40B4-BE49-F238E27FC236}">
                <a16:creationId xmlns:a16="http://schemas.microsoft.com/office/drawing/2014/main" id="{F4A85085-8BD5-4C60-8517-8A04941E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486" y="2213046"/>
            <a:ext cx="1620404" cy="560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 algn="ctr">
              <a:defRPr/>
            </a:pPr>
            <a:r>
              <a:rPr lang="fr-FR" sz="1400" b="1" u="sng" dirty="0">
                <a:latin typeface="+mj-lt"/>
              </a:rPr>
              <a:t>Import Compagnies</a:t>
            </a:r>
          </a:p>
          <a:p>
            <a:pPr algn="ctr">
              <a:defRPr/>
            </a:pPr>
            <a:r>
              <a:rPr lang="fr-FR" sz="1400" dirty="0">
                <a:latin typeface="+mj-lt"/>
              </a:rPr>
              <a:t>Réservation</a:t>
            </a:r>
          </a:p>
        </p:txBody>
      </p:sp>
      <p:sp>
        <p:nvSpPr>
          <p:cNvPr id="38" name="Arc 14">
            <a:extLst>
              <a:ext uri="{FF2B5EF4-FFF2-40B4-BE49-F238E27FC236}">
                <a16:creationId xmlns:a16="http://schemas.microsoft.com/office/drawing/2014/main" id="{E3F758CC-1ADC-44F1-B8F1-907EB9FA3B72}"/>
              </a:ext>
            </a:extLst>
          </p:cNvPr>
          <p:cNvSpPr>
            <a:spLocks/>
          </p:cNvSpPr>
          <p:nvPr/>
        </p:nvSpPr>
        <p:spPr bwMode="auto">
          <a:xfrm>
            <a:off x="5171253" y="2743733"/>
            <a:ext cx="1259696" cy="1449161"/>
          </a:xfrm>
          <a:custGeom>
            <a:avLst/>
            <a:gdLst>
              <a:gd name="T0" fmla="*/ 0 w 21598"/>
              <a:gd name="T1" fmla="*/ 2147483647 h 21468"/>
              <a:gd name="T2" fmla="*/ 2147483647 w 21598"/>
              <a:gd name="T3" fmla="*/ 0 h 21468"/>
              <a:gd name="T4" fmla="*/ 2147483647 w 21598"/>
              <a:gd name="T5" fmla="*/ 2147483647 h 21468"/>
              <a:gd name="T6" fmla="*/ 0 60000 65536"/>
              <a:gd name="T7" fmla="*/ 0 60000 65536"/>
              <a:gd name="T8" fmla="*/ 0 60000 65536"/>
              <a:gd name="T9" fmla="*/ 0 w 21598"/>
              <a:gd name="T10" fmla="*/ 0 h 21468"/>
              <a:gd name="T11" fmla="*/ 21598 w 21598"/>
              <a:gd name="T12" fmla="*/ 21468 h 21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468" fill="none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</a:path>
              <a:path w="21598" h="21468" stroke="0" extrusionOk="0">
                <a:moveTo>
                  <a:pt x="-1" y="21181"/>
                </a:moveTo>
                <a:cubicBezTo>
                  <a:pt x="144" y="10287"/>
                  <a:pt x="8380" y="1205"/>
                  <a:pt x="19209" y="0"/>
                </a:cubicBezTo>
                <a:lnTo>
                  <a:pt x="21598" y="21468"/>
                </a:lnTo>
                <a:lnTo>
                  <a:pt x="-1" y="21181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9F7A4F8-2796-47CC-8DFE-6FA72C81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323" y="4151708"/>
            <a:ext cx="2343582" cy="1925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ctr">
              <a:defRPr/>
            </a:pPr>
            <a:r>
              <a:rPr lang="fr-FR" sz="1400" u="sng" dirty="0">
                <a:latin typeface="+mj-lt"/>
              </a:rPr>
              <a:t>Salle Info CCI</a:t>
            </a:r>
          </a:p>
        </p:txBody>
      </p:sp>
      <p:sp>
        <p:nvSpPr>
          <p:cNvPr id="41" name="AutoShape 27">
            <a:extLst>
              <a:ext uri="{FF2B5EF4-FFF2-40B4-BE49-F238E27FC236}">
                <a16:creationId xmlns:a16="http://schemas.microsoft.com/office/drawing/2014/main" id="{05FA6DBC-7EF2-413D-89EE-2E8FE44F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138" y="4942929"/>
            <a:ext cx="665552" cy="792494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dirty="0">
                <a:latin typeface="+mj-lt"/>
              </a:rPr>
              <a:t>Base de </a:t>
            </a:r>
          </a:p>
          <a:p>
            <a:pPr algn="ctr" eaLnBrk="1" hangingPunct="1"/>
            <a:r>
              <a:rPr lang="fr-FR" altLang="fr-FR" sz="1200" dirty="0">
                <a:latin typeface="+mj-lt"/>
              </a:rPr>
              <a:t>Donnée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5DBBD899-7C68-454B-A5CD-950F93EA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040" y="4303088"/>
            <a:ext cx="1882412" cy="5464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dirty="0">
                <a:latin typeface="+mj-lt"/>
              </a:rPr>
              <a:t>Serveur e-GESTRACK</a:t>
            </a:r>
          </a:p>
        </p:txBody>
      </p:sp>
      <p:sp>
        <p:nvSpPr>
          <p:cNvPr id="76" name="AutoShape 27">
            <a:extLst>
              <a:ext uri="{FF2B5EF4-FFF2-40B4-BE49-F238E27FC236}">
                <a16:creationId xmlns:a16="http://schemas.microsoft.com/office/drawing/2014/main" id="{8F0274F5-2170-4153-8395-FABFAC13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774" y="4955485"/>
            <a:ext cx="665552" cy="792494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dirty="0">
                <a:latin typeface="+mj-lt"/>
              </a:rPr>
              <a:t>NAS</a:t>
            </a:r>
          </a:p>
        </p:txBody>
      </p:sp>
    </p:spTree>
    <p:extLst>
      <p:ext uri="{BB962C8B-B14F-4D97-AF65-F5344CB8AC3E}">
        <p14:creationId xmlns:p14="http://schemas.microsoft.com/office/powerpoint/2010/main" val="4332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pic>
        <p:nvPicPr>
          <p:cNvPr id="8" name="Image 5" descr="Une image contenant ciel, eau, bateau, extérieur&#10;&#10;Description générée automatiquement">
            <a:extLst>
              <a:ext uri="{FF2B5EF4-FFF2-40B4-BE49-F238E27FC236}">
                <a16:creationId xmlns:a16="http://schemas.microsoft.com/office/drawing/2014/main" id="{C539A77D-70E6-4E03-B0C2-4077712B4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b="10536"/>
          <a:stretch/>
        </p:blipFill>
        <p:spPr bwMode="auto">
          <a:xfrm>
            <a:off x="0" y="1147936"/>
            <a:ext cx="9144000" cy="50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907EE03-D38B-4C2C-9663-7C4B841921CC}"/>
              </a:ext>
            </a:extLst>
          </p:cNvPr>
          <p:cNvSpPr txBox="1"/>
          <p:nvPr/>
        </p:nvSpPr>
        <p:spPr>
          <a:xfrm>
            <a:off x="658471" y="4518192"/>
            <a:ext cx="6677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</a:rPr>
              <a:t>Merci</a:t>
            </a:r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F8FF8666-A6D1-4778-ACFC-600D1011F2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4376" y="1194850"/>
            <a:ext cx="2944812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altLang="fr-FR" sz="4400" dirty="0">
                <a:solidFill>
                  <a:srgbClr val="0070C0"/>
                </a:solidFill>
                <a:latin typeface="Agency FB" panose="020B0503020202020204" pitchFamily="34" charset="0"/>
              </a:rPr>
              <a:t>Sommaire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D904C67-F28E-43EE-BA53-75CB19E151F8}"/>
              </a:ext>
            </a:extLst>
          </p:cNvPr>
          <p:cNvSpPr txBox="1"/>
          <p:nvPr/>
        </p:nvSpPr>
        <p:spPr>
          <a:xfrm>
            <a:off x="2026782" y="2305615"/>
            <a:ext cx="7525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Présentation des ports Corse &amp; de Bastia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Présentation de la </a:t>
            </a:r>
            <a:r>
              <a:rPr lang="fr-FR" sz="2000" dirty="0" err="1">
                <a:solidFill>
                  <a:srgbClr val="0070C0"/>
                </a:solidFill>
                <a:cs typeface="Arial" panose="020B0604020202020204" pitchFamily="34" charset="0"/>
              </a:rPr>
              <a:t>Gate</a:t>
            </a: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 FRET P10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Véhicules en entrée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Véhicules en sortie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  <a:defRPr/>
            </a:pPr>
            <a:r>
              <a:rPr lang="fr-FR" sz="2000" dirty="0">
                <a:solidFill>
                  <a:srgbClr val="0070C0"/>
                </a:solidFill>
                <a:cs typeface="Arial" panose="020B0604020202020204" pitchFamily="34" charset="0"/>
              </a:rPr>
              <a:t>Architecture du système</a:t>
            </a:r>
          </a:p>
        </p:txBody>
      </p:sp>
    </p:spTree>
    <p:extLst>
      <p:ext uri="{BB962C8B-B14F-4D97-AF65-F5344CB8AC3E}">
        <p14:creationId xmlns:p14="http://schemas.microsoft.com/office/powerpoint/2010/main" val="425554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3449C9C-88D4-46C8-A694-1581DDAC5F89}"/>
              </a:ext>
            </a:extLst>
          </p:cNvPr>
          <p:cNvGrpSpPr/>
          <p:nvPr/>
        </p:nvGrpSpPr>
        <p:grpSpPr>
          <a:xfrm>
            <a:off x="430079" y="1332455"/>
            <a:ext cx="4141921" cy="4729699"/>
            <a:chOff x="319088" y="1340768"/>
            <a:chExt cx="4141921" cy="4729699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D3102EA7-F850-487C-9E38-858CEAB8F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088" y="1340768"/>
              <a:ext cx="3851276" cy="4333875"/>
              <a:chOff x="1017587" y="1571625"/>
              <a:chExt cx="3851277" cy="4333875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EDB4A26A-9B35-48F9-A062-7454FEFA7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7587" y="1571625"/>
                <a:ext cx="3851277" cy="4333875"/>
                <a:chOff x="960437" y="1774825"/>
                <a:chExt cx="3851277" cy="4333875"/>
              </a:xfrm>
            </p:grpSpPr>
            <p:pic>
              <p:nvPicPr>
                <p:cNvPr id="29" name="Picture 2">
                  <a:extLst>
                    <a:ext uri="{FF2B5EF4-FFF2-40B4-BE49-F238E27FC236}">
                      <a16:creationId xmlns:a16="http://schemas.microsoft.com/office/drawing/2014/main" id="{8512E77F-6278-4050-9973-9EAB5DBCB2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5313" y="1774825"/>
                  <a:ext cx="1990725" cy="433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ext Box 8">
                  <a:extLst>
                    <a:ext uri="{FF2B5EF4-FFF2-40B4-BE49-F238E27FC236}">
                      <a16:creationId xmlns:a16="http://schemas.microsoft.com/office/drawing/2014/main" id="{B1C77A35-1D59-4879-8BB7-0E787FA01C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6514" y="2487613"/>
                  <a:ext cx="965200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fr-F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000" b="1">
                      <a:latin typeface="Agency FB" panose="020B0503020202020204" pitchFamily="34" charset="0"/>
                    </a:rPr>
                    <a:t>BASTIA</a:t>
                  </a:r>
                </a:p>
              </p:txBody>
            </p:sp>
            <p:sp>
              <p:nvSpPr>
                <p:cNvPr id="31" name="Text Box 8">
                  <a:extLst>
                    <a:ext uri="{FF2B5EF4-FFF2-40B4-BE49-F238E27FC236}">
                      <a16:creationId xmlns:a16="http://schemas.microsoft.com/office/drawing/2014/main" id="{DDD31844-B1F5-48F1-88EE-7A0DB641FB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0437" y="2500313"/>
                  <a:ext cx="158908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fr-F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2000" b="1">
                      <a:latin typeface="Agency FB" panose="020B0503020202020204" pitchFamily="34" charset="0"/>
                    </a:rPr>
                    <a:t>L’ÎLE ROUSSE</a:t>
                  </a:r>
                </a:p>
              </p:txBody>
            </p:sp>
          </p:grpSp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0855C340-BD05-44D8-A976-EF5D44FF5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413" y="2381250"/>
                <a:ext cx="215900" cy="2174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2B8DC9"/>
                  </a:gs>
                </a:gsLst>
                <a:lin ang="5400000" scaled="1"/>
              </a:gradFill>
              <a:ln w="9525">
                <a:solidFill>
                  <a:srgbClr val="2B8DC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28" name="Oval 6">
                <a:extLst>
                  <a:ext uri="{FF2B5EF4-FFF2-40B4-BE49-F238E27FC236}">
                    <a16:creationId xmlns:a16="http://schemas.microsoft.com/office/drawing/2014/main" id="{78D02857-9DB3-4EEB-A05B-E4E299FB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775" y="2579688"/>
                <a:ext cx="215900" cy="2159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2B8DC9"/>
                  </a:gs>
                </a:gsLst>
                <a:lin ang="5400000" scaled="1"/>
              </a:gradFill>
              <a:ln w="9525">
                <a:solidFill>
                  <a:srgbClr val="2B8DC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C4210F3-6B11-413D-A159-23A5B14E1B95}"/>
                </a:ext>
              </a:extLst>
            </p:cNvPr>
            <p:cNvSpPr/>
            <p:nvPr/>
          </p:nvSpPr>
          <p:spPr>
            <a:xfrm>
              <a:off x="1569340" y="4151003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1048AA1E-583D-4928-939C-AD6B7C53F90A}"/>
                </a:ext>
              </a:extLst>
            </p:cNvPr>
            <p:cNvSpPr/>
            <p:nvPr/>
          </p:nvSpPr>
          <p:spPr>
            <a:xfrm>
              <a:off x="1832745" y="4797152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3071893-314D-4E61-9558-4FC81C853209}"/>
                </a:ext>
              </a:extLst>
            </p:cNvPr>
            <p:cNvSpPr/>
            <p:nvPr/>
          </p:nvSpPr>
          <p:spPr>
            <a:xfrm>
              <a:off x="2765292" y="4839403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F9B80EB3-48A7-48A0-B66F-E500415C6E8A}"/>
                </a:ext>
              </a:extLst>
            </p:cNvPr>
            <p:cNvSpPr/>
            <p:nvPr/>
          </p:nvSpPr>
          <p:spPr>
            <a:xfrm>
              <a:off x="2549268" y="5478859"/>
              <a:ext cx="216024" cy="21602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tx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AA10A79E-2694-41E3-94E1-E7BA32C0328B}"/>
                </a:ext>
              </a:extLst>
            </p:cNvPr>
            <p:cNvSpPr/>
            <p:nvPr/>
          </p:nvSpPr>
          <p:spPr>
            <a:xfrm>
              <a:off x="1691680" y="2348831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9363946-F8F2-47E1-A3BB-12029B7BB620}"/>
                </a:ext>
              </a:extLst>
            </p:cNvPr>
            <p:cNvSpPr/>
            <p:nvPr/>
          </p:nvSpPr>
          <p:spPr>
            <a:xfrm>
              <a:off x="2728913" y="2149753"/>
              <a:ext cx="216024" cy="21602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6298FFD-58A5-4EF4-A29F-8949BD516DA0}"/>
                </a:ext>
              </a:extLst>
            </p:cNvPr>
            <p:cNvSpPr txBox="1"/>
            <p:nvPr/>
          </p:nvSpPr>
          <p:spPr>
            <a:xfrm>
              <a:off x="708820" y="4336742"/>
              <a:ext cx="9191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Agency FB" pitchFamily="34" charset="0"/>
                </a:rPr>
                <a:t>AJACCIO</a:t>
              </a:r>
              <a:endParaRPr lang="fr-FR" b="1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1C5D7DD-726B-4CEC-87AB-C02C9656EBAB}"/>
                </a:ext>
              </a:extLst>
            </p:cNvPr>
            <p:cNvSpPr txBox="1"/>
            <p:nvPr/>
          </p:nvSpPr>
          <p:spPr>
            <a:xfrm>
              <a:off x="803416" y="4862261"/>
              <a:ext cx="1148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Agency FB" pitchFamily="34" charset="0"/>
                </a:rPr>
                <a:t>PROPRIANO</a:t>
              </a:r>
              <a:endParaRPr lang="fr-FR" b="1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E3FD9CA-8EC0-4416-989F-864CD719E373}"/>
                </a:ext>
              </a:extLst>
            </p:cNvPr>
            <p:cNvSpPr txBox="1"/>
            <p:nvPr/>
          </p:nvSpPr>
          <p:spPr>
            <a:xfrm>
              <a:off x="2298907" y="5701135"/>
              <a:ext cx="1148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Agency FB" pitchFamily="34" charset="0"/>
                </a:rPr>
                <a:t>BONIFACIO</a:t>
              </a:r>
              <a:endParaRPr lang="fr-FR" b="1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B524833-00A8-407A-A45D-C94D15721DBF}"/>
                </a:ext>
              </a:extLst>
            </p:cNvPr>
            <p:cNvSpPr txBox="1"/>
            <p:nvPr/>
          </p:nvSpPr>
          <p:spPr>
            <a:xfrm>
              <a:off x="2944813" y="4828510"/>
              <a:ext cx="15161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Agency FB" pitchFamily="34" charset="0"/>
                </a:rPr>
                <a:t>PORTO VECCHIO</a:t>
              </a:r>
              <a:endParaRPr lang="fr-FR" b="1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E734DCB-2686-4B02-8A61-7B619EECBFDD}"/>
              </a:ext>
            </a:extLst>
          </p:cNvPr>
          <p:cNvSpPr/>
          <p:nvPr/>
        </p:nvSpPr>
        <p:spPr>
          <a:xfrm>
            <a:off x="4281488" y="1340768"/>
            <a:ext cx="4543425" cy="46624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solidFill>
                  <a:srgbClr val="0983E7"/>
                </a:solidFill>
                <a:latin typeface="Agency FB" pitchFamily="34" charset="0"/>
              </a:rPr>
              <a:t>7 Ports Territoriaux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endParaRPr lang="fr-FR" b="1" dirty="0">
              <a:solidFill>
                <a:srgbClr val="0983E7"/>
              </a:solidFill>
              <a:latin typeface="Agency FB" pitchFamily="34" charset="0"/>
            </a:endParaRP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solidFill>
                  <a:srgbClr val="0983E7"/>
                </a:solidFill>
                <a:latin typeface="Agency FB" pitchFamily="34" charset="0"/>
              </a:rPr>
              <a:t>La CCI de Corse : 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Exploitation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Promotion des installations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Définition des axes stratégiques de développement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endParaRPr lang="fr-FR" dirty="0">
              <a:solidFill>
                <a:srgbClr val="0983E7"/>
              </a:solidFill>
              <a:latin typeface="Agency FB" pitchFamily="34" charset="0"/>
            </a:endParaRP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solidFill>
                  <a:srgbClr val="0983E7"/>
                </a:solidFill>
                <a:latin typeface="Agency FB" pitchFamily="34" charset="0"/>
              </a:rPr>
              <a:t>Le concédant : </a:t>
            </a:r>
          </a:p>
          <a:p>
            <a:pPr marL="365125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Police de la conservation et de l’exploitation du port ;</a:t>
            </a:r>
          </a:p>
          <a:p>
            <a:pPr marL="365125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Validation des choix stratégiques et d’investissements ;</a:t>
            </a:r>
          </a:p>
          <a:p>
            <a:pPr marL="365125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Contrôle budgétaire et comptable</a:t>
            </a:r>
            <a:endParaRPr lang="fr-FR" b="1" dirty="0">
              <a:solidFill>
                <a:srgbClr val="0983E7"/>
              </a:solidFill>
              <a:latin typeface="Agency FB" pitchFamily="34" charset="0"/>
            </a:endParaRP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endParaRPr lang="fr-FR" b="1" dirty="0">
              <a:solidFill>
                <a:srgbClr val="0983E7"/>
              </a:solidFill>
              <a:latin typeface="Agency FB" pitchFamily="34" charset="0"/>
            </a:endParaRP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solidFill>
                  <a:srgbClr val="0983E7"/>
                </a:solidFill>
                <a:latin typeface="Agency FB" pitchFamily="34" charset="0"/>
              </a:rPr>
              <a:t>Les représentants de l’Etat :</a:t>
            </a:r>
          </a:p>
          <a:p>
            <a:pPr marL="365125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Police du plan d’eau</a:t>
            </a:r>
          </a:p>
          <a:p>
            <a:pPr marL="365125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983E7"/>
                </a:solidFill>
                <a:latin typeface="Agency FB" pitchFamily="34" charset="0"/>
              </a:rPr>
              <a:t>Police des marchandises dangereuses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endParaRPr lang="fr-FR" b="1" dirty="0">
              <a:solidFill>
                <a:srgbClr val="0983E7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4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988CF45-2A3D-4264-A77C-38F3CA4453EC}"/>
              </a:ext>
            </a:extLst>
          </p:cNvPr>
          <p:cNvSpPr>
            <a:spLocks noGrp="1"/>
          </p:cNvSpPr>
          <p:nvPr/>
        </p:nvSpPr>
        <p:spPr bwMode="auto">
          <a:xfrm>
            <a:off x="2105472" y="837862"/>
            <a:ext cx="4248472" cy="84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75" indent="-3175" algn="ctr"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buFontTx/>
              <a:buNone/>
              <a:defRPr/>
            </a:pPr>
            <a:r>
              <a:rPr lang="fr-FR" sz="2800" b="1" dirty="0">
                <a:solidFill>
                  <a:srgbClr val="0983E7"/>
                </a:solidFill>
                <a:latin typeface="Agency FB" pitchFamily="34" charset="0"/>
              </a:rPr>
              <a:t>Bastia 1</a:t>
            </a:r>
            <a:r>
              <a:rPr lang="fr-FR" sz="2800" b="1" baseline="30000" dirty="0">
                <a:solidFill>
                  <a:srgbClr val="0983E7"/>
                </a:solidFill>
                <a:latin typeface="Agency FB" pitchFamily="34" charset="0"/>
              </a:rPr>
              <a:t>er</a:t>
            </a:r>
            <a:r>
              <a:rPr lang="fr-FR" sz="2800" b="1" dirty="0">
                <a:solidFill>
                  <a:srgbClr val="0983E7"/>
                </a:solidFill>
                <a:latin typeface="Agency FB" pitchFamily="34" charset="0"/>
              </a:rPr>
              <a:t> </a:t>
            </a:r>
            <a:r>
              <a:rPr lang="fr-FR" sz="3600" b="1" dirty="0">
                <a:solidFill>
                  <a:srgbClr val="0983E7"/>
                </a:solidFill>
                <a:latin typeface="Agency FB" pitchFamily="34" charset="0"/>
              </a:rPr>
              <a:t>port</a:t>
            </a:r>
            <a:r>
              <a:rPr lang="fr-FR" sz="2800" b="1" dirty="0">
                <a:solidFill>
                  <a:srgbClr val="0983E7"/>
                </a:solidFill>
                <a:latin typeface="Agency FB" pitchFamily="34" charset="0"/>
              </a:rPr>
              <a:t> Corse avec</a:t>
            </a:r>
          </a:p>
          <a:p>
            <a:pPr marL="3175" indent="-3175" algn="ctr"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buFontTx/>
              <a:buNone/>
              <a:defRPr/>
            </a:pPr>
            <a:r>
              <a:rPr lang="fr-FR" sz="2800" b="1" dirty="0">
                <a:solidFill>
                  <a:srgbClr val="0983E7"/>
                </a:solidFill>
                <a:latin typeface="Agency FB" pitchFamily="34" charset="0"/>
              </a:rPr>
              <a:t> 60 % du trafic Pax et Fret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43F03FF-D825-4E7A-BA08-371A80F33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70" y="1845462"/>
            <a:ext cx="1337276" cy="224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8CB9978-1B0F-4421-B991-E9B5B9CE8194}"/>
              </a:ext>
            </a:extLst>
          </p:cNvPr>
          <p:cNvSpPr txBox="1">
            <a:spLocks/>
          </p:cNvSpPr>
          <p:nvPr/>
        </p:nvSpPr>
        <p:spPr bwMode="auto">
          <a:xfrm>
            <a:off x="5292080" y="1962361"/>
            <a:ext cx="3333824" cy="7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buClr>
                <a:srgbClr val="595959"/>
              </a:buClr>
              <a:buSzPct val="85000"/>
            </a:pPr>
            <a:endParaRPr lang="fr-FR" altLang="fr-FR" sz="500" b="1" u="sng" dirty="0"/>
          </a:p>
          <a:p>
            <a:pPr algn="ctr">
              <a:spcBef>
                <a:spcPct val="0"/>
              </a:spcBef>
              <a:buClr>
                <a:srgbClr val="0983E7"/>
              </a:buClr>
              <a:buSzPct val="85000"/>
              <a:buFontTx/>
              <a:buNone/>
            </a:pPr>
            <a:r>
              <a:rPr lang="fr-FR" altLang="fr-FR" sz="3200" b="1" dirty="0">
                <a:solidFill>
                  <a:srgbClr val="0983E7"/>
                </a:solidFill>
                <a:latin typeface="Agency FB" panose="020B0503020202020204" pitchFamily="34" charset="0"/>
              </a:rPr>
              <a:t>Réseau de desserte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40ADD8-42CA-4009-967E-D5B3B66E0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1" b="28848"/>
          <a:stretch>
            <a:fillRect/>
          </a:stretch>
        </p:blipFill>
        <p:spPr bwMode="auto">
          <a:xfrm>
            <a:off x="4424439" y="4770191"/>
            <a:ext cx="161586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5D2283B-BBE6-4671-8E80-97BD4D609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0" b="55437"/>
          <a:stretch>
            <a:fillRect/>
          </a:stretch>
        </p:blipFill>
        <p:spPr bwMode="auto">
          <a:xfrm>
            <a:off x="5815206" y="5175191"/>
            <a:ext cx="148399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B827F0-B47E-49B3-9346-3459DAE210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77357"/>
          <a:stretch>
            <a:fillRect/>
          </a:stretch>
        </p:blipFill>
        <p:spPr bwMode="auto">
          <a:xfrm>
            <a:off x="2852055" y="4729612"/>
            <a:ext cx="1680824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5">
            <a:extLst>
              <a:ext uri="{FF2B5EF4-FFF2-40B4-BE49-F238E27FC236}">
                <a16:creationId xmlns:a16="http://schemas.microsoft.com/office/drawing/2014/main" id="{D2B03FD9-7D50-49F2-B97F-BF117432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54" y="2645618"/>
            <a:ext cx="2575496" cy="3231654"/>
          </a:xfrm>
          <a:prstGeom prst="rect">
            <a:avLst/>
          </a:prstGeom>
          <a:solidFill>
            <a:srgbClr val="299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fr-FR" altLang="fr-FR" dirty="0">
                <a:solidFill>
                  <a:schemeClr val="bg1"/>
                </a:solidFill>
                <a:ea typeface="ＭＳ Ｐゴシック" panose="020B0600070205080204" pitchFamily="34" charset="-128"/>
              </a:rPr>
              <a:t>2 300</a:t>
            </a:r>
          </a:p>
          <a:p>
            <a:pPr algn="ctr"/>
            <a:r>
              <a:rPr lang="fr-FR" altLang="fr-FR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Escales</a:t>
            </a:r>
          </a:p>
          <a:p>
            <a:pPr algn="ctr"/>
            <a:endParaRPr lang="fr-FR" altLang="fr-FR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dirty="0">
                <a:solidFill>
                  <a:schemeClr val="bg1"/>
                </a:solidFill>
                <a:ea typeface="ＭＳ Ｐゴシック" panose="020B0600070205080204" pitchFamily="34" charset="-128"/>
              </a:rPr>
              <a:t>2 115 000</a:t>
            </a:r>
          </a:p>
          <a:p>
            <a:pPr algn="ctr"/>
            <a:r>
              <a:rPr lang="fr-FR" altLang="fr-FR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Passagers</a:t>
            </a:r>
          </a:p>
          <a:p>
            <a:pPr algn="ctr"/>
            <a:r>
              <a:rPr lang="fr-FR" altLang="fr-FR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43% du trafic global en Corse</a:t>
            </a:r>
          </a:p>
          <a:p>
            <a:pPr algn="ctr"/>
            <a:endParaRPr lang="fr-FR" altLang="fr-FR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dirty="0">
                <a:solidFill>
                  <a:schemeClr val="bg1"/>
                </a:solidFill>
                <a:ea typeface="ＭＳ Ｐゴシック" panose="020B0600070205080204" pitchFamily="34" charset="-128"/>
              </a:rPr>
              <a:t>780 000</a:t>
            </a:r>
          </a:p>
          <a:p>
            <a:pPr algn="ctr"/>
            <a:r>
              <a:rPr lang="fr-FR" altLang="fr-FR" dirty="0">
                <a:solidFill>
                  <a:schemeClr val="bg1"/>
                </a:solidFill>
                <a:ea typeface="ＭＳ Ｐゴシック" panose="020B0600070205080204" pitchFamily="34" charset="-128"/>
              </a:rPr>
              <a:t>Véhicules</a:t>
            </a:r>
          </a:p>
          <a:p>
            <a:pPr algn="ctr"/>
            <a:endParaRPr lang="fr-FR" altLang="fr-FR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dirty="0">
                <a:solidFill>
                  <a:schemeClr val="bg1"/>
                </a:solidFill>
                <a:ea typeface="ＭＳ Ｐゴシック" panose="020B0600070205080204" pitchFamily="34" charset="-128"/>
              </a:rPr>
              <a:t>1 900 000</a:t>
            </a:r>
          </a:p>
          <a:p>
            <a:pPr algn="ctr"/>
            <a:r>
              <a:rPr lang="fr-FR" altLang="fr-FR" sz="1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Tonnes de marchandises</a:t>
            </a:r>
          </a:p>
          <a:p>
            <a:pPr algn="ctr"/>
            <a:endParaRPr lang="fr-FR" altLang="fr-FR" sz="1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" name="ZoneTexte 6">
            <a:extLst>
              <a:ext uri="{FF2B5EF4-FFF2-40B4-BE49-F238E27FC236}">
                <a16:creationId xmlns:a16="http://schemas.microsoft.com/office/drawing/2014/main" id="{18E68D85-F6D9-4FE3-A5F6-C9F0526C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11" y="2075141"/>
            <a:ext cx="2509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tabLst>
                <a:tab pos="361950" algn="l"/>
                <a:tab pos="7270750" algn="r"/>
              </a:tabLst>
              <a:defRPr/>
            </a:pPr>
            <a:r>
              <a:rPr lang="fr-FR" altLang="fr-FR" sz="2800" b="1" dirty="0">
                <a:solidFill>
                  <a:srgbClr val="0983E7"/>
                </a:solidFill>
                <a:latin typeface="Agency FB" panose="020B0503020202020204" pitchFamily="34" charset="0"/>
              </a:rPr>
              <a:t>INDICATEURS 2019</a:t>
            </a:r>
            <a:endParaRPr lang="fr-FR" altLang="fr-FR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ea typeface="+mj-ea"/>
              <a:cs typeface="+mj-cs"/>
            </a:endParaRPr>
          </a:p>
        </p:txBody>
      </p:sp>
      <p:pic>
        <p:nvPicPr>
          <p:cNvPr id="19" name="Image 8">
            <a:extLst>
              <a:ext uri="{FF2B5EF4-FFF2-40B4-BE49-F238E27FC236}">
                <a16:creationId xmlns:a16="http://schemas.microsoft.com/office/drawing/2014/main" id="{F0D9D468-3F31-4E96-A7B6-E2BA277A39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5405" r="8240"/>
          <a:stretch/>
        </p:blipFill>
        <p:spPr bwMode="auto">
          <a:xfrm>
            <a:off x="5556564" y="2624168"/>
            <a:ext cx="2804856" cy="19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3D275695-BCDC-483F-9375-BC68267D8221}"/>
              </a:ext>
            </a:extLst>
          </p:cNvPr>
          <p:cNvSpPr txBox="1">
            <a:spLocks/>
          </p:cNvSpPr>
          <p:nvPr/>
        </p:nvSpPr>
        <p:spPr bwMode="auto">
          <a:xfrm>
            <a:off x="3322282" y="5157192"/>
            <a:ext cx="77030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rgbClr val="0983E7"/>
              </a:buClr>
              <a:buSzPct val="85000"/>
              <a:buFontTx/>
              <a:buNone/>
            </a:pPr>
            <a:r>
              <a:rPr lang="fr-FR" altLang="fr-FR" sz="2000" b="1" dirty="0">
                <a:solidFill>
                  <a:srgbClr val="0983E7"/>
                </a:solidFill>
                <a:latin typeface="Agency FB" panose="020B0503020202020204" pitchFamily="34" charset="0"/>
              </a:rPr>
              <a:t>70 %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82ECE022-984B-4FD3-B61E-3249211D9020}"/>
              </a:ext>
            </a:extLst>
          </p:cNvPr>
          <p:cNvSpPr txBox="1">
            <a:spLocks/>
          </p:cNvSpPr>
          <p:nvPr/>
        </p:nvSpPr>
        <p:spPr bwMode="auto">
          <a:xfrm>
            <a:off x="6176604" y="5584155"/>
            <a:ext cx="77030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rgbClr val="0983E7"/>
              </a:buClr>
              <a:buSzPct val="85000"/>
              <a:buFontTx/>
              <a:buNone/>
            </a:pPr>
            <a:r>
              <a:rPr lang="fr-FR" altLang="fr-FR" sz="2000" b="1" dirty="0">
                <a:solidFill>
                  <a:srgbClr val="0983E7"/>
                </a:solidFill>
                <a:latin typeface="Agency FB" panose="020B0503020202020204" pitchFamily="34" charset="0"/>
              </a:rPr>
              <a:t>8 %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B3309881-4CCE-4B98-8E85-7D9DD0392931}"/>
              </a:ext>
            </a:extLst>
          </p:cNvPr>
          <p:cNvSpPr txBox="1">
            <a:spLocks/>
          </p:cNvSpPr>
          <p:nvPr/>
        </p:nvSpPr>
        <p:spPr bwMode="auto">
          <a:xfrm>
            <a:off x="4823730" y="5157192"/>
            <a:ext cx="77030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rgbClr val="0983E7"/>
              </a:buClr>
              <a:buSzPct val="85000"/>
              <a:buFontTx/>
              <a:buNone/>
            </a:pPr>
            <a:r>
              <a:rPr lang="fr-FR" altLang="fr-FR" sz="2000" b="1" dirty="0">
                <a:solidFill>
                  <a:srgbClr val="0983E7"/>
                </a:solidFill>
                <a:latin typeface="Agency FB" panose="020B0503020202020204" pitchFamily="34" charset="0"/>
              </a:rPr>
              <a:t>18 %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8A0FDCBE-B03B-4153-A7B0-E021141A5A3D}"/>
              </a:ext>
            </a:extLst>
          </p:cNvPr>
          <p:cNvSpPr txBox="1">
            <a:spLocks/>
          </p:cNvSpPr>
          <p:nvPr/>
        </p:nvSpPr>
        <p:spPr bwMode="auto">
          <a:xfrm>
            <a:off x="7736473" y="5584155"/>
            <a:ext cx="77030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>
                <a:srgbClr val="0983E7"/>
              </a:buClr>
              <a:buSzPct val="85000"/>
              <a:buFontTx/>
              <a:buNone/>
            </a:pPr>
            <a:r>
              <a:rPr lang="fr-FR" altLang="fr-FR" sz="2000" b="1" dirty="0">
                <a:solidFill>
                  <a:srgbClr val="0983E7"/>
                </a:solidFill>
                <a:latin typeface="Agency FB" panose="020B0503020202020204" pitchFamily="34" charset="0"/>
              </a:rPr>
              <a:t>4 %</a:t>
            </a:r>
          </a:p>
        </p:txBody>
      </p:sp>
      <p:pic>
        <p:nvPicPr>
          <p:cNvPr id="24" name="Image 21">
            <a:extLst>
              <a:ext uri="{FF2B5EF4-FFF2-40B4-BE49-F238E27FC236}">
                <a16:creationId xmlns:a16="http://schemas.microsoft.com/office/drawing/2014/main" id="{998BAF49-BA7B-4039-9792-AC0DDD99F0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64" b="2"/>
          <a:stretch>
            <a:fillRect/>
          </a:stretch>
        </p:blipFill>
        <p:spPr bwMode="auto">
          <a:xfrm>
            <a:off x="7278761" y="5215381"/>
            <a:ext cx="1592141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8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pic>
        <p:nvPicPr>
          <p:cNvPr id="8" name="Image 7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C328E29B-FE86-4E87-8119-B86747B7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" y="2044054"/>
            <a:ext cx="78057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961B14F5-0FA4-4BE0-8F65-F1D68D479EE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2470" y="1106414"/>
            <a:ext cx="2944812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altLang="fr-FR" sz="4400" dirty="0">
                <a:solidFill>
                  <a:srgbClr val="0070C0"/>
                </a:solidFill>
                <a:latin typeface="Agency FB" panose="020B0503020202020204" pitchFamily="34" charset="0"/>
              </a:rPr>
              <a:t>Port de Bastia</a:t>
            </a: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97D06CAC-B96E-4B84-AEE7-6A36F233527B}"/>
              </a:ext>
            </a:extLst>
          </p:cNvPr>
          <p:cNvSpPr txBox="1">
            <a:spLocks/>
          </p:cNvSpPr>
          <p:nvPr/>
        </p:nvSpPr>
        <p:spPr bwMode="auto">
          <a:xfrm>
            <a:off x="5259647" y="5215309"/>
            <a:ext cx="25019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000" dirty="0">
                <a:solidFill>
                  <a:srgbClr val="FF0000"/>
                </a:solidFill>
                <a:latin typeface="Agency FB" panose="020B0503020202020204" pitchFamily="34" charset="0"/>
              </a:rPr>
              <a:t>Zones Fret : 10 600 m²</a:t>
            </a:r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  <a:latin typeface="Agency FB" panose="020B0503020202020204" pitchFamily="34" charset="0"/>
              </a:rPr>
              <a:t>(6 800 Zone 1 + 3 800 Zone 2)</a:t>
            </a: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2B408AE3-3C78-41F4-AAB0-2FF5ADF3B60E}"/>
              </a:ext>
            </a:extLst>
          </p:cNvPr>
          <p:cNvSpPr txBox="1">
            <a:spLocks/>
          </p:cNvSpPr>
          <p:nvPr/>
        </p:nvSpPr>
        <p:spPr bwMode="auto">
          <a:xfrm>
            <a:off x="4264310" y="1890390"/>
            <a:ext cx="2973160" cy="8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000" dirty="0">
                <a:solidFill>
                  <a:srgbClr val="00B050"/>
                </a:solidFill>
                <a:latin typeface="Agency FB" panose="020B0503020202020204" pitchFamily="34" charset="0"/>
              </a:rPr>
              <a:t>Parcs véhicules : 23 800 m² 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2BE7CC7D-5644-4A18-9068-373D3092685F}"/>
              </a:ext>
            </a:extLst>
          </p:cNvPr>
          <p:cNvSpPr txBox="1">
            <a:spLocks/>
          </p:cNvSpPr>
          <p:nvPr/>
        </p:nvSpPr>
        <p:spPr bwMode="auto">
          <a:xfrm>
            <a:off x="385932" y="3804998"/>
            <a:ext cx="410051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sz="2000" dirty="0">
                <a:solidFill>
                  <a:srgbClr val="0070C0"/>
                </a:solidFill>
                <a:latin typeface="Agency FB" panose="020B0503020202020204" pitchFamily="34" charset="0"/>
              </a:rPr>
              <a:t>Plan d’eau : 210 000 m²</a:t>
            </a:r>
          </a:p>
          <a:p>
            <a:pPr algn="ctr">
              <a:buFontTx/>
              <a:buNone/>
            </a:pPr>
            <a:r>
              <a:rPr lang="fr-FR" altLang="fr-FR" sz="1600" dirty="0">
                <a:solidFill>
                  <a:srgbClr val="0070C0"/>
                </a:solidFill>
                <a:latin typeface="Agency FB" panose="020B0503020202020204" pitchFamily="34" charset="0"/>
              </a:rPr>
              <a:t>Tirant d’eau moyen de -7,5 m CM </a:t>
            </a:r>
          </a:p>
          <a:p>
            <a:pPr algn="ctr">
              <a:buFontTx/>
              <a:buNone/>
            </a:pPr>
            <a:endParaRPr lang="fr-FR" altLang="fr-FR" sz="2000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99458D-5B94-4277-9258-FB43C3CC2293}"/>
              </a:ext>
            </a:extLst>
          </p:cNvPr>
          <p:cNvSpPr/>
          <p:nvPr/>
        </p:nvSpPr>
        <p:spPr>
          <a:xfrm rot="451352">
            <a:off x="2748756" y="4924326"/>
            <a:ext cx="1973263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5C92B42-DBF5-45A7-BA40-C2D399776DC1}"/>
              </a:ext>
            </a:extLst>
          </p:cNvPr>
          <p:cNvSpPr/>
          <p:nvPr/>
        </p:nvSpPr>
        <p:spPr>
          <a:xfrm rot="19636324">
            <a:off x="4685506" y="4335363"/>
            <a:ext cx="137795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18" name="Forme libre 5">
            <a:extLst>
              <a:ext uri="{FF2B5EF4-FFF2-40B4-BE49-F238E27FC236}">
                <a16:creationId xmlns:a16="http://schemas.microsoft.com/office/drawing/2014/main" id="{6C0E987E-C8FE-481D-8AE3-2C6646EDA0B0}"/>
              </a:ext>
            </a:extLst>
          </p:cNvPr>
          <p:cNvSpPr/>
          <p:nvPr/>
        </p:nvSpPr>
        <p:spPr>
          <a:xfrm>
            <a:off x="3126581" y="2600063"/>
            <a:ext cx="4508500" cy="1435100"/>
          </a:xfrm>
          <a:custGeom>
            <a:avLst/>
            <a:gdLst>
              <a:gd name="connsiteX0" fmla="*/ 45720 w 4507992"/>
              <a:gd name="connsiteY0" fmla="*/ 0 h 1435608"/>
              <a:gd name="connsiteX1" fmla="*/ 786384 w 4507992"/>
              <a:gd name="connsiteY1" fmla="*/ 237744 h 1435608"/>
              <a:gd name="connsiteX2" fmla="*/ 2459736 w 4507992"/>
              <a:gd name="connsiteY2" fmla="*/ 594360 h 1435608"/>
              <a:gd name="connsiteX3" fmla="*/ 3108960 w 4507992"/>
              <a:gd name="connsiteY3" fmla="*/ 804672 h 1435608"/>
              <a:gd name="connsiteX4" fmla="*/ 3721608 w 4507992"/>
              <a:gd name="connsiteY4" fmla="*/ 905256 h 1435608"/>
              <a:gd name="connsiteX5" fmla="*/ 4507992 w 4507992"/>
              <a:gd name="connsiteY5" fmla="*/ 813816 h 1435608"/>
              <a:gd name="connsiteX6" fmla="*/ 4389120 w 4507992"/>
              <a:gd name="connsiteY6" fmla="*/ 1435608 h 1435608"/>
              <a:gd name="connsiteX7" fmla="*/ 3630168 w 4507992"/>
              <a:gd name="connsiteY7" fmla="*/ 1408176 h 1435608"/>
              <a:gd name="connsiteX8" fmla="*/ 3621024 w 4507992"/>
              <a:gd name="connsiteY8" fmla="*/ 1362456 h 1435608"/>
              <a:gd name="connsiteX9" fmla="*/ 3273552 w 4507992"/>
              <a:gd name="connsiteY9" fmla="*/ 1325880 h 1435608"/>
              <a:gd name="connsiteX10" fmla="*/ 3319272 w 4507992"/>
              <a:gd name="connsiteY10" fmla="*/ 1106424 h 1435608"/>
              <a:gd name="connsiteX11" fmla="*/ 2990088 w 4507992"/>
              <a:gd name="connsiteY11" fmla="*/ 1005840 h 1435608"/>
              <a:gd name="connsiteX12" fmla="*/ 2468880 w 4507992"/>
              <a:gd name="connsiteY12" fmla="*/ 822960 h 1435608"/>
              <a:gd name="connsiteX13" fmla="*/ 1188720 w 4507992"/>
              <a:gd name="connsiteY13" fmla="*/ 548640 h 1435608"/>
              <a:gd name="connsiteX14" fmla="*/ 338328 w 4507992"/>
              <a:gd name="connsiteY14" fmla="*/ 384048 h 1435608"/>
              <a:gd name="connsiteX15" fmla="*/ 0 w 4507992"/>
              <a:gd name="connsiteY15" fmla="*/ 82296 h 1435608"/>
              <a:gd name="connsiteX16" fmla="*/ 45720 w 4507992"/>
              <a:gd name="connsiteY16" fmla="*/ 0 h 143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07992" h="1435608">
                <a:moveTo>
                  <a:pt x="45720" y="0"/>
                </a:moveTo>
                <a:lnTo>
                  <a:pt x="786384" y="237744"/>
                </a:lnTo>
                <a:lnTo>
                  <a:pt x="2459736" y="594360"/>
                </a:lnTo>
                <a:lnTo>
                  <a:pt x="3108960" y="804672"/>
                </a:lnTo>
                <a:lnTo>
                  <a:pt x="3721608" y="905256"/>
                </a:lnTo>
                <a:lnTo>
                  <a:pt x="4507992" y="813816"/>
                </a:lnTo>
                <a:lnTo>
                  <a:pt x="4389120" y="1435608"/>
                </a:lnTo>
                <a:lnTo>
                  <a:pt x="3630168" y="1408176"/>
                </a:lnTo>
                <a:lnTo>
                  <a:pt x="3621024" y="1362456"/>
                </a:lnTo>
                <a:lnTo>
                  <a:pt x="3273552" y="1325880"/>
                </a:lnTo>
                <a:lnTo>
                  <a:pt x="3319272" y="1106424"/>
                </a:lnTo>
                <a:lnTo>
                  <a:pt x="2990088" y="1005840"/>
                </a:lnTo>
                <a:lnTo>
                  <a:pt x="2468880" y="822960"/>
                </a:lnTo>
                <a:lnTo>
                  <a:pt x="1188720" y="548640"/>
                </a:lnTo>
                <a:lnTo>
                  <a:pt x="338328" y="384048"/>
                </a:lnTo>
                <a:lnTo>
                  <a:pt x="0" y="82296"/>
                </a:lnTo>
                <a:lnTo>
                  <a:pt x="4572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fr-FR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E89CAC45-D946-4AB3-AF7A-5033B8FC11DC}"/>
              </a:ext>
            </a:extLst>
          </p:cNvPr>
          <p:cNvSpPr/>
          <p:nvPr/>
        </p:nvSpPr>
        <p:spPr>
          <a:xfrm>
            <a:off x="748602" y="2426677"/>
            <a:ext cx="7229789" cy="3069771"/>
          </a:xfrm>
          <a:custGeom>
            <a:avLst/>
            <a:gdLst>
              <a:gd name="connsiteX0" fmla="*/ 40194 w 7229789"/>
              <a:gd name="connsiteY0" fmla="*/ 668215 h 3069771"/>
              <a:gd name="connsiteX1" fmla="*/ 205991 w 7229789"/>
              <a:gd name="connsiteY1" fmla="*/ 658167 h 3069771"/>
              <a:gd name="connsiteX2" fmla="*/ 251209 w 7229789"/>
              <a:gd name="connsiteY2" fmla="*/ 683288 h 3069771"/>
              <a:gd name="connsiteX3" fmla="*/ 557684 w 7229789"/>
              <a:gd name="connsiteY3" fmla="*/ 537587 h 3069771"/>
              <a:gd name="connsiteX4" fmla="*/ 723482 w 7229789"/>
              <a:gd name="connsiteY4" fmla="*/ 371789 h 3069771"/>
              <a:gd name="connsiteX5" fmla="*/ 798844 w 7229789"/>
              <a:gd name="connsiteY5" fmla="*/ 276330 h 3069771"/>
              <a:gd name="connsiteX6" fmla="*/ 969666 w 7229789"/>
              <a:gd name="connsiteY6" fmla="*/ 155749 h 3069771"/>
              <a:gd name="connsiteX7" fmla="*/ 1190730 w 7229789"/>
              <a:gd name="connsiteY7" fmla="*/ 75363 h 3069771"/>
              <a:gd name="connsiteX8" fmla="*/ 1446963 w 7229789"/>
              <a:gd name="connsiteY8" fmla="*/ 15072 h 3069771"/>
              <a:gd name="connsiteX9" fmla="*/ 1512277 w 7229789"/>
              <a:gd name="connsiteY9" fmla="*/ 0 h 3069771"/>
              <a:gd name="connsiteX10" fmla="*/ 2396532 w 7229789"/>
              <a:gd name="connsiteY10" fmla="*/ 110532 h 3069771"/>
              <a:gd name="connsiteX11" fmla="*/ 3672673 w 7229789"/>
              <a:gd name="connsiteY11" fmla="*/ 366765 h 3069771"/>
              <a:gd name="connsiteX12" fmla="*/ 4235380 w 7229789"/>
              <a:gd name="connsiteY12" fmla="*/ 487345 h 3069771"/>
              <a:gd name="connsiteX13" fmla="*/ 4436347 w 7229789"/>
              <a:gd name="connsiteY13" fmla="*/ 552659 h 3069771"/>
              <a:gd name="connsiteX14" fmla="*/ 4903596 w 7229789"/>
              <a:gd name="connsiteY14" fmla="*/ 708409 h 3069771"/>
              <a:gd name="connsiteX15" fmla="*/ 5385917 w 7229789"/>
              <a:gd name="connsiteY15" fmla="*/ 879231 h 3069771"/>
              <a:gd name="connsiteX16" fmla="*/ 5511521 w 7229789"/>
              <a:gd name="connsiteY16" fmla="*/ 904352 h 3069771"/>
              <a:gd name="connsiteX17" fmla="*/ 5687367 w 7229789"/>
              <a:gd name="connsiteY17" fmla="*/ 929472 h 3069771"/>
              <a:gd name="connsiteX18" fmla="*/ 5792875 w 7229789"/>
              <a:gd name="connsiteY18" fmla="*/ 788796 h 3069771"/>
              <a:gd name="connsiteX19" fmla="*/ 5933552 w 7229789"/>
              <a:gd name="connsiteY19" fmla="*/ 638070 h 3069771"/>
              <a:gd name="connsiteX20" fmla="*/ 6049108 w 7229789"/>
              <a:gd name="connsiteY20" fmla="*/ 492369 h 3069771"/>
              <a:gd name="connsiteX21" fmla="*/ 6169688 w 7229789"/>
              <a:gd name="connsiteY21" fmla="*/ 427055 h 3069771"/>
              <a:gd name="connsiteX22" fmla="*/ 6461090 w 7229789"/>
              <a:gd name="connsiteY22" fmla="*/ 190919 h 3069771"/>
              <a:gd name="connsiteX23" fmla="*/ 6476163 w 7229789"/>
              <a:gd name="connsiteY23" fmla="*/ 211015 h 3069771"/>
              <a:gd name="connsiteX24" fmla="*/ 6657033 w 7229789"/>
              <a:gd name="connsiteY24" fmla="*/ 130628 h 3069771"/>
              <a:gd name="connsiteX25" fmla="*/ 6767565 w 7229789"/>
              <a:gd name="connsiteY25" fmla="*/ 105508 h 3069771"/>
              <a:gd name="connsiteX26" fmla="*/ 6847952 w 7229789"/>
              <a:gd name="connsiteY26" fmla="*/ 105508 h 3069771"/>
              <a:gd name="connsiteX27" fmla="*/ 6873073 w 7229789"/>
              <a:gd name="connsiteY27" fmla="*/ 160774 h 3069771"/>
              <a:gd name="connsiteX28" fmla="*/ 7154427 w 7229789"/>
              <a:gd name="connsiteY28" fmla="*/ 185894 h 3069771"/>
              <a:gd name="connsiteX29" fmla="*/ 7204668 w 7229789"/>
              <a:gd name="connsiteY29" fmla="*/ 185894 h 3069771"/>
              <a:gd name="connsiteX30" fmla="*/ 7229789 w 7229789"/>
              <a:gd name="connsiteY30" fmla="*/ 281354 h 3069771"/>
              <a:gd name="connsiteX31" fmla="*/ 7209693 w 7229789"/>
              <a:gd name="connsiteY31" fmla="*/ 602901 h 3069771"/>
              <a:gd name="connsiteX32" fmla="*/ 7179547 w 7229789"/>
              <a:gd name="connsiteY32" fmla="*/ 914400 h 3069771"/>
              <a:gd name="connsiteX33" fmla="*/ 7119257 w 7229789"/>
              <a:gd name="connsiteY33" fmla="*/ 1019908 h 3069771"/>
              <a:gd name="connsiteX34" fmla="*/ 6978580 w 7229789"/>
              <a:gd name="connsiteY34" fmla="*/ 1733341 h 3069771"/>
              <a:gd name="connsiteX35" fmla="*/ 6953460 w 7229789"/>
              <a:gd name="connsiteY35" fmla="*/ 1889090 h 3069771"/>
              <a:gd name="connsiteX36" fmla="*/ 5521569 w 7229789"/>
              <a:gd name="connsiteY36" fmla="*/ 2110154 h 3069771"/>
              <a:gd name="connsiteX37" fmla="*/ 4426299 w 7229789"/>
              <a:gd name="connsiteY37" fmla="*/ 3069771 h 3069771"/>
              <a:gd name="connsiteX38" fmla="*/ 2069961 w 7229789"/>
              <a:gd name="connsiteY38" fmla="*/ 2728127 h 3069771"/>
              <a:gd name="connsiteX39" fmla="*/ 979714 w 7229789"/>
              <a:gd name="connsiteY39" fmla="*/ 2667837 h 3069771"/>
              <a:gd name="connsiteX40" fmla="*/ 381838 w 7229789"/>
              <a:gd name="connsiteY40" fmla="*/ 2632668 h 3069771"/>
              <a:gd name="connsiteX41" fmla="*/ 301451 w 7229789"/>
              <a:gd name="connsiteY41" fmla="*/ 2627644 h 3069771"/>
              <a:gd name="connsiteX42" fmla="*/ 150725 w 7229789"/>
              <a:gd name="connsiteY42" fmla="*/ 2557305 h 3069771"/>
              <a:gd name="connsiteX43" fmla="*/ 0 w 7229789"/>
              <a:gd name="connsiteY43" fmla="*/ 2466870 h 306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229789" h="3069771">
                <a:moveTo>
                  <a:pt x="40194" y="668215"/>
                </a:moveTo>
                <a:lnTo>
                  <a:pt x="205991" y="658167"/>
                </a:lnTo>
                <a:lnTo>
                  <a:pt x="251209" y="683288"/>
                </a:lnTo>
                <a:lnTo>
                  <a:pt x="557684" y="537587"/>
                </a:lnTo>
                <a:lnTo>
                  <a:pt x="723482" y="371789"/>
                </a:lnTo>
                <a:lnTo>
                  <a:pt x="798844" y="276330"/>
                </a:lnTo>
                <a:lnTo>
                  <a:pt x="969666" y="155749"/>
                </a:lnTo>
                <a:lnTo>
                  <a:pt x="1190730" y="75363"/>
                </a:lnTo>
                <a:lnTo>
                  <a:pt x="1446963" y="15072"/>
                </a:lnTo>
                <a:lnTo>
                  <a:pt x="1512277" y="0"/>
                </a:lnTo>
                <a:lnTo>
                  <a:pt x="2396532" y="110532"/>
                </a:lnTo>
                <a:lnTo>
                  <a:pt x="3672673" y="366765"/>
                </a:lnTo>
                <a:lnTo>
                  <a:pt x="4235380" y="487345"/>
                </a:lnTo>
                <a:lnTo>
                  <a:pt x="4436347" y="552659"/>
                </a:lnTo>
                <a:lnTo>
                  <a:pt x="4903596" y="708409"/>
                </a:lnTo>
                <a:lnTo>
                  <a:pt x="5385917" y="879231"/>
                </a:lnTo>
                <a:lnTo>
                  <a:pt x="5511521" y="904352"/>
                </a:lnTo>
                <a:lnTo>
                  <a:pt x="5687367" y="929472"/>
                </a:lnTo>
                <a:lnTo>
                  <a:pt x="5792875" y="788796"/>
                </a:lnTo>
                <a:lnTo>
                  <a:pt x="5933552" y="638070"/>
                </a:lnTo>
                <a:lnTo>
                  <a:pt x="6049108" y="492369"/>
                </a:lnTo>
                <a:lnTo>
                  <a:pt x="6169688" y="427055"/>
                </a:lnTo>
                <a:lnTo>
                  <a:pt x="6461090" y="190919"/>
                </a:lnTo>
                <a:lnTo>
                  <a:pt x="6476163" y="211015"/>
                </a:lnTo>
                <a:lnTo>
                  <a:pt x="6657033" y="130628"/>
                </a:lnTo>
                <a:lnTo>
                  <a:pt x="6767565" y="105508"/>
                </a:lnTo>
                <a:lnTo>
                  <a:pt x="6847952" y="105508"/>
                </a:lnTo>
                <a:lnTo>
                  <a:pt x="6873073" y="160774"/>
                </a:lnTo>
                <a:lnTo>
                  <a:pt x="7154427" y="185894"/>
                </a:lnTo>
                <a:lnTo>
                  <a:pt x="7204668" y="185894"/>
                </a:lnTo>
                <a:lnTo>
                  <a:pt x="7229789" y="281354"/>
                </a:lnTo>
                <a:lnTo>
                  <a:pt x="7209693" y="602901"/>
                </a:lnTo>
                <a:lnTo>
                  <a:pt x="7179547" y="914400"/>
                </a:lnTo>
                <a:lnTo>
                  <a:pt x="7119257" y="1019908"/>
                </a:lnTo>
                <a:lnTo>
                  <a:pt x="6978580" y="1733341"/>
                </a:lnTo>
                <a:lnTo>
                  <a:pt x="6953460" y="1889090"/>
                </a:lnTo>
                <a:lnTo>
                  <a:pt x="5521569" y="2110154"/>
                </a:lnTo>
                <a:lnTo>
                  <a:pt x="4426299" y="3069771"/>
                </a:lnTo>
                <a:lnTo>
                  <a:pt x="2069961" y="2728127"/>
                </a:lnTo>
                <a:lnTo>
                  <a:pt x="979714" y="2667837"/>
                </a:lnTo>
                <a:lnTo>
                  <a:pt x="381838" y="2632668"/>
                </a:lnTo>
                <a:lnTo>
                  <a:pt x="301451" y="2627644"/>
                </a:lnTo>
                <a:lnTo>
                  <a:pt x="150725" y="2557305"/>
                </a:lnTo>
                <a:lnTo>
                  <a:pt x="0" y="2466870"/>
                </a:ln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4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67FE0A-8110-4E7E-A2D6-2FDEF1499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2575" y="218785"/>
            <a:ext cx="2053854" cy="3916291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A23A4A-8118-4696-A40F-6405957CA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5801" y="1457527"/>
            <a:ext cx="4977713" cy="4362665"/>
          </a:xfrm>
          <a:prstGeom prst="rect">
            <a:avLst/>
          </a:prstGeom>
        </p:spPr>
      </p:pic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8C45DA6-056B-4142-A7F3-366CE1F84B7A}"/>
              </a:ext>
            </a:extLst>
          </p:cNvPr>
          <p:cNvSpPr/>
          <p:nvPr/>
        </p:nvSpPr>
        <p:spPr>
          <a:xfrm>
            <a:off x="4522484" y="4179171"/>
            <a:ext cx="3479341" cy="1320433"/>
          </a:xfrm>
          <a:custGeom>
            <a:avLst/>
            <a:gdLst>
              <a:gd name="connsiteX0" fmla="*/ 0 w 3479341"/>
              <a:gd name="connsiteY0" fmla="*/ 1320433 h 1320433"/>
              <a:gd name="connsiteX1" fmla="*/ 217871 w 3479341"/>
              <a:gd name="connsiteY1" fmla="*/ 1204895 h 1320433"/>
              <a:gd name="connsiteX2" fmla="*/ 346613 w 3479341"/>
              <a:gd name="connsiteY2" fmla="*/ 1165282 h 1320433"/>
              <a:gd name="connsiteX3" fmla="*/ 485259 w 3479341"/>
              <a:gd name="connsiteY3" fmla="*/ 1185089 h 1320433"/>
              <a:gd name="connsiteX4" fmla="*/ 630507 w 3479341"/>
              <a:gd name="connsiteY4" fmla="*/ 1218100 h 1320433"/>
              <a:gd name="connsiteX5" fmla="*/ 2829028 w 3479341"/>
              <a:gd name="connsiteY5" fmla="*/ 1138874 h 1320433"/>
              <a:gd name="connsiteX6" fmla="*/ 3043598 w 3479341"/>
              <a:gd name="connsiteY6" fmla="*/ 1109164 h 1320433"/>
              <a:gd name="connsiteX7" fmla="*/ 3142631 w 3479341"/>
              <a:gd name="connsiteY7" fmla="*/ 1062949 h 1320433"/>
              <a:gd name="connsiteX8" fmla="*/ 3274674 w 3479341"/>
              <a:gd name="connsiteY8" fmla="*/ 848378 h 1320433"/>
              <a:gd name="connsiteX9" fmla="*/ 3479341 w 3479341"/>
              <a:gd name="connsiteY9" fmla="*/ 0 h 132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79341" h="1320433">
                <a:moveTo>
                  <a:pt x="0" y="1320433"/>
                </a:moveTo>
                <a:lnTo>
                  <a:pt x="217871" y="1204895"/>
                </a:lnTo>
                <a:lnTo>
                  <a:pt x="346613" y="1165282"/>
                </a:lnTo>
                <a:lnTo>
                  <a:pt x="485259" y="1185089"/>
                </a:lnTo>
                <a:lnTo>
                  <a:pt x="630507" y="1218100"/>
                </a:lnTo>
                <a:lnTo>
                  <a:pt x="2829028" y="1138874"/>
                </a:lnTo>
                <a:lnTo>
                  <a:pt x="3043598" y="1109164"/>
                </a:lnTo>
                <a:lnTo>
                  <a:pt x="3142631" y="1062949"/>
                </a:lnTo>
                <a:lnTo>
                  <a:pt x="3274674" y="848378"/>
                </a:lnTo>
                <a:lnTo>
                  <a:pt x="3479341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3247033-3217-4BD5-AE63-36D2FCFE771D}"/>
              </a:ext>
            </a:extLst>
          </p:cNvPr>
          <p:cNvSpPr/>
          <p:nvPr/>
        </p:nvSpPr>
        <p:spPr>
          <a:xfrm>
            <a:off x="5350525" y="2559586"/>
            <a:ext cx="2776251" cy="2588963"/>
          </a:xfrm>
          <a:custGeom>
            <a:avLst/>
            <a:gdLst>
              <a:gd name="connsiteX0" fmla="*/ 0 w 2776251"/>
              <a:gd name="connsiteY0" fmla="*/ 840954 h 2588963"/>
              <a:gd name="connsiteX1" fmla="*/ 183615 w 2776251"/>
              <a:gd name="connsiteY1" fmla="*/ 874004 h 2588963"/>
              <a:gd name="connsiteX2" fmla="*/ 370902 w 2776251"/>
              <a:gd name="connsiteY2" fmla="*/ 866660 h 2588963"/>
              <a:gd name="connsiteX3" fmla="*/ 642651 w 2776251"/>
              <a:gd name="connsiteY3" fmla="*/ 796886 h 2588963"/>
              <a:gd name="connsiteX4" fmla="*/ 1428521 w 2776251"/>
              <a:gd name="connsiteY4" fmla="*/ 448019 h 2588963"/>
              <a:gd name="connsiteX5" fmla="*/ 1648858 w 2776251"/>
              <a:gd name="connsiteY5" fmla="*/ 264404 h 2588963"/>
              <a:gd name="connsiteX6" fmla="*/ 1821456 w 2776251"/>
              <a:gd name="connsiteY6" fmla="*/ 146891 h 2588963"/>
              <a:gd name="connsiteX7" fmla="*/ 2041793 w 2776251"/>
              <a:gd name="connsiteY7" fmla="*/ 55084 h 2588963"/>
              <a:gd name="connsiteX8" fmla="*/ 2236424 w 2776251"/>
              <a:gd name="connsiteY8" fmla="*/ 0 h 2588963"/>
              <a:gd name="connsiteX9" fmla="*/ 2386988 w 2776251"/>
              <a:gd name="connsiteY9" fmla="*/ 18361 h 2588963"/>
              <a:gd name="connsiteX10" fmla="*/ 2497157 w 2776251"/>
              <a:gd name="connsiteY10" fmla="*/ 77118 h 2588963"/>
              <a:gd name="connsiteX11" fmla="*/ 2603653 w 2776251"/>
              <a:gd name="connsiteY11" fmla="*/ 168925 h 2588963"/>
              <a:gd name="connsiteX12" fmla="*/ 2695461 w 2776251"/>
              <a:gd name="connsiteY12" fmla="*/ 297455 h 2588963"/>
              <a:gd name="connsiteX13" fmla="*/ 2754217 w 2776251"/>
              <a:gd name="connsiteY13" fmla="*/ 481069 h 2588963"/>
              <a:gd name="connsiteX14" fmla="*/ 2776251 w 2776251"/>
              <a:gd name="connsiteY14" fmla="*/ 738130 h 2588963"/>
              <a:gd name="connsiteX15" fmla="*/ 2691788 w 2776251"/>
              <a:gd name="connsiteY15" fmla="*/ 1175132 h 2588963"/>
              <a:gd name="connsiteX16" fmla="*/ 2320887 w 2776251"/>
              <a:gd name="connsiteY16" fmla="*/ 2357609 h 2588963"/>
              <a:gd name="connsiteX17" fmla="*/ 2276820 w 2776251"/>
              <a:gd name="connsiteY17" fmla="*/ 2508173 h 2588963"/>
              <a:gd name="connsiteX18" fmla="*/ 2221735 w 2776251"/>
              <a:gd name="connsiteY18" fmla="*/ 2555913 h 2588963"/>
              <a:gd name="connsiteX19" fmla="*/ 2078516 w 2776251"/>
              <a:gd name="connsiteY19" fmla="*/ 2588963 h 2588963"/>
              <a:gd name="connsiteX20" fmla="*/ 1931624 w 2776251"/>
              <a:gd name="connsiteY20" fmla="*/ 2563257 h 2588963"/>
              <a:gd name="connsiteX21" fmla="*/ 969485 w 2776251"/>
              <a:gd name="connsiteY21" fmla="*/ 2438400 h 25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76251" h="2588963">
                <a:moveTo>
                  <a:pt x="0" y="840954"/>
                </a:moveTo>
                <a:lnTo>
                  <a:pt x="183615" y="874004"/>
                </a:lnTo>
                <a:lnTo>
                  <a:pt x="370902" y="866660"/>
                </a:lnTo>
                <a:lnTo>
                  <a:pt x="642651" y="796886"/>
                </a:lnTo>
                <a:lnTo>
                  <a:pt x="1428521" y="448019"/>
                </a:lnTo>
                <a:lnTo>
                  <a:pt x="1648858" y="264404"/>
                </a:lnTo>
                <a:lnTo>
                  <a:pt x="1821456" y="146891"/>
                </a:lnTo>
                <a:lnTo>
                  <a:pt x="2041793" y="55084"/>
                </a:lnTo>
                <a:lnTo>
                  <a:pt x="2236424" y="0"/>
                </a:lnTo>
                <a:lnTo>
                  <a:pt x="2386988" y="18361"/>
                </a:lnTo>
                <a:lnTo>
                  <a:pt x="2497157" y="77118"/>
                </a:lnTo>
                <a:lnTo>
                  <a:pt x="2603653" y="168925"/>
                </a:lnTo>
                <a:lnTo>
                  <a:pt x="2695461" y="297455"/>
                </a:lnTo>
                <a:lnTo>
                  <a:pt x="2754217" y="481069"/>
                </a:lnTo>
                <a:lnTo>
                  <a:pt x="2776251" y="738130"/>
                </a:lnTo>
                <a:lnTo>
                  <a:pt x="2691788" y="1175132"/>
                </a:lnTo>
                <a:lnTo>
                  <a:pt x="2320887" y="2357609"/>
                </a:lnTo>
                <a:lnTo>
                  <a:pt x="2276820" y="2508173"/>
                </a:lnTo>
                <a:lnTo>
                  <a:pt x="2221735" y="2555913"/>
                </a:lnTo>
                <a:lnTo>
                  <a:pt x="2078516" y="2588963"/>
                </a:lnTo>
                <a:lnTo>
                  <a:pt x="1931624" y="2563257"/>
                </a:lnTo>
                <a:lnTo>
                  <a:pt x="969485" y="243840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A681A94A-A4E7-47BC-A045-A41581E88830}"/>
              </a:ext>
            </a:extLst>
          </p:cNvPr>
          <p:cNvSpPr/>
          <p:nvPr/>
        </p:nvSpPr>
        <p:spPr>
          <a:xfrm>
            <a:off x="5563518" y="2409022"/>
            <a:ext cx="2779923" cy="1898573"/>
          </a:xfrm>
          <a:custGeom>
            <a:avLst/>
            <a:gdLst>
              <a:gd name="connsiteX0" fmla="*/ 0 w 2779923"/>
              <a:gd name="connsiteY0" fmla="*/ 1700270 h 1898573"/>
              <a:gd name="connsiteX1" fmla="*/ 392935 w 2779923"/>
              <a:gd name="connsiteY1" fmla="*/ 1821455 h 1898573"/>
              <a:gd name="connsiteX2" fmla="*/ 532482 w 2779923"/>
              <a:gd name="connsiteY2" fmla="*/ 1861850 h 1898573"/>
              <a:gd name="connsiteX3" fmla="*/ 642651 w 2779923"/>
              <a:gd name="connsiteY3" fmla="*/ 1891229 h 1898573"/>
              <a:gd name="connsiteX4" fmla="*/ 756492 w 2779923"/>
              <a:gd name="connsiteY4" fmla="*/ 1898573 h 1898573"/>
              <a:gd name="connsiteX5" fmla="*/ 1994053 w 2779923"/>
              <a:gd name="connsiteY5" fmla="*/ 1850833 h 1898573"/>
              <a:gd name="connsiteX6" fmla="*/ 2335576 w 2779923"/>
              <a:gd name="connsiteY6" fmla="*/ 1810438 h 1898573"/>
              <a:gd name="connsiteX7" fmla="*/ 2434728 w 2779923"/>
              <a:gd name="connsiteY7" fmla="*/ 1762698 h 1898573"/>
              <a:gd name="connsiteX8" fmla="*/ 2548569 w 2779923"/>
              <a:gd name="connsiteY8" fmla="*/ 1535017 h 1898573"/>
              <a:gd name="connsiteX9" fmla="*/ 2596309 w 2779923"/>
              <a:gd name="connsiteY9" fmla="*/ 1439537 h 1898573"/>
              <a:gd name="connsiteX10" fmla="*/ 2625687 w 2779923"/>
              <a:gd name="connsiteY10" fmla="*/ 1336713 h 1898573"/>
              <a:gd name="connsiteX11" fmla="*/ 2776251 w 2779923"/>
              <a:gd name="connsiteY11" fmla="*/ 675701 h 1898573"/>
              <a:gd name="connsiteX12" fmla="*/ 2776251 w 2779923"/>
              <a:gd name="connsiteY12" fmla="*/ 503103 h 1898573"/>
              <a:gd name="connsiteX13" fmla="*/ 2761562 w 2779923"/>
              <a:gd name="connsiteY13" fmla="*/ 264405 h 1898573"/>
              <a:gd name="connsiteX14" fmla="*/ 2768906 w 2779923"/>
              <a:gd name="connsiteY14" fmla="*/ 95479 h 1898573"/>
              <a:gd name="connsiteX15" fmla="*/ 2779923 w 2779923"/>
              <a:gd name="connsiteY15" fmla="*/ 0 h 189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9923" h="1898573">
                <a:moveTo>
                  <a:pt x="0" y="1700270"/>
                </a:moveTo>
                <a:lnTo>
                  <a:pt x="392935" y="1821455"/>
                </a:lnTo>
                <a:lnTo>
                  <a:pt x="532482" y="1861850"/>
                </a:lnTo>
                <a:lnTo>
                  <a:pt x="642651" y="1891229"/>
                </a:lnTo>
                <a:lnTo>
                  <a:pt x="756492" y="1898573"/>
                </a:lnTo>
                <a:lnTo>
                  <a:pt x="1994053" y="1850833"/>
                </a:lnTo>
                <a:lnTo>
                  <a:pt x="2335576" y="1810438"/>
                </a:lnTo>
                <a:lnTo>
                  <a:pt x="2434728" y="1762698"/>
                </a:lnTo>
                <a:lnTo>
                  <a:pt x="2548569" y="1535017"/>
                </a:lnTo>
                <a:lnTo>
                  <a:pt x="2596309" y="1439537"/>
                </a:lnTo>
                <a:lnTo>
                  <a:pt x="2625687" y="1336713"/>
                </a:lnTo>
                <a:lnTo>
                  <a:pt x="2776251" y="675701"/>
                </a:lnTo>
                <a:lnTo>
                  <a:pt x="2776251" y="503103"/>
                </a:lnTo>
                <a:lnTo>
                  <a:pt x="2761562" y="264405"/>
                </a:lnTo>
                <a:lnTo>
                  <a:pt x="2768906" y="95479"/>
                </a:lnTo>
                <a:lnTo>
                  <a:pt x="2779923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CE1F6466-B25F-4089-BD77-17F66990C711}"/>
              </a:ext>
            </a:extLst>
          </p:cNvPr>
          <p:cNvSpPr/>
          <p:nvPr/>
        </p:nvSpPr>
        <p:spPr>
          <a:xfrm>
            <a:off x="1303342" y="2258954"/>
            <a:ext cx="1815921" cy="561519"/>
          </a:xfrm>
          <a:custGeom>
            <a:avLst/>
            <a:gdLst>
              <a:gd name="connsiteX0" fmla="*/ 30909 w 1815921"/>
              <a:gd name="connsiteY0" fmla="*/ 126213 h 561519"/>
              <a:gd name="connsiteX1" fmla="*/ 880915 w 1815921"/>
              <a:gd name="connsiteY1" fmla="*/ 363185 h 561519"/>
              <a:gd name="connsiteX2" fmla="*/ 999401 w 1815921"/>
              <a:gd name="connsiteY2" fmla="*/ 275608 h 561519"/>
              <a:gd name="connsiteX3" fmla="*/ 1537737 w 1815921"/>
              <a:gd name="connsiteY3" fmla="*/ 0 h 561519"/>
              <a:gd name="connsiteX4" fmla="*/ 1627890 w 1815921"/>
              <a:gd name="connsiteY4" fmla="*/ 128789 h 561519"/>
              <a:gd name="connsiteX5" fmla="*/ 1815921 w 1815921"/>
              <a:gd name="connsiteY5" fmla="*/ 128789 h 561519"/>
              <a:gd name="connsiteX6" fmla="*/ 1815921 w 1815921"/>
              <a:gd name="connsiteY6" fmla="*/ 167426 h 561519"/>
              <a:gd name="connsiteX7" fmla="*/ 1681981 w 1815921"/>
              <a:gd name="connsiteY7" fmla="*/ 175153 h 561519"/>
              <a:gd name="connsiteX8" fmla="*/ 1092128 w 1815921"/>
              <a:gd name="connsiteY8" fmla="*/ 561519 h 561519"/>
              <a:gd name="connsiteX9" fmla="*/ 0 w 1815921"/>
              <a:gd name="connsiteY9" fmla="*/ 262729 h 561519"/>
              <a:gd name="connsiteX10" fmla="*/ 30909 w 1815921"/>
              <a:gd name="connsiteY10" fmla="*/ 126213 h 5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5921" h="561519">
                <a:moveTo>
                  <a:pt x="30909" y="126213"/>
                </a:moveTo>
                <a:lnTo>
                  <a:pt x="880915" y="363185"/>
                </a:lnTo>
                <a:lnTo>
                  <a:pt x="999401" y="275608"/>
                </a:lnTo>
                <a:lnTo>
                  <a:pt x="1537737" y="0"/>
                </a:lnTo>
                <a:lnTo>
                  <a:pt x="1627890" y="128789"/>
                </a:lnTo>
                <a:lnTo>
                  <a:pt x="1815921" y="128789"/>
                </a:lnTo>
                <a:lnTo>
                  <a:pt x="1815921" y="167426"/>
                </a:lnTo>
                <a:lnTo>
                  <a:pt x="1681981" y="175153"/>
                </a:lnTo>
                <a:lnTo>
                  <a:pt x="1092128" y="561519"/>
                </a:lnTo>
                <a:lnTo>
                  <a:pt x="0" y="262729"/>
                </a:lnTo>
                <a:lnTo>
                  <a:pt x="30909" y="1262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8E426C1-0CBF-4B5A-BFCD-BE30D23560BD}"/>
              </a:ext>
            </a:extLst>
          </p:cNvPr>
          <p:cNvSpPr/>
          <p:nvPr/>
        </p:nvSpPr>
        <p:spPr>
          <a:xfrm>
            <a:off x="3313850" y="2258954"/>
            <a:ext cx="221517" cy="13136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C25D55-1791-49E5-9F5C-544412B35684}"/>
              </a:ext>
            </a:extLst>
          </p:cNvPr>
          <p:cNvSpPr txBox="1"/>
          <p:nvPr/>
        </p:nvSpPr>
        <p:spPr>
          <a:xfrm>
            <a:off x="1395894" y="1955304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Zone FRET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05700C-2458-4F64-8E3E-00E6B51DEF75}"/>
              </a:ext>
            </a:extLst>
          </p:cNvPr>
          <p:cNvSpPr txBox="1"/>
          <p:nvPr/>
        </p:nvSpPr>
        <p:spPr>
          <a:xfrm>
            <a:off x="2984690" y="2458581"/>
            <a:ext cx="97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+mj-lt"/>
              </a:rPr>
              <a:t>contrôle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7A7D438-2DBF-4DB8-909B-E395603FAEFE}"/>
              </a:ext>
            </a:extLst>
          </p:cNvPr>
          <p:cNvSpPr/>
          <p:nvPr/>
        </p:nvSpPr>
        <p:spPr>
          <a:xfrm rot="531536">
            <a:off x="6238965" y="4881872"/>
            <a:ext cx="671383" cy="2857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1C08768-A186-4F30-A834-CCF1576E727B}"/>
              </a:ext>
            </a:extLst>
          </p:cNvPr>
          <p:cNvSpPr txBox="1"/>
          <p:nvPr/>
        </p:nvSpPr>
        <p:spPr>
          <a:xfrm>
            <a:off x="5859196" y="4474675"/>
            <a:ext cx="143092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+mj-lt"/>
              </a:rPr>
              <a:t>Poste de contrôle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5BA45B-5042-43CC-9EE5-DA5AE639B927}"/>
              </a:ext>
            </a:extLst>
          </p:cNvPr>
          <p:cNvSpPr txBox="1"/>
          <p:nvPr/>
        </p:nvSpPr>
        <p:spPr>
          <a:xfrm>
            <a:off x="6849607" y="3784689"/>
            <a:ext cx="92366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+mj-lt"/>
              </a:rPr>
              <a:t>Sortie P4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E9F4868-74B9-44D3-BBF3-89FACCC00CDD}"/>
              </a:ext>
            </a:extLst>
          </p:cNvPr>
          <p:cNvSpPr txBox="1"/>
          <p:nvPr/>
        </p:nvSpPr>
        <p:spPr>
          <a:xfrm>
            <a:off x="6168142" y="5469770"/>
            <a:ext cx="10008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+mj-lt"/>
              </a:rPr>
              <a:t>Sortie P10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F37B52E-276C-42F6-BBFF-B11E2001DCF1}"/>
              </a:ext>
            </a:extLst>
          </p:cNvPr>
          <p:cNvSpPr/>
          <p:nvPr/>
        </p:nvSpPr>
        <p:spPr>
          <a:xfrm>
            <a:off x="7080808" y="4100135"/>
            <a:ext cx="671383" cy="2857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1727896-98E2-423B-AF53-52FC7F5D9F1D}"/>
              </a:ext>
            </a:extLst>
          </p:cNvPr>
          <p:cNvSpPr/>
          <p:nvPr/>
        </p:nvSpPr>
        <p:spPr>
          <a:xfrm>
            <a:off x="7156523" y="5195002"/>
            <a:ext cx="347038" cy="2857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E18A9F-D811-4CB8-9C42-954EDE86E31F}"/>
              </a:ext>
            </a:extLst>
          </p:cNvPr>
          <p:cNvSpPr/>
          <p:nvPr/>
        </p:nvSpPr>
        <p:spPr>
          <a:xfrm>
            <a:off x="539708" y="3784689"/>
            <a:ext cx="4543425" cy="18106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solidFill>
                  <a:srgbClr val="FF0000"/>
                </a:solidFill>
                <a:latin typeface="+mj-lt"/>
              </a:rPr>
              <a:t>Entrée du FRET dans le Port : </a:t>
            </a:r>
          </a:p>
          <a:p>
            <a:pPr marL="365125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FF0000"/>
                </a:solidFill>
                <a:latin typeface="+mj-lt"/>
              </a:rPr>
              <a:t>Poste du Contrôle : 100 % du FRET</a:t>
            </a: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endParaRPr lang="fr-FR" b="1" dirty="0">
              <a:solidFill>
                <a:srgbClr val="0983E7"/>
              </a:solidFill>
              <a:latin typeface="+mj-lt"/>
            </a:endParaRPr>
          </a:p>
          <a:p>
            <a:pPr marL="365125" algn="just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solidFill>
                  <a:srgbClr val="00B050"/>
                </a:solidFill>
                <a:latin typeface="+mj-lt"/>
              </a:rPr>
              <a:t>Sorties des véhicules :</a:t>
            </a:r>
          </a:p>
          <a:p>
            <a:pPr marL="822325" lvl="1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0B050"/>
                </a:solidFill>
                <a:latin typeface="+mj-lt"/>
              </a:rPr>
              <a:t>Sortie P4 : 10 % du FRET</a:t>
            </a:r>
          </a:p>
          <a:p>
            <a:pPr marL="822325" lvl="1" algn="just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83E7"/>
              </a:buClr>
              <a:buSzPct val="85000"/>
              <a:defRPr/>
            </a:pPr>
            <a:r>
              <a:rPr lang="fr-FR" dirty="0">
                <a:solidFill>
                  <a:srgbClr val="00B050"/>
                </a:solidFill>
                <a:latin typeface="+mj-lt"/>
              </a:rPr>
              <a:t>Sortie P10 : 90 % du FRET</a:t>
            </a:r>
          </a:p>
        </p:txBody>
      </p:sp>
      <p:pic>
        <p:nvPicPr>
          <p:cNvPr id="35" name="Image 34" descr="Une image contenant objet d’extérieur&#10;&#10;Description générée automatiquement">
            <a:extLst>
              <a:ext uri="{FF2B5EF4-FFF2-40B4-BE49-F238E27FC236}">
                <a16:creationId xmlns:a16="http://schemas.microsoft.com/office/drawing/2014/main" id="{568FA9FF-C58B-45FB-B513-F0CF5C892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414" y="2740633"/>
            <a:ext cx="451145" cy="451145"/>
          </a:xfrm>
          <a:prstGeom prst="rect">
            <a:avLst/>
          </a:prstGeom>
        </p:spPr>
      </p:pic>
      <p:pic>
        <p:nvPicPr>
          <p:cNvPr id="36" name="Image 35" descr="Une image contenant objet d’extérieur&#10;&#10;Description générée automatiquement">
            <a:extLst>
              <a:ext uri="{FF2B5EF4-FFF2-40B4-BE49-F238E27FC236}">
                <a16:creationId xmlns:a16="http://schemas.microsoft.com/office/drawing/2014/main" id="{F60EB616-C931-4CED-8CAD-2E699104D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94567" y="5642849"/>
            <a:ext cx="451145" cy="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7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2DC6CF-1D6C-418E-9D79-07A659CCBA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11622"/>
          <a:stretch/>
        </p:blipFill>
        <p:spPr>
          <a:xfrm rot="5400000">
            <a:off x="2165465" y="220483"/>
            <a:ext cx="4813069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04B272D-CB17-4B3F-B863-78288BEE9DAC}"/>
              </a:ext>
            </a:extLst>
          </p:cNvPr>
          <p:cNvSpPr txBox="1"/>
          <p:nvPr/>
        </p:nvSpPr>
        <p:spPr>
          <a:xfrm>
            <a:off x="5303374" y="1265608"/>
            <a:ext cx="9236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+mj-lt"/>
              </a:rPr>
              <a:t>Sortie P4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D9CA159-4A40-4A58-B45B-DEE37F7BA770}"/>
              </a:ext>
            </a:extLst>
          </p:cNvPr>
          <p:cNvSpPr/>
          <p:nvPr/>
        </p:nvSpPr>
        <p:spPr>
          <a:xfrm>
            <a:off x="5087389" y="1607423"/>
            <a:ext cx="1288473" cy="83311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0F21205-FE75-4668-B486-D79723CF4136}"/>
              </a:ext>
            </a:extLst>
          </p:cNvPr>
          <p:cNvSpPr/>
          <p:nvPr/>
        </p:nvSpPr>
        <p:spPr>
          <a:xfrm>
            <a:off x="3827465" y="5123111"/>
            <a:ext cx="1624730" cy="51877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B6BE12-3AA7-47FB-9194-3D924808B75B}"/>
              </a:ext>
            </a:extLst>
          </p:cNvPr>
          <p:cNvSpPr txBox="1"/>
          <p:nvPr/>
        </p:nvSpPr>
        <p:spPr>
          <a:xfrm>
            <a:off x="4428039" y="2535610"/>
            <a:ext cx="11338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B050"/>
                </a:solidFill>
                <a:latin typeface="+mj-lt"/>
              </a:rPr>
              <a:t>Voies de sortie</a:t>
            </a:r>
          </a:p>
          <a:p>
            <a:pPr algn="ctr"/>
            <a:r>
              <a:rPr lang="fr-FR" sz="1100" dirty="0">
                <a:solidFill>
                  <a:srgbClr val="00B050"/>
                </a:solidFill>
                <a:latin typeface="+mj-lt"/>
              </a:rPr>
              <a:t>(x2)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715157-885D-4F56-85BA-17284EC63659}"/>
              </a:ext>
            </a:extLst>
          </p:cNvPr>
          <p:cNvSpPr txBox="1"/>
          <p:nvPr/>
        </p:nvSpPr>
        <p:spPr>
          <a:xfrm>
            <a:off x="5496624" y="5580332"/>
            <a:ext cx="11338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B050"/>
                </a:solidFill>
                <a:latin typeface="+mj-lt"/>
              </a:rPr>
              <a:t>Voies de sortie</a:t>
            </a:r>
          </a:p>
          <a:p>
            <a:pPr algn="ctr"/>
            <a:r>
              <a:rPr lang="fr-FR" sz="1100" dirty="0">
                <a:solidFill>
                  <a:srgbClr val="00B050"/>
                </a:solidFill>
                <a:latin typeface="+mj-lt"/>
              </a:rPr>
              <a:t>(x2)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3A42429-6C46-4588-843E-08F40BBDEBA1}"/>
              </a:ext>
            </a:extLst>
          </p:cNvPr>
          <p:cNvSpPr/>
          <p:nvPr/>
        </p:nvSpPr>
        <p:spPr>
          <a:xfrm>
            <a:off x="1823987" y="4447309"/>
            <a:ext cx="520202" cy="419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D9B7F2C-1F2C-47E5-9979-C593A2EFCEFA}"/>
              </a:ext>
            </a:extLst>
          </p:cNvPr>
          <p:cNvSpPr txBox="1"/>
          <p:nvPr/>
        </p:nvSpPr>
        <p:spPr>
          <a:xfrm>
            <a:off x="1425352" y="4910780"/>
            <a:ext cx="1317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  <a:latin typeface="+mj-lt"/>
              </a:rPr>
              <a:t>Guérite d’accueil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09483-358F-4868-825D-C360A4F40EC5}"/>
              </a:ext>
            </a:extLst>
          </p:cNvPr>
          <p:cNvSpPr/>
          <p:nvPr/>
        </p:nvSpPr>
        <p:spPr>
          <a:xfrm rot="525263">
            <a:off x="1840012" y="4318636"/>
            <a:ext cx="1940476" cy="359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A7DD48-3FD9-4337-94F4-3AEB8D98E30F}"/>
              </a:ext>
            </a:extLst>
          </p:cNvPr>
          <p:cNvSpPr txBox="1"/>
          <p:nvPr/>
        </p:nvSpPr>
        <p:spPr>
          <a:xfrm rot="480724">
            <a:off x="2286001" y="3998528"/>
            <a:ext cx="13174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  <a:latin typeface="+mj-lt"/>
              </a:rPr>
              <a:t>Entrée (</a:t>
            </a:r>
            <a:r>
              <a:rPr lang="fr-FR" sz="1100" dirty="0" err="1">
                <a:solidFill>
                  <a:srgbClr val="FF0000"/>
                </a:solidFill>
                <a:latin typeface="+mj-lt"/>
              </a:rPr>
              <a:t>Gate</a:t>
            </a:r>
            <a:r>
              <a:rPr lang="fr-FR" sz="1100" dirty="0">
                <a:solidFill>
                  <a:srgbClr val="FF0000"/>
                </a:solidFill>
                <a:latin typeface="+mj-lt"/>
              </a:rPr>
              <a:t> P10)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38C8EAE-E991-4B82-9D7A-A9B5AA01B882}"/>
              </a:ext>
            </a:extLst>
          </p:cNvPr>
          <p:cNvSpPr/>
          <p:nvPr/>
        </p:nvSpPr>
        <p:spPr>
          <a:xfrm>
            <a:off x="1255222" y="1596044"/>
            <a:ext cx="6068291" cy="490451"/>
          </a:xfrm>
          <a:custGeom>
            <a:avLst/>
            <a:gdLst>
              <a:gd name="connsiteX0" fmla="*/ 0 w 6068291"/>
              <a:gd name="connsiteY0" fmla="*/ 390698 h 490451"/>
              <a:gd name="connsiteX1" fmla="*/ 423949 w 6068291"/>
              <a:gd name="connsiteY1" fmla="*/ 482138 h 490451"/>
              <a:gd name="connsiteX2" fmla="*/ 997527 w 6068291"/>
              <a:gd name="connsiteY2" fmla="*/ 490451 h 490451"/>
              <a:gd name="connsiteX3" fmla="*/ 5253643 w 6068291"/>
              <a:gd name="connsiteY3" fmla="*/ 307571 h 490451"/>
              <a:gd name="connsiteX4" fmla="*/ 5860473 w 6068291"/>
              <a:gd name="connsiteY4" fmla="*/ 174567 h 490451"/>
              <a:gd name="connsiteX5" fmla="*/ 6068291 w 6068291"/>
              <a:gd name="connsiteY5" fmla="*/ 0 h 49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8291" h="490451">
                <a:moveTo>
                  <a:pt x="0" y="390698"/>
                </a:moveTo>
                <a:lnTo>
                  <a:pt x="423949" y="482138"/>
                </a:lnTo>
                <a:lnTo>
                  <a:pt x="997527" y="490451"/>
                </a:lnTo>
                <a:lnTo>
                  <a:pt x="5253643" y="307571"/>
                </a:lnTo>
                <a:lnTo>
                  <a:pt x="5860473" y="174567"/>
                </a:lnTo>
                <a:lnTo>
                  <a:pt x="6068291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A89CF34B-F0F1-41A7-8BBD-E9841C8921D2}"/>
              </a:ext>
            </a:extLst>
          </p:cNvPr>
          <p:cNvSpPr/>
          <p:nvPr/>
        </p:nvSpPr>
        <p:spPr>
          <a:xfrm>
            <a:off x="1255222" y="1749251"/>
            <a:ext cx="6068291" cy="490451"/>
          </a:xfrm>
          <a:custGeom>
            <a:avLst/>
            <a:gdLst>
              <a:gd name="connsiteX0" fmla="*/ 0 w 6068291"/>
              <a:gd name="connsiteY0" fmla="*/ 390698 h 490451"/>
              <a:gd name="connsiteX1" fmla="*/ 423949 w 6068291"/>
              <a:gd name="connsiteY1" fmla="*/ 482138 h 490451"/>
              <a:gd name="connsiteX2" fmla="*/ 997527 w 6068291"/>
              <a:gd name="connsiteY2" fmla="*/ 490451 h 490451"/>
              <a:gd name="connsiteX3" fmla="*/ 5253643 w 6068291"/>
              <a:gd name="connsiteY3" fmla="*/ 307571 h 490451"/>
              <a:gd name="connsiteX4" fmla="*/ 5860473 w 6068291"/>
              <a:gd name="connsiteY4" fmla="*/ 174567 h 490451"/>
              <a:gd name="connsiteX5" fmla="*/ 6068291 w 6068291"/>
              <a:gd name="connsiteY5" fmla="*/ 0 h 49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8291" h="490451">
                <a:moveTo>
                  <a:pt x="0" y="390698"/>
                </a:moveTo>
                <a:lnTo>
                  <a:pt x="423949" y="482138"/>
                </a:lnTo>
                <a:lnTo>
                  <a:pt x="997527" y="490451"/>
                </a:lnTo>
                <a:lnTo>
                  <a:pt x="5253643" y="307571"/>
                </a:lnTo>
                <a:lnTo>
                  <a:pt x="5860473" y="174567"/>
                </a:lnTo>
                <a:lnTo>
                  <a:pt x="6068291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80C39-FB6A-4386-8A90-217C6FF59A40}"/>
              </a:ext>
            </a:extLst>
          </p:cNvPr>
          <p:cNvSpPr/>
          <p:nvPr/>
        </p:nvSpPr>
        <p:spPr>
          <a:xfrm rot="21420231">
            <a:off x="5452195" y="1723735"/>
            <a:ext cx="524656" cy="1044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8502CB-C092-453B-B349-7730F8B920BC}"/>
              </a:ext>
            </a:extLst>
          </p:cNvPr>
          <p:cNvSpPr/>
          <p:nvPr/>
        </p:nvSpPr>
        <p:spPr>
          <a:xfrm rot="21420231">
            <a:off x="5421412" y="2202806"/>
            <a:ext cx="524656" cy="1044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D16A42-F224-4536-BBB3-1466E5A2FDC5}"/>
              </a:ext>
            </a:extLst>
          </p:cNvPr>
          <p:cNvSpPr/>
          <p:nvPr/>
        </p:nvSpPr>
        <p:spPr>
          <a:xfrm rot="21420231">
            <a:off x="4418628" y="5325775"/>
            <a:ext cx="524656" cy="1044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B1C3F6A6-F829-42D3-84A0-65D7AA626DA4}"/>
              </a:ext>
            </a:extLst>
          </p:cNvPr>
          <p:cNvSpPr/>
          <p:nvPr/>
        </p:nvSpPr>
        <p:spPr>
          <a:xfrm>
            <a:off x="1263535" y="5370022"/>
            <a:ext cx="4854632" cy="232756"/>
          </a:xfrm>
          <a:custGeom>
            <a:avLst/>
            <a:gdLst>
              <a:gd name="connsiteX0" fmla="*/ 0 w 4854632"/>
              <a:gd name="connsiteY0" fmla="*/ 232756 h 232756"/>
              <a:gd name="connsiteX1" fmla="*/ 4513810 w 4854632"/>
              <a:gd name="connsiteY1" fmla="*/ 83127 h 232756"/>
              <a:gd name="connsiteX2" fmla="*/ 4854632 w 4854632"/>
              <a:gd name="connsiteY2" fmla="*/ 0 h 2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4632" h="232756">
                <a:moveTo>
                  <a:pt x="0" y="232756"/>
                </a:moveTo>
                <a:lnTo>
                  <a:pt x="4513810" y="83127"/>
                </a:lnTo>
                <a:lnTo>
                  <a:pt x="4854632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60B5BFBB-AEAD-4E95-9979-14AD3BAB339C}"/>
              </a:ext>
            </a:extLst>
          </p:cNvPr>
          <p:cNvSpPr/>
          <p:nvPr/>
        </p:nvSpPr>
        <p:spPr>
          <a:xfrm>
            <a:off x="1369198" y="5123111"/>
            <a:ext cx="4854632" cy="232756"/>
          </a:xfrm>
          <a:custGeom>
            <a:avLst/>
            <a:gdLst>
              <a:gd name="connsiteX0" fmla="*/ 0 w 4854632"/>
              <a:gd name="connsiteY0" fmla="*/ 232756 h 232756"/>
              <a:gd name="connsiteX1" fmla="*/ 4513810 w 4854632"/>
              <a:gd name="connsiteY1" fmla="*/ 83127 h 232756"/>
              <a:gd name="connsiteX2" fmla="*/ 4854632 w 4854632"/>
              <a:gd name="connsiteY2" fmla="*/ 0 h 2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4632" h="232756">
                <a:moveTo>
                  <a:pt x="0" y="232756"/>
                </a:moveTo>
                <a:lnTo>
                  <a:pt x="4513810" y="83127"/>
                </a:lnTo>
                <a:lnTo>
                  <a:pt x="4854632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175E92-BEED-4C84-AE4A-FEAAD6B1F1FF}"/>
              </a:ext>
            </a:extLst>
          </p:cNvPr>
          <p:cNvSpPr txBox="1"/>
          <p:nvPr/>
        </p:nvSpPr>
        <p:spPr>
          <a:xfrm>
            <a:off x="4251960" y="5692220"/>
            <a:ext cx="9636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+mj-lt"/>
              </a:rPr>
              <a:t>Sortie P10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AF2387BD-DFFD-4ADD-BDF6-FD5279F40972}"/>
              </a:ext>
            </a:extLst>
          </p:cNvPr>
          <p:cNvSpPr/>
          <p:nvPr/>
        </p:nvSpPr>
        <p:spPr>
          <a:xfrm>
            <a:off x="2036618" y="3757353"/>
            <a:ext cx="4430684" cy="1088967"/>
          </a:xfrm>
          <a:custGeom>
            <a:avLst/>
            <a:gdLst>
              <a:gd name="connsiteX0" fmla="*/ 4430684 w 4430684"/>
              <a:gd name="connsiteY0" fmla="*/ 0 h 1088967"/>
              <a:gd name="connsiteX1" fmla="*/ 4139738 w 4430684"/>
              <a:gd name="connsiteY1" fmla="*/ 897774 h 1088967"/>
              <a:gd name="connsiteX2" fmla="*/ 3857106 w 4430684"/>
              <a:gd name="connsiteY2" fmla="*/ 1064029 h 1088967"/>
              <a:gd name="connsiteX3" fmla="*/ 3449782 w 4430684"/>
              <a:gd name="connsiteY3" fmla="*/ 1080654 h 1088967"/>
              <a:gd name="connsiteX4" fmla="*/ 3075709 w 4430684"/>
              <a:gd name="connsiteY4" fmla="*/ 1088967 h 1088967"/>
              <a:gd name="connsiteX5" fmla="*/ 0 w 4430684"/>
              <a:gd name="connsiteY5" fmla="*/ 665018 h 10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0684" h="1088967">
                <a:moveTo>
                  <a:pt x="4430684" y="0"/>
                </a:moveTo>
                <a:lnTo>
                  <a:pt x="4139738" y="897774"/>
                </a:lnTo>
                <a:lnTo>
                  <a:pt x="3857106" y="1064029"/>
                </a:lnTo>
                <a:lnTo>
                  <a:pt x="3449782" y="1080654"/>
                </a:lnTo>
                <a:lnTo>
                  <a:pt x="3075709" y="1088967"/>
                </a:lnTo>
                <a:lnTo>
                  <a:pt x="0" y="665018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5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7F2D5-D2B1-47DA-AD16-04ED29D66289}"/>
              </a:ext>
            </a:extLst>
          </p:cNvPr>
          <p:cNvSpPr/>
          <p:nvPr/>
        </p:nvSpPr>
        <p:spPr>
          <a:xfrm>
            <a:off x="255414" y="1011463"/>
            <a:ext cx="16852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5000"/>
              <a:defRPr/>
            </a:pPr>
            <a:r>
              <a:rPr lang="fr-FR" b="1" dirty="0">
                <a:latin typeface="+mj-lt"/>
              </a:rPr>
              <a:t>Entrée </a:t>
            </a:r>
            <a:r>
              <a:rPr lang="fr-FR" b="1" dirty="0" err="1">
                <a:latin typeface="+mj-lt"/>
              </a:rPr>
              <a:t>Gate</a:t>
            </a:r>
            <a:r>
              <a:rPr lang="fr-FR" b="1" dirty="0">
                <a:latin typeface="+mj-lt"/>
              </a:rPr>
              <a:t> P10</a:t>
            </a:r>
            <a:endParaRPr lang="fr-FR" dirty="0">
              <a:latin typeface="+mj-lt"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EDD0605-00C4-4153-8B02-3F520F1B744D}"/>
              </a:ext>
            </a:extLst>
          </p:cNvPr>
          <p:cNvGrpSpPr/>
          <p:nvPr/>
        </p:nvGrpSpPr>
        <p:grpSpPr>
          <a:xfrm>
            <a:off x="4538078" y="1074355"/>
            <a:ext cx="4052584" cy="2270965"/>
            <a:chOff x="4538078" y="1074355"/>
            <a:chExt cx="4052584" cy="2270965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F0D31BC5-1693-41FF-B04B-82AC3D98DEB8}"/>
                </a:ext>
              </a:extLst>
            </p:cNvPr>
            <p:cNvGrpSpPr/>
            <p:nvPr/>
          </p:nvGrpSpPr>
          <p:grpSpPr>
            <a:xfrm>
              <a:off x="4593758" y="1453928"/>
              <a:ext cx="3996904" cy="1891392"/>
              <a:chOff x="4608931" y="1669216"/>
              <a:chExt cx="3996904" cy="1891392"/>
            </a:xfrm>
          </p:grpSpPr>
          <p:pic>
            <p:nvPicPr>
              <p:cNvPr id="3" name="Image 2" descr="Une image contenant ciel, extérieur, rue&#10;&#10;Description générée automatiquement">
                <a:extLst>
                  <a:ext uri="{FF2B5EF4-FFF2-40B4-BE49-F238E27FC236}">
                    <a16:creationId xmlns:a16="http://schemas.microsoft.com/office/drawing/2014/main" id="{9E1EC344-F102-394D-BED5-3C07CE487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8931" y="1669216"/>
                <a:ext cx="3996904" cy="1891392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2" name="Modèle 3D 1" descr="Flèche droite">
                    <a:extLst>
                      <a:ext uri="{FF2B5EF4-FFF2-40B4-BE49-F238E27FC236}">
                        <a16:creationId xmlns:a16="http://schemas.microsoft.com/office/drawing/2014/main" id="{F8267344-3FDC-2943-88F7-2B3D1B09D69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80441963"/>
                      </p:ext>
                    </p:extLst>
                  </p:nvPr>
                </p:nvGraphicFramePr>
                <p:xfrm rot="4532355">
                  <a:off x="6321746" y="2511012"/>
                  <a:ext cx="772730" cy="1163986"/>
                </p:xfrm>
                <a:graphic>
                  <a:graphicData uri="http://schemas.microsoft.com/office/drawing/2017/model3d">
                    <am3d:model3d r:embed="rId6">
                      <am3d:spPr>
                        <a:xfrm rot="4532355">
                          <a:off x="0" y="0"/>
                          <a:ext cx="772730" cy="1163986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49633479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2103194" d="1000000"/>
                        <am3d:preTrans dx="2352668" dy="-9950183" dz="0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3976922" ay="-2626641" az="3454799"/>
                        <am3d:postTrans dx="0" dy="0" dz="0"/>
                      </am3d:trans>
                      <am3d:raster rName="Office3DRenderer" rVer="16.0.8326">
                        <am3d:blip r:embed="rId7"/>
                      </am3d:raster>
                      <am3d:objViewport viewportSz="1398739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2" name="Modèle 3D 1" descr="Flèche droite">
                    <a:extLst>
                      <a:ext uri="{FF2B5EF4-FFF2-40B4-BE49-F238E27FC236}">
                        <a16:creationId xmlns:a16="http://schemas.microsoft.com/office/drawing/2014/main" id="{F8267344-3FDC-2943-88F7-2B3D1B09D693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rot="4532355">
                    <a:off x="6306573" y="2295724"/>
                    <a:ext cx="772730" cy="1163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15" name="Modèle 3D 14" descr="Flèche droite">
                    <a:extLst>
                      <a:ext uri="{FF2B5EF4-FFF2-40B4-BE49-F238E27FC236}">
                        <a16:creationId xmlns:a16="http://schemas.microsoft.com/office/drawing/2014/main" id="{C0735055-4D77-5247-8198-A7151D4C5F3A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71959866"/>
                      </p:ext>
                    </p:extLst>
                  </p:nvPr>
                </p:nvGraphicFramePr>
                <p:xfrm rot="5400000">
                  <a:off x="4672750" y="2742276"/>
                  <a:ext cx="757327" cy="594514"/>
                </p:xfrm>
                <a:graphic>
                  <a:graphicData uri="http://schemas.microsoft.com/office/drawing/2017/model3d">
                    <am3d:model3d r:embed="rId6">
                      <am3d:spPr>
                        <a:xfrm rot="5400000">
                          <a:off x="0" y="0"/>
                          <a:ext cx="757327" cy="594514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49633479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2103194" d="1000000"/>
                        <am3d:preTrans dx="2352668" dy="-9950183" dz="0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674798" ay="-4460465" az="650252"/>
                        <am3d:postTrans dx="0" dy="0" dz="0"/>
                      </am3d:trans>
                      <am3d:raster rName="Office3DRenderer" rVer="16.0.8326">
                        <am3d:blip r:embed="rId8"/>
                      </am3d:raster>
                      <am3d:objViewport viewportSz="1808838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15" name="Modèle 3D 14" descr="Flèche droite">
                    <a:extLst>
                      <a:ext uri="{FF2B5EF4-FFF2-40B4-BE49-F238E27FC236}">
                        <a16:creationId xmlns:a16="http://schemas.microsoft.com/office/drawing/2014/main" id="{C0735055-4D77-5247-8198-A7151D4C5F3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 rot="5400000">
                    <a:off x="4657577" y="2526988"/>
                    <a:ext cx="757327" cy="594514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698F6FC-931B-3543-AB4B-BDB1D38F7C0D}"/>
                  </a:ext>
                </a:extLst>
              </p:cNvPr>
              <p:cNvSpPr txBox="1"/>
              <p:nvPr/>
            </p:nvSpPr>
            <p:spPr>
              <a:xfrm>
                <a:off x="7311916" y="3268280"/>
                <a:ext cx="675075" cy="2539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chemeClr val="bg1"/>
                    </a:solidFill>
                  </a:rPr>
                  <a:t>voie N°1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EA1D1BE-C7DF-7049-A22E-6A94EC51BB73}"/>
                  </a:ext>
                </a:extLst>
              </p:cNvPr>
              <p:cNvSpPr txBox="1"/>
              <p:nvPr/>
            </p:nvSpPr>
            <p:spPr>
              <a:xfrm>
                <a:off x="4818821" y="3268280"/>
                <a:ext cx="675075" cy="25391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>
                    <a:solidFill>
                      <a:schemeClr val="bg1"/>
                    </a:solidFill>
                  </a:rPr>
                  <a:t>voie N°2</a:t>
                </a:r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83555776-B53F-CD49-8C34-73D3A3B9E063}"/>
                  </a:ext>
                </a:extLst>
              </p:cNvPr>
              <p:cNvSpPr/>
              <p:nvPr/>
            </p:nvSpPr>
            <p:spPr>
              <a:xfrm>
                <a:off x="7712943" y="2394662"/>
                <a:ext cx="459251" cy="8274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C77CEC58-1FE0-EA45-9C47-285CC7BA3DFE}"/>
                  </a:ext>
                </a:extLst>
              </p:cNvPr>
              <p:cNvSpPr/>
              <p:nvPr/>
            </p:nvSpPr>
            <p:spPr>
              <a:xfrm>
                <a:off x="6142471" y="2501677"/>
                <a:ext cx="221338" cy="44695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DCA294E7-895A-0B4C-AA97-0CD8D25AB234}"/>
                  </a:ext>
                </a:extLst>
              </p:cNvPr>
              <p:cNvSpPr/>
              <p:nvPr/>
            </p:nvSpPr>
            <p:spPr>
              <a:xfrm>
                <a:off x="5668295" y="2523656"/>
                <a:ext cx="153821" cy="33190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C5A74F4D-83E9-A943-BD8D-D5668A870773}"/>
                  </a:ext>
                </a:extLst>
              </p:cNvPr>
              <p:cNvSpPr/>
              <p:nvPr/>
            </p:nvSpPr>
            <p:spPr>
              <a:xfrm>
                <a:off x="5496122" y="2523656"/>
                <a:ext cx="153821" cy="331902"/>
              </a:xfrm>
              <a:prstGeom prst="ellipse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A107D6D-C476-5847-B5E4-1A7DA0401685}"/>
                  </a:ext>
                </a:extLst>
              </p:cNvPr>
              <p:cNvSpPr txBox="1"/>
              <p:nvPr/>
            </p:nvSpPr>
            <p:spPr>
              <a:xfrm>
                <a:off x="4699288" y="1808722"/>
                <a:ext cx="914139" cy="20005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solidFill>
                      <a:schemeClr val="bg1"/>
                    </a:solidFill>
                  </a:rPr>
                  <a:t>Lecteurs plaque Av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49DC180-3330-7C4F-B4CA-B7DC4B97E5FA}"/>
                  </a:ext>
                </a:extLst>
              </p:cNvPr>
              <p:cNvSpPr txBox="1"/>
              <p:nvPr/>
            </p:nvSpPr>
            <p:spPr>
              <a:xfrm>
                <a:off x="7581497" y="1808722"/>
                <a:ext cx="914139" cy="20005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solidFill>
                      <a:schemeClr val="bg1"/>
                    </a:solidFill>
                  </a:rPr>
                  <a:t>Lecteurs plaque Ar</a:t>
                </a: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D89C51-171C-47DE-ACE8-25DBD7318D85}"/>
                </a:ext>
              </a:extLst>
            </p:cNvPr>
            <p:cNvSpPr/>
            <p:nvPr/>
          </p:nvSpPr>
          <p:spPr>
            <a:xfrm>
              <a:off x="4538078" y="1074355"/>
              <a:ext cx="12800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5000"/>
                <a:defRPr/>
              </a:pPr>
              <a:r>
                <a:rPr lang="fr-FR" b="1" dirty="0">
                  <a:latin typeface="+mj-lt"/>
                </a:rPr>
                <a:t>Sortie P10</a:t>
              </a:r>
              <a:endParaRPr lang="fr-FR" dirty="0">
                <a:latin typeface="+mj-lt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196F0487-13C1-4367-8AB5-833267EFC6D5}"/>
              </a:ext>
            </a:extLst>
          </p:cNvPr>
          <p:cNvGrpSpPr/>
          <p:nvPr/>
        </p:nvGrpSpPr>
        <p:grpSpPr>
          <a:xfrm>
            <a:off x="522257" y="3857659"/>
            <a:ext cx="2965663" cy="1876358"/>
            <a:chOff x="522257" y="3816094"/>
            <a:chExt cx="2965663" cy="1876358"/>
          </a:xfrm>
        </p:grpSpPr>
        <p:pic>
          <p:nvPicPr>
            <p:cNvPr id="59" name="Image 58" descr="Une image contenant ciel, extérieur, terrain, remorque&#10;&#10;Description générée automatiquement">
              <a:extLst>
                <a:ext uri="{FF2B5EF4-FFF2-40B4-BE49-F238E27FC236}">
                  <a16:creationId xmlns:a16="http://schemas.microsoft.com/office/drawing/2014/main" id="{7548C240-BA0B-4BBE-B5D6-3B85E056B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52"/>
            <a:stretch/>
          </p:blipFill>
          <p:spPr>
            <a:xfrm>
              <a:off x="600842" y="4091254"/>
              <a:ext cx="2887078" cy="160119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41" name="Modèle 3D 40" descr="Flèche droite">
                  <a:extLst>
                    <a:ext uri="{FF2B5EF4-FFF2-40B4-BE49-F238E27FC236}">
                      <a16:creationId xmlns:a16="http://schemas.microsoft.com/office/drawing/2014/main" id="{814D0245-7CB3-43C7-8BFA-79E740AA5C9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56450726"/>
                    </p:ext>
                  </p:extLst>
                </p:nvPr>
              </p:nvGraphicFramePr>
              <p:xfrm rot="5400000">
                <a:off x="1434023" y="4853780"/>
                <a:ext cx="197825" cy="365940"/>
              </p:xfrm>
              <a:graphic>
                <a:graphicData uri="http://schemas.microsoft.com/office/drawing/2017/model3d">
                  <am3d:model3d r:embed="rId6">
                    <am3d:spPr>
                      <a:xfrm rot="5400000">
                        <a:off x="0" y="0"/>
                        <a:ext cx="197825" cy="365940"/>
                      </a:xfrm>
                      <a:prstGeom prst="rect">
                        <a:avLst/>
                      </a:prstGeom>
                    </am3d:spPr>
                    <am3d:camera>
                      <am3d:pos x="0" y="0" z="49633479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103194" d="1000000"/>
                      <am3d:preTrans dx="2352668" dy="-9950183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6922235" ay="4258169" az="-6998498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73187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41" name="Modèle 3D 40" descr="Flèche droite">
                  <a:extLst>
                    <a:ext uri="{FF2B5EF4-FFF2-40B4-BE49-F238E27FC236}">
                      <a16:creationId xmlns:a16="http://schemas.microsoft.com/office/drawing/2014/main" id="{814D0245-7CB3-43C7-8BFA-79E740AA5C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5400000">
                  <a:off x="1434023" y="4895345"/>
                  <a:ext cx="197825" cy="3659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76BCB07A-F536-41A5-9503-DBF663BA77E1}"/>
                </a:ext>
              </a:extLst>
            </p:cNvPr>
            <p:cNvSpPr/>
            <p:nvPr/>
          </p:nvSpPr>
          <p:spPr>
            <a:xfrm>
              <a:off x="1027913" y="4309843"/>
              <a:ext cx="180000" cy="6449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ECF97F0-0759-483E-A0ED-D07A54E89B5C}"/>
                </a:ext>
              </a:extLst>
            </p:cNvPr>
            <p:cNvSpPr/>
            <p:nvPr/>
          </p:nvSpPr>
          <p:spPr>
            <a:xfrm>
              <a:off x="1577359" y="4295863"/>
              <a:ext cx="180000" cy="7075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A18587-1463-4FBB-BD8F-84983DDDD712}"/>
                </a:ext>
              </a:extLst>
            </p:cNvPr>
            <p:cNvSpPr/>
            <p:nvPr/>
          </p:nvSpPr>
          <p:spPr>
            <a:xfrm>
              <a:off x="522257" y="3816094"/>
              <a:ext cx="16852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5000"/>
                <a:defRPr/>
              </a:pPr>
              <a:r>
                <a:rPr lang="fr-FR" sz="1400" b="1" dirty="0">
                  <a:latin typeface="+mj-lt"/>
                </a:rPr>
                <a:t>Contrôle P10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18FCC81F-D8FA-40DF-881D-2DC6B71E091A}"/>
                </a:ext>
              </a:extLst>
            </p:cNvPr>
            <p:cNvSpPr txBox="1"/>
            <p:nvPr/>
          </p:nvSpPr>
          <p:spPr>
            <a:xfrm>
              <a:off x="615657" y="4102957"/>
              <a:ext cx="691544" cy="20005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latin typeface="+mj-lt"/>
                </a:rPr>
                <a:t>Portique P10</a:t>
              </a:r>
              <a:endParaRPr lang="fr-FR" sz="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A5285A9-C1F9-4854-9610-A0637CDF0E14}"/>
                </a:ext>
              </a:extLst>
            </p:cNvPr>
            <p:cNvSpPr txBox="1"/>
            <p:nvPr/>
          </p:nvSpPr>
          <p:spPr>
            <a:xfrm>
              <a:off x="2407405" y="4335059"/>
              <a:ext cx="10263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latin typeface="+mj-lt"/>
                </a:rPr>
                <a:t>Guérite d’accueil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517B087D-3864-4C8C-873B-CE811D551022}"/>
              </a:ext>
            </a:extLst>
          </p:cNvPr>
          <p:cNvGrpSpPr/>
          <p:nvPr/>
        </p:nvGrpSpPr>
        <p:grpSpPr>
          <a:xfrm>
            <a:off x="167471" y="1375228"/>
            <a:ext cx="3625635" cy="2450622"/>
            <a:chOff x="167471" y="1375228"/>
            <a:chExt cx="3625635" cy="24506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36CADF-D1F0-4318-B0D2-863B3A0FEB3F}"/>
                </a:ext>
              </a:extLst>
            </p:cNvPr>
            <p:cNvSpPr/>
            <p:nvPr/>
          </p:nvSpPr>
          <p:spPr>
            <a:xfrm>
              <a:off x="522257" y="1375228"/>
              <a:ext cx="168526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chemeClr val="tx1">
                    <a:lumMod val="65000"/>
                    <a:lumOff val="35000"/>
                  </a:schemeClr>
                </a:buClr>
                <a:buSzPct val="85000"/>
                <a:defRPr/>
              </a:pPr>
              <a:r>
                <a:rPr lang="fr-FR" sz="1400" b="1" dirty="0">
                  <a:latin typeface="+mj-lt"/>
                </a:rPr>
                <a:t>Portique P10</a:t>
              </a:r>
              <a:endParaRPr lang="fr-FR" sz="1400" dirty="0">
                <a:latin typeface="+mj-lt"/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242DA522-5860-4087-9E13-C9FF4F9E1B05}"/>
                </a:ext>
              </a:extLst>
            </p:cNvPr>
            <p:cNvGrpSpPr/>
            <p:nvPr/>
          </p:nvGrpSpPr>
          <p:grpSpPr>
            <a:xfrm>
              <a:off x="167471" y="1657022"/>
              <a:ext cx="3625635" cy="2168828"/>
              <a:chOff x="336831" y="1655629"/>
              <a:chExt cx="3625635" cy="2168828"/>
            </a:xfrm>
          </p:grpSpPr>
          <p:pic>
            <p:nvPicPr>
              <p:cNvPr id="51" name="Image 50" descr="Une image contenant ciel, extérieur, terrain, rive&#10;&#10;Description générée automatiquement">
                <a:extLst>
                  <a:ext uri="{FF2B5EF4-FFF2-40B4-BE49-F238E27FC236}">
                    <a16:creationId xmlns:a16="http://schemas.microsoft.com/office/drawing/2014/main" id="{4FC42A59-3099-471E-81F8-29AA9DA430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202" y="1655629"/>
                <a:ext cx="2891771" cy="216882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BB43FF05-BC3E-458A-92A7-BDBCEB22918B}"/>
                  </a:ext>
                </a:extLst>
              </p:cNvPr>
              <p:cNvSpPr/>
              <p:nvPr/>
            </p:nvSpPr>
            <p:spPr>
              <a:xfrm>
                <a:off x="1177405" y="1962399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39DE4634-9C32-4D5E-88AF-2C13F1FB6B18}"/>
                  </a:ext>
                </a:extLst>
              </p:cNvPr>
              <p:cNvSpPr/>
              <p:nvPr/>
            </p:nvSpPr>
            <p:spPr>
              <a:xfrm>
                <a:off x="2527759" y="1962399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2014F17B-0CE9-4158-8E5C-69D8977E628D}"/>
                  </a:ext>
                </a:extLst>
              </p:cNvPr>
              <p:cNvSpPr/>
              <p:nvPr/>
            </p:nvSpPr>
            <p:spPr>
              <a:xfrm>
                <a:off x="2709933" y="2707686"/>
                <a:ext cx="180000" cy="391979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CD3EC41F-2116-40CF-A244-9F1B17875AEB}"/>
                  </a:ext>
                </a:extLst>
              </p:cNvPr>
              <p:cNvSpPr/>
              <p:nvPr/>
            </p:nvSpPr>
            <p:spPr>
              <a:xfrm>
                <a:off x="1177889" y="1683275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B760F679-4E8E-4B86-B5A9-C6B9E222171C}"/>
                  </a:ext>
                </a:extLst>
              </p:cNvPr>
              <p:cNvSpPr/>
              <p:nvPr/>
            </p:nvSpPr>
            <p:spPr>
              <a:xfrm>
                <a:off x="2527759" y="1697593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D67E924C-E778-4878-834A-D6828215AC19}"/>
                  </a:ext>
                </a:extLst>
              </p:cNvPr>
              <p:cNvSpPr/>
              <p:nvPr/>
            </p:nvSpPr>
            <p:spPr>
              <a:xfrm>
                <a:off x="1177405" y="2220514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5DACF663-DDDF-46AB-8877-C3822B1CA463}"/>
                  </a:ext>
                </a:extLst>
              </p:cNvPr>
              <p:cNvSpPr/>
              <p:nvPr/>
            </p:nvSpPr>
            <p:spPr>
              <a:xfrm>
                <a:off x="2486765" y="2178535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0A3E54D2-0483-4DA6-8D83-B5DB9AA58FCE}"/>
                  </a:ext>
                </a:extLst>
              </p:cNvPr>
              <p:cNvSpPr/>
              <p:nvPr/>
            </p:nvSpPr>
            <p:spPr>
              <a:xfrm>
                <a:off x="1209395" y="2986191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099D0B9B-038C-4B06-94A1-7DFA930EF29D}"/>
                  </a:ext>
                </a:extLst>
              </p:cNvPr>
              <p:cNvSpPr/>
              <p:nvPr/>
            </p:nvSpPr>
            <p:spPr>
              <a:xfrm>
                <a:off x="2544715" y="2713993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50B3B6B9-1748-4FCE-B4F6-DD8FEE65EA96}"/>
                  </a:ext>
                </a:extLst>
              </p:cNvPr>
              <p:cNvSpPr/>
              <p:nvPr/>
            </p:nvSpPr>
            <p:spPr>
              <a:xfrm>
                <a:off x="2482781" y="2856000"/>
                <a:ext cx="147451" cy="14388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0174A4EC-1627-4464-A098-13333D55834B}"/>
                  </a:ext>
                </a:extLst>
              </p:cNvPr>
              <p:cNvSpPr txBox="1"/>
              <p:nvPr/>
            </p:nvSpPr>
            <p:spPr>
              <a:xfrm>
                <a:off x="2701726" y="2433940"/>
                <a:ext cx="887693" cy="20005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solidFill>
                      <a:schemeClr val="bg1"/>
                    </a:solidFill>
                  </a:rPr>
                  <a:t>Lecteurs de plaque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C9D3902-F02D-4E48-8D0D-3A49036E1769}"/>
                  </a:ext>
                </a:extLst>
              </p:cNvPr>
              <p:cNvSpPr txBox="1"/>
              <p:nvPr/>
            </p:nvSpPr>
            <p:spPr>
              <a:xfrm>
                <a:off x="531172" y="1673248"/>
                <a:ext cx="558181" cy="20005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cameras</a:t>
                </a:r>
                <a:r>
                  <a:rPr lang="fr-FR" sz="7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27BAB1A5-A990-4426-804A-9A114A8A7AFB}"/>
                  </a:ext>
                </a:extLst>
              </p:cNvPr>
              <p:cNvSpPr txBox="1"/>
              <p:nvPr/>
            </p:nvSpPr>
            <p:spPr>
              <a:xfrm>
                <a:off x="336831" y="1979544"/>
                <a:ext cx="691544" cy="20005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Nappes laser</a:t>
                </a:r>
                <a:endParaRPr lang="fr-FR" sz="7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40" name="Modèle 3D 39" descr="Flèche droite">
                    <a:extLst>
                      <a:ext uri="{FF2B5EF4-FFF2-40B4-BE49-F238E27FC236}">
                        <a16:creationId xmlns:a16="http://schemas.microsoft.com/office/drawing/2014/main" id="{8E501D81-1C2F-400A-9F18-7425802E1B9A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88260017"/>
                      </p:ext>
                    </p:extLst>
                  </p:nvPr>
                </p:nvGraphicFramePr>
                <p:xfrm rot="5400000">
                  <a:off x="1658109" y="3036179"/>
                  <a:ext cx="566561" cy="552065"/>
                </p:xfrm>
                <a:graphic>
                  <a:graphicData uri="http://schemas.microsoft.com/office/drawing/2017/model3d">
                    <am3d:model3d r:embed="rId6">
                      <am3d:spPr>
                        <a:xfrm rot="5400000">
                          <a:off x="0" y="0"/>
                          <a:ext cx="566561" cy="552065"/>
                        </a:xfrm>
                        <a:prstGeom prst="rect">
                          <a:avLst/>
                        </a:prstGeom>
                      </am3d:spPr>
                      <am3d:camera>
                        <am3d:pos x="0" y="0" z="49633479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2103194" d="1000000"/>
                        <am3d:preTrans dx="2352668" dy="-9950183" dz="0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8680630" ay="4177267" az="8784137"/>
                        <am3d:postTrans dx="0" dy="0" dz="0"/>
                      </am3d:trans>
                      <am3d:raster rName="Office3DRenderer" rVer="16.0.8326">
                        <am3d:blip r:embed="rId12"/>
                      </am3d:raster>
                      <am3d:objViewport viewportSz="1237387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40" name="Modèle 3D 39" descr="Flèche droite">
                    <a:extLst>
                      <a:ext uri="{FF2B5EF4-FFF2-40B4-BE49-F238E27FC236}">
                        <a16:creationId xmlns:a16="http://schemas.microsoft.com/office/drawing/2014/main" id="{8E501D81-1C2F-400A-9F18-7425802E1B9A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 rot="5400000">
                    <a:off x="1488749" y="3037572"/>
                    <a:ext cx="566561" cy="552065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D4FA86B6-BA62-4EFB-8362-F7F9D0FFE7BC}"/>
                  </a:ext>
                </a:extLst>
              </p:cNvPr>
              <p:cNvSpPr/>
              <p:nvPr/>
            </p:nvSpPr>
            <p:spPr>
              <a:xfrm>
                <a:off x="1197273" y="2707206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Ellipse 52">
                <a:extLst>
                  <a:ext uri="{FF2B5EF4-FFF2-40B4-BE49-F238E27FC236}">
                    <a16:creationId xmlns:a16="http://schemas.microsoft.com/office/drawing/2014/main" id="{6EE84632-6C7B-4643-9150-93A9246B8205}"/>
                  </a:ext>
                </a:extLst>
              </p:cNvPr>
              <p:cNvSpPr/>
              <p:nvPr/>
            </p:nvSpPr>
            <p:spPr>
              <a:xfrm>
                <a:off x="2501979" y="3011428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607FC911-1677-4E2B-BC95-62C2FB951DFF}"/>
                  </a:ext>
                </a:extLst>
              </p:cNvPr>
              <p:cNvSpPr txBox="1"/>
              <p:nvPr/>
            </p:nvSpPr>
            <p:spPr>
              <a:xfrm>
                <a:off x="3230793" y="2752146"/>
                <a:ext cx="731673" cy="20005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>
                    <a:solidFill>
                      <a:schemeClr val="bg1"/>
                    </a:solidFill>
                  </a:rPr>
                  <a:t>Mesures laser</a:t>
                </a:r>
              </a:p>
            </p:txBody>
          </p:sp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4274AA49-0B1C-4878-BFB0-75D6758B6F64}"/>
                  </a:ext>
                </a:extLst>
              </p:cNvPr>
              <p:cNvSpPr/>
              <p:nvPr/>
            </p:nvSpPr>
            <p:spPr>
              <a:xfrm>
                <a:off x="3098110" y="3149327"/>
                <a:ext cx="324000" cy="324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6" name="Ellipse 55">
                <a:extLst>
                  <a:ext uri="{FF2B5EF4-FFF2-40B4-BE49-F238E27FC236}">
                    <a16:creationId xmlns:a16="http://schemas.microsoft.com/office/drawing/2014/main" id="{4BB1F033-571C-47CB-B0B3-703D8B74953A}"/>
                  </a:ext>
                </a:extLst>
              </p:cNvPr>
              <p:cNvSpPr/>
              <p:nvPr/>
            </p:nvSpPr>
            <p:spPr>
              <a:xfrm>
                <a:off x="2335330" y="2785960"/>
                <a:ext cx="133474" cy="2587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E4276CE2-4BE5-487A-9FAF-4003FFA8A561}"/>
              </a:ext>
            </a:extLst>
          </p:cNvPr>
          <p:cNvGrpSpPr/>
          <p:nvPr/>
        </p:nvGrpSpPr>
        <p:grpSpPr>
          <a:xfrm>
            <a:off x="4538078" y="3556631"/>
            <a:ext cx="3987600" cy="2523751"/>
            <a:chOff x="4538078" y="3556631"/>
            <a:chExt cx="3987600" cy="2523751"/>
          </a:xfrm>
        </p:grpSpPr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F496B0BD-287E-4AC1-9D44-5A9D780E1A68}"/>
                </a:ext>
              </a:extLst>
            </p:cNvPr>
            <p:cNvGrpSpPr/>
            <p:nvPr/>
          </p:nvGrpSpPr>
          <p:grpSpPr>
            <a:xfrm>
              <a:off x="4538078" y="3556631"/>
              <a:ext cx="3987600" cy="2523751"/>
              <a:chOff x="4538078" y="3556631"/>
              <a:chExt cx="3987600" cy="2523751"/>
            </a:xfrm>
          </p:grpSpPr>
          <p:grpSp>
            <p:nvGrpSpPr>
              <p:cNvPr id="84" name="Groupe 83">
                <a:extLst>
                  <a:ext uri="{FF2B5EF4-FFF2-40B4-BE49-F238E27FC236}">
                    <a16:creationId xmlns:a16="http://schemas.microsoft.com/office/drawing/2014/main" id="{59FC6DFE-CFC3-4987-AE5D-7791D456A4C0}"/>
                  </a:ext>
                </a:extLst>
              </p:cNvPr>
              <p:cNvGrpSpPr/>
              <p:nvPr/>
            </p:nvGrpSpPr>
            <p:grpSpPr>
              <a:xfrm>
                <a:off x="4538078" y="3556631"/>
                <a:ext cx="3987600" cy="2523751"/>
                <a:chOff x="4538078" y="3556631"/>
                <a:chExt cx="3987600" cy="2523751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235BFBA-701F-49AB-ADD6-E10D43C0FDDF}"/>
                    </a:ext>
                  </a:extLst>
                </p:cNvPr>
                <p:cNvSpPr/>
                <p:nvPr/>
              </p:nvSpPr>
              <p:spPr>
                <a:xfrm>
                  <a:off x="4538078" y="3556631"/>
                  <a:ext cx="219338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tx1">
                        <a:lumMod val="65000"/>
                        <a:lumOff val="35000"/>
                      </a:schemeClr>
                    </a:buClr>
                    <a:buSzPct val="85000"/>
                    <a:defRPr/>
                  </a:pPr>
                  <a:r>
                    <a:rPr lang="fr-FR" b="1" dirty="0">
                      <a:latin typeface="+mj-lt"/>
                    </a:rPr>
                    <a:t>Sortie P4</a:t>
                  </a:r>
                  <a:endParaRPr lang="fr-FR" dirty="0">
                    <a:latin typeface="+mj-lt"/>
                  </a:endParaRPr>
                </a:p>
              </p:txBody>
            </p:sp>
            <p:pic>
              <p:nvPicPr>
                <p:cNvPr id="61" name="Image 60" descr="Une image contenant ciel, extérieur, route, arbre&#10;&#10;Description générée automatiquement">
                  <a:extLst>
                    <a:ext uri="{FF2B5EF4-FFF2-40B4-BE49-F238E27FC236}">
                      <a16:creationId xmlns:a16="http://schemas.microsoft.com/office/drawing/2014/main" id="{FBC04203-6FBC-4400-B334-740B2DCDDF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3296"/>
                <a:stretch/>
              </p:blipFill>
              <p:spPr>
                <a:xfrm>
                  <a:off x="4593758" y="3967128"/>
                  <a:ext cx="3931920" cy="1967067"/>
                </a:xfrm>
                <a:prstGeom prst="rect">
                  <a:avLst/>
                </a:prstGeom>
              </p:spPr>
            </p:pic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E1EF8E97-D9D8-474E-A801-59C9B22EF076}"/>
                    </a:ext>
                  </a:extLst>
                </p:cNvPr>
                <p:cNvSpPr/>
                <p:nvPr/>
              </p:nvSpPr>
              <p:spPr>
                <a:xfrm>
                  <a:off x="5243580" y="4234937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D7E16ECC-FA28-44F2-A967-3F63F40C3471}"/>
                    </a:ext>
                  </a:extLst>
                </p:cNvPr>
                <p:cNvSpPr/>
                <p:nvPr/>
              </p:nvSpPr>
              <p:spPr>
                <a:xfrm>
                  <a:off x="5243580" y="5155661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CFFDF864-64A4-4241-AACE-5426BD274561}"/>
                    </a:ext>
                  </a:extLst>
                </p:cNvPr>
                <p:cNvSpPr txBox="1"/>
                <p:nvPr/>
              </p:nvSpPr>
              <p:spPr>
                <a:xfrm>
                  <a:off x="4619900" y="4066065"/>
                  <a:ext cx="558181" cy="200055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/>
                    <a:t>cameras</a:t>
                  </a:r>
                  <a:r>
                    <a:rPr lang="fr-FR" sz="7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DE299BD3-E1C6-4BC2-9515-AA5EA67A3FC7}"/>
                    </a:ext>
                  </a:extLst>
                </p:cNvPr>
                <p:cNvSpPr/>
                <p:nvPr/>
              </p:nvSpPr>
              <p:spPr>
                <a:xfrm>
                  <a:off x="5243580" y="5373394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8197B0BB-976D-414A-9CD7-4A5D1A7CFD06}"/>
                    </a:ext>
                  </a:extLst>
                </p:cNvPr>
                <p:cNvSpPr/>
                <p:nvPr/>
              </p:nvSpPr>
              <p:spPr>
                <a:xfrm>
                  <a:off x="7262975" y="4226424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AB75C596-9002-48B6-8CC0-C98D0EFC7FE0}"/>
                    </a:ext>
                  </a:extLst>
                </p:cNvPr>
                <p:cNvSpPr/>
                <p:nvPr/>
              </p:nvSpPr>
              <p:spPr>
                <a:xfrm>
                  <a:off x="7262975" y="5147148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2724E11B-3AA2-46F0-BCCC-23D73D91A795}"/>
                    </a:ext>
                  </a:extLst>
                </p:cNvPr>
                <p:cNvSpPr/>
                <p:nvPr/>
              </p:nvSpPr>
              <p:spPr>
                <a:xfrm>
                  <a:off x="7262975" y="4698799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" name="Ellipse 70">
                  <a:extLst>
                    <a:ext uri="{FF2B5EF4-FFF2-40B4-BE49-F238E27FC236}">
                      <a16:creationId xmlns:a16="http://schemas.microsoft.com/office/drawing/2014/main" id="{94B94897-614A-4479-9F55-F34CB7F79603}"/>
                    </a:ext>
                  </a:extLst>
                </p:cNvPr>
                <p:cNvSpPr/>
                <p:nvPr/>
              </p:nvSpPr>
              <p:spPr>
                <a:xfrm>
                  <a:off x="7262975" y="5364881"/>
                  <a:ext cx="180000" cy="180000"/>
                </a:xfrm>
                <a:prstGeom prst="ellipse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Ellipse 71">
                  <a:extLst>
                    <a:ext uri="{FF2B5EF4-FFF2-40B4-BE49-F238E27FC236}">
                      <a16:creationId xmlns:a16="http://schemas.microsoft.com/office/drawing/2014/main" id="{BB44A0D5-B39B-4A15-8647-9838364CBE89}"/>
                    </a:ext>
                  </a:extLst>
                </p:cNvPr>
                <p:cNvSpPr/>
                <p:nvPr/>
              </p:nvSpPr>
              <p:spPr>
                <a:xfrm>
                  <a:off x="5178081" y="5362374"/>
                  <a:ext cx="180000" cy="39197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Ellipse 72">
                  <a:extLst>
                    <a:ext uri="{FF2B5EF4-FFF2-40B4-BE49-F238E27FC236}">
                      <a16:creationId xmlns:a16="http://schemas.microsoft.com/office/drawing/2014/main" id="{FD7EE0A6-D686-41CA-8011-DC66A006AEF1}"/>
                    </a:ext>
                  </a:extLst>
                </p:cNvPr>
                <p:cNvSpPr/>
                <p:nvPr/>
              </p:nvSpPr>
              <p:spPr>
                <a:xfrm>
                  <a:off x="5489079" y="5373394"/>
                  <a:ext cx="147451" cy="20871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FF2C966C-6658-4A34-A4FC-F2C5E322B0DE}"/>
                    </a:ext>
                  </a:extLst>
                </p:cNvPr>
                <p:cNvSpPr txBox="1"/>
                <p:nvPr/>
              </p:nvSpPr>
              <p:spPr>
                <a:xfrm>
                  <a:off x="7483548" y="4066065"/>
                  <a:ext cx="887693" cy="200055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700" dirty="0">
                      <a:solidFill>
                        <a:schemeClr val="bg1"/>
                      </a:solidFill>
                    </a:rPr>
                    <a:t>Lecteurs de plaque</a:t>
                  </a:r>
                </a:p>
              </p:txBody>
            </p:sp>
            <p:sp>
              <p:nvSpPr>
                <p:cNvPr id="75" name="Ellipse 74">
                  <a:extLst>
                    <a:ext uri="{FF2B5EF4-FFF2-40B4-BE49-F238E27FC236}">
                      <a16:creationId xmlns:a16="http://schemas.microsoft.com/office/drawing/2014/main" id="{822EFD1E-4613-4E4E-B3DD-F2B6F6C22E09}"/>
                    </a:ext>
                  </a:extLst>
                </p:cNvPr>
                <p:cNvSpPr/>
                <p:nvPr/>
              </p:nvSpPr>
              <p:spPr>
                <a:xfrm>
                  <a:off x="7088731" y="5362374"/>
                  <a:ext cx="147451" cy="20871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Ellipse 75">
                  <a:extLst>
                    <a:ext uri="{FF2B5EF4-FFF2-40B4-BE49-F238E27FC236}">
                      <a16:creationId xmlns:a16="http://schemas.microsoft.com/office/drawing/2014/main" id="{E25E238D-96A0-4862-A6BE-95A073BCCA4F}"/>
                    </a:ext>
                  </a:extLst>
                </p:cNvPr>
                <p:cNvSpPr/>
                <p:nvPr/>
              </p:nvSpPr>
              <p:spPr>
                <a:xfrm>
                  <a:off x="7584122" y="5359039"/>
                  <a:ext cx="180000" cy="39197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>
              <mc:Choice xmlns:am3d="http://schemas.microsoft.com/office/drawing/2017/model3d" Requires="am3d">
                <p:graphicFrame>
                  <p:nvGraphicFramePr>
                    <p:cNvPr id="77" name="Modèle 3D 76" descr="Flèche droite">
                      <a:extLst>
                        <a:ext uri="{FF2B5EF4-FFF2-40B4-BE49-F238E27FC236}">
                          <a16:creationId xmlns:a16="http://schemas.microsoft.com/office/drawing/2014/main" id="{6B72B5A5-836E-4FB7-97E1-DA36EBB4E746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350771433"/>
                        </p:ext>
                      </p:extLst>
                    </p:nvPr>
                  </p:nvGraphicFramePr>
                  <p:xfrm rot="5400000">
                    <a:off x="5890386" y="5383316"/>
                    <a:ext cx="322296" cy="510709"/>
                  </p:xfrm>
                  <a:graphic>
                    <a:graphicData uri="http://schemas.microsoft.com/office/drawing/2017/model3d">
                      <am3d:model3d r:embed="rId6">
                        <am3d:spPr>
                          <a:xfrm rot="5400000">
                            <a:off x="0" y="0"/>
                            <a:ext cx="322296" cy="510709"/>
                          </a:xfrm>
                          <a:prstGeom prst="rect">
                            <a:avLst/>
                          </a:prstGeom>
                        </am3d:spPr>
                        <am3d:camera>
                          <am3d:pos x="0" y="0" z="49633479"/>
                          <am3d:up dx="0" dy="36000000" dz="0"/>
                          <am3d:lookAt x="0" y="0" z="0"/>
                          <am3d:perspective fov="2700000"/>
                        </am3d:camera>
                        <am3d:trans>
                          <am3d:meterPerModelUnit n="2103194" d="1000000"/>
                          <am3d:preTrans dx="2352668" dy="-9950183" dz="0"/>
                          <am3d:scale>
                            <am3d:sx n="1000000" d="1000000"/>
                            <am3d:sy n="1000000" d="1000000"/>
                            <am3d:sz n="1000000" d="1000000"/>
                          </am3d:scale>
                          <am3d:rot ax="-1414922" ay="4857867" az="9400916"/>
                          <am3d:postTrans dx="0" dy="0" dz="0"/>
                        </am3d:trans>
                        <am3d:raster rName="Office3DRenderer" rVer="16.0.8326">
                          <am3d:blip r:embed="rId14"/>
                        </am3d:raster>
                        <am3d:objViewport viewportSz="1229483"/>
                        <am3d:ambientLight>
                          <am3d:clr>
                            <a:scrgbClr r="50000" g="50000" b="50000"/>
                          </am3d:clr>
                          <am3d:illuminance n="500000" d="1000000"/>
                        </am3d:ambientLight>
                        <am3d:ptLight rad="0">
                          <am3d:clr>
                            <a:scrgbClr r="100000" g="75000" b="50000"/>
                          </am3d:clr>
                          <am3d:intensity n="9765625" d="1000000"/>
                          <am3d:pos x="21959998" y="70920001" z="16344003"/>
                        </am3d:ptLight>
                        <am3d:ptLight rad="0">
                          <am3d:clr>
                            <a:scrgbClr r="40000" g="60000" b="95000"/>
                          </am3d:clr>
                          <am3d:intensity n="12250000" d="1000000"/>
                          <am3d:pos x="-37964106" y="51130435" z="57631972"/>
                        </am3d:ptLight>
                        <am3d:ptLight rad="0">
                          <am3d:clr>
                            <a:scrgbClr r="86837" g="72700" b="100000"/>
                          </am3d:clr>
                          <am3d:intensity n="3125000" d="1000000"/>
                          <am3d:pos x="-37739122" y="58056624" z="-34769649"/>
                        </am3d:ptLight>
                      </am3d:model3d>
                    </a:graphicData>
                  </a:graphic>
                </p:graphicFrame>
              </mc:Choice>
              <mc:Fallback>
                <p:pic>
                  <p:nvPicPr>
                    <p:cNvPr id="77" name="Modèle 3D 76" descr="Flèche droite">
                      <a:extLst>
                        <a:ext uri="{FF2B5EF4-FFF2-40B4-BE49-F238E27FC236}">
                          <a16:creationId xmlns:a16="http://schemas.microsoft.com/office/drawing/2014/main" id="{6B72B5A5-836E-4FB7-97E1-DA36EBB4E746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 noCrop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 rot="5400000">
                      <a:off x="5890386" y="5383316"/>
                      <a:ext cx="322296" cy="5107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am3d="http://schemas.microsoft.com/office/drawing/2017/model3d" Requires="am3d">
                <p:graphicFrame>
                  <p:nvGraphicFramePr>
                    <p:cNvPr id="78" name="Modèle 3D 77" descr="Flèche droite">
                      <a:extLst>
                        <a:ext uri="{FF2B5EF4-FFF2-40B4-BE49-F238E27FC236}">
                          <a16:creationId xmlns:a16="http://schemas.microsoft.com/office/drawing/2014/main" id="{3B153DC8-3F11-472E-AC54-A000B2702C71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046455964"/>
                        </p:ext>
                      </p:extLst>
                    </p:nvPr>
                  </p:nvGraphicFramePr>
                  <p:xfrm rot="5400000">
                    <a:off x="6395315" y="5358199"/>
                    <a:ext cx="328805" cy="567452"/>
                  </p:xfrm>
                  <a:graphic>
                    <a:graphicData uri="http://schemas.microsoft.com/office/drawing/2017/model3d">
                      <am3d:model3d r:embed="rId6">
                        <am3d:spPr>
                          <a:xfrm rot="5400000">
                            <a:off x="0" y="0"/>
                            <a:ext cx="328805" cy="567452"/>
                          </a:xfrm>
                          <a:prstGeom prst="rect">
                            <a:avLst/>
                          </a:prstGeom>
                        </am3d:spPr>
                        <am3d:camera>
                          <am3d:pos x="0" y="0" z="49633479"/>
                          <am3d:up dx="0" dy="36000000" dz="0"/>
                          <am3d:lookAt x="0" y="0" z="0"/>
                          <am3d:perspective fov="2700000"/>
                        </am3d:camera>
                        <am3d:trans>
                          <am3d:meterPerModelUnit n="2103194" d="1000000"/>
                          <am3d:preTrans dx="2352668" dy="-9950183" dz="0"/>
                          <am3d:scale>
                            <am3d:sx n="1000000" d="1000000"/>
                            <am3d:sy n="1000000" d="1000000"/>
                            <am3d:sz n="1000000" d="1000000"/>
                          </am3d:scale>
                          <am3d:rot ax="3786229" ay="4328666" az="-7083131"/>
                          <am3d:postTrans dx="0" dy="0" dz="0"/>
                        </am3d:trans>
                        <am3d:raster rName="Office3DRenderer" rVer="16.0.8326">
                          <am3d:blip r:embed="rId15"/>
                        </am3d:raster>
                        <am3d:objViewport viewportSz="1229479"/>
                        <am3d:ambientLight>
                          <am3d:clr>
                            <a:scrgbClr r="50000" g="50000" b="50000"/>
                          </am3d:clr>
                          <am3d:illuminance n="500000" d="1000000"/>
                        </am3d:ambientLight>
                        <am3d:ptLight rad="0">
                          <am3d:clr>
                            <a:scrgbClr r="100000" g="75000" b="50000"/>
                          </am3d:clr>
                          <am3d:intensity n="9765625" d="1000000"/>
                          <am3d:pos x="21959998" y="70920001" z="16344003"/>
                        </am3d:ptLight>
                        <am3d:ptLight rad="0">
                          <am3d:clr>
                            <a:scrgbClr r="40000" g="60000" b="95000"/>
                          </am3d:clr>
                          <am3d:intensity n="12250000" d="1000000"/>
                          <am3d:pos x="-37964106" y="51130435" z="57631972"/>
                        </am3d:ptLight>
                        <am3d:ptLight rad="0">
                          <am3d:clr>
                            <a:scrgbClr r="86837" g="72700" b="100000"/>
                          </am3d:clr>
                          <am3d:intensity n="3125000" d="1000000"/>
                          <am3d:pos x="-37739122" y="58056624" z="-34769649"/>
                        </am3d:ptLight>
                      </am3d:model3d>
                    </a:graphicData>
                  </a:graphic>
                </p:graphicFrame>
              </mc:Choice>
              <mc:Fallback>
                <p:pic>
                  <p:nvPicPr>
                    <p:cNvPr id="78" name="Modèle 3D 77" descr="Flèche droite">
                      <a:extLst>
                        <a:ext uri="{FF2B5EF4-FFF2-40B4-BE49-F238E27FC236}">
                          <a16:creationId xmlns:a16="http://schemas.microsoft.com/office/drawing/2014/main" id="{3B153DC8-3F11-472E-AC54-A000B2702C71}"/>
                        </a:ext>
                      </a:extLst>
                    </p:cNvPr>
                    <p:cNvPicPr>
                      <a:picLocks noGrp="1" noRot="1" noChangeAspect="1" noMove="1" noResize="1" noEditPoints="1" noAdjustHandles="1" noChangeArrowheads="1" noChangeShapeType="1" noCrop="1"/>
                    </p:cNvPicPr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 rot="5400000">
                      <a:off x="6395315" y="5358199"/>
                      <a:ext cx="328805" cy="567452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79" name="ZoneTexte 78">
                  <a:extLst>
                    <a:ext uri="{FF2B5EF4-FFF2-40B4-BE49-F238E27FC236}">
                      <a16:creationId xmlns:a16="http://schemas.microsoft.com/office/drawing/2014/main" id="{7C5B113E-F8F0-462F-A399-70F8AEE0C5ED}"/>
                    </a:ext>
                  </a:extLst>
                </p:cNvPr>
                <p:cNvSpPr txBox="1"/>
                <p:nvPr/>
              </p:nvSpPr>
              <p:spPr>
                <a:xfrm>
                  <a:off x="6621668" y="5826466"/>
                  <a:ext cx="675075" cy="25391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>
                      <a:solidFill>
                        <a:schemeClr val="bg1"/>
                      </a:solidFill>
                    </a:rPr>
                    <a:t>voie N°1</a:t>
                  </a:r>
                </a:p>
              </p:txBody>
            </p:sp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DA1BA74C-7A2C-4CC5-BC4B-7A490D3212B2}"/>
                    </a:ext>
                  </a:extLst>
                </p:cNvPr>
                <p:cNvSpPr txBox="1"/>
                <p:nvPr/>
              </p:nvSpPr>
              <p:spPr>
                <a:xfrm>
                  <a:off x="5613678" y="5826466"/>
                  <a:ext cx="675075" cy="253916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50" dirty="0">
                      <a:solidFill>
                        <a:schemeClr val="bg1"/>
                      </a:solidFill>
                    </a:rPr>
                    <a:t>voie N°2</a:t>
                  </a:r>
                </a:p>
              </p:txBody>
            </p:sp>
          </p:grp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09E9DE6B-49A7-4907-A1C4-91AEB4CBF3B6}"/>
                  </a:ext>
                </a:extLst>
              </p:cNvPr>
              <p:cNvSpPr/>
              <p:nvPr/>
            </p:nvSpPr>
            <p:spPr>
              <a:xfrm>
                <a:off x="5237315" y="4741566"/>
                <a:ext cx="180000" cy="18000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0A07487-6E97-4A12-BAE1-9E819CC31D5C}"/>
                </a:ext>
              </a:extLst>
            </p:cNvPr>
            <p:cNvSpPr txBox="1"/>
            <p:nvPr/>
          </p:nvSpPr>
          <p:spPr>
            <a:xfrm>
              <a:off x="5582890" y="4068847"/>
              <a:ext cx="783679" cy="307777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>
                  <a:solidFill>
                    <a:schemeClr val="bg1"/>
                  </a:solidFill>
                </a:rPr>
                <a:t>Capteur de détection PL</a:t>
              </a: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3E3660A6-8C52-427A-8549-2E50188009B9}"/>
                </a:ext>
              </a:extLst>
            </p:cNvPr>
            <p:cNvSpPr/>
            <p:nvPr/>
          </p:nvSpPr>
          <p:spPr>
            <a:xfrm>
              <a:off x="5189757" y="4450984"/>
              <a:ext cx="180000" cy="1800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33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73051F-3883-4CED-994A-F7D3B5CC7BE5}"/>
              </a:ext>
            </a:extLst>
          </p:cNvPr>
          <p:cNvGrpSpPr/>
          <p:nvPr/>
        </p:nvGrpSpPr>
        <p:grpSpPr>
          <a:xfrm>
            <a:off x="256697" y="207873"/>
            <a:ext cx="8495088" cy="720000"/>
            <a:chOff x="256697" y="207873"/>
            <a:chExt cx="8495088" cy="720000"/>
          </a:xfrm>
        </p:grpSpPr>
        <p:pic>
          <p:nvPicPr>
            <p:cNvPr id="5" name="Image 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4D0C102-AF4B-44A1-8976-B501AFA1A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97" y="207873"/>
              <a:ext cx="2959264" cy="72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0B90D96-8D9F-42B0-B8D9-3803521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445" y="207873"/>
              <a:ext cx="2805193" cy="720000"/>
            </a:xfrm>
            <a:prstGeom prst="rect">
              <a:avLst/>
            </a:prstGeom>
          </p:spPr>
        </p:pic>
        <p:pic>
          <p:nvPicPr>
            <p:cNvPr id="9" name="Image 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D8F7CCB-77E0-4C9E-B600-4F64BD53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22" y="207873"/>
              <a:ext cx="1167663" cy="720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3F6B8-B634-4329-90DF-B99B3A42822C}"/>
              </a:ext>
            </a:extLst>
          </p:cNvPr>
          <p:cNvSpPr/>
          <p:nvPr/>
        </p:nvSpPr>
        <p:spPr>
          <a:xfrm>
            <a:off x="0" y="6226570"/>
            <a:ext cx="9144000" cy="6314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Logistique optimisée pour les ports et le transport intermodal - ÉVÉNEMENT DE RÉSEAUTAGE - Vendredi 9 Avril 2021 </a:t>
            </a:r>
          </a:p>
        </p:txBody>
      </p:sp>
      <p:sp>
        <p:nvSpPr>
          <p:cNvPr id="8" name="Titre 8">
            <a:extLst>
              <a:ext uri="{FF2B5EF4-FFF2-40B4-BE49-F238E27FC236}">
                <a16:creationId xmlns:a16="http://schemas.microsoft.com/office/drawing/2014/main" id="{997F19A0-4A68-4AAA-A94E-21F15FB9C8B5}"/>
              </a:ext>
            </a:extLst>
          </p:cNvPr>
          <p:cNvSpPr txBox="1">
            <a:spLocks/>
          </p:cNvSpPr>
          <p:nvPr/>
        </p:nvSpPr>
        <p:spPr>
          <a:xfrm>
            <a:off x="508462" y="1780900"/>
            <a:ext cx="8127076" cy="1003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FLUX VEHICULES ENTREE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7154173-C939-4E3F-A7BF-CEA9265BD05F}"/>
              </a:ext>
            </a:extLst>
          </p:cNvPr>
          <p:cNvSpPr txBox="1"/>
          <p:nvPr/>
        </p:nvSpPr>
        <p:spPr>
          <a:xfrm>
            <a:off x="1171325" y="3402509"/>
            <a:ext cx="7580460" cy="13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altLang="fr-FR" sz="2000" dirty="0">
                <a:latin typeface="Verdana" pitchFamily="34" charset="0"/>
              </a:rPr>
              <a:t>AVEC OU SANS RENDZ-VOUS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altLang="fr-FR" sz="1400" dirty="0">
                <a:latin typeface="Verdana" pitchFamily="34" charset="0"/>
              </a:rPr>
              <a:t>ARRIVÉE DU VÉHICULE ET PRISE DE MESURES</a:t>
            </a:r>
          </a:p>
          <a:p>
            <a:pPr marL="800100" lvl="1" indent="-3429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400" dirty="0">
                <a:latin typeface="Verdana" pitchFamily="34" charset="0"/>
              </a:rPr>
              <a:t>VÉRIFICATIONS, AFFECTATION DU VEHICULE ET ENTREE</a:t>
            </a:r>
          </a:p>
        </p:txBody>
      </p:sp>
    </p:spTree>
    <p:extLst>
      <p:ext uri="{BB962C8B-B14F-4D97-AF65-F5344CB8AC3E}">
        <p14:creationId xmlns:p14="http://schemas.microsoft.com/office/powerpoint/2010/main" val="664939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879</Words>
  <Application>Microsoft Office PowerPoint</Application>
  <PresentationFormat>Affichage à l'écran (4:3)</PresentationFormat>
  <Paragraphs>200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Montserrat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PAOLI</dc:creator>
  <cp:lastModifiedBy>Anne-Marie SPINOSI</cp:lastModifiedBy>
  <cp:revision>70</cp:revision>
  <dcterms:created xsi:type="dcterms:W3CDTF">2021-04-06T07:18:34Z</dcterms:created>
  <dcterms:modified xsi:type="dcterms:W3CDTF">2021-05-07T08:35:30Z</dcterms:modified>
</cp:coreProperties>
</file>